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9" r:id="rId3"/>
  </p:sldIdLst>
  <p:sldSz cx="32397700" cy="43649900"/>
  <p:notesSz cx="5143500" cy="9144000"/>
  <p:embeddedFontLst>
    <p:embeddedFont>
      <p:font typeface="DengXian" panose="020B0604020202020204" charset="-122"/>
      <p:regular r:id="rId5"/>
      <p:bold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Segoe UI Black" panose="020B0604020202020204" charset="0"/>
      <p:bold r:id="rId11"/>
      <p:boldItalic r:id="rId12"/>
    </p:embeddedFont>
    <p:embeddedFont>
      <p:font typeface="宋体" panose="02010600030101010101" pitchFamily="2" charset="-122"/>
      <p:regular r:id="rId13"/>
    </p:embeddedFont>
    <p:embeddedFont>
      <p:font typeface="DengXian Light" panose="020B0604020202020204" charset="-122"/>
      <p:regular r:id="rId14"/>
    </p:embeddedFont>
    <p:embeddedFont>
      <p:font typeface="SourceHanSansSC-Bold" panose="020B0604020202020204" charset="-128"/>
      <p:bold r:id="rId15"/>
    </p:embeddedFont>
    <p:embeddedFont>
      <p:font typeface="SourceHanSansSC-Regular" panose="020B0604020202020204" charset="-128"/>
      <p:regular r:id="rId16"/>
    </p:embeddedFont>
    <p:embeddedFont>
      <p:font typeface="SourceHanSansSC-Light" panose="020B0604020202020204" charset="-128"/>
      <p:regular r:id="rId17"/>
    </p:embeddedFont>
  </p:embeddedFontLst>
  <p:custDataLst>
    <p:tags r:id="rId18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13"/>
  </p:normalViewPr>
  <p:slideViewPr>
    <p:cSldViewPr snapToGrid="0" snapToObjects="1">
      <p:cViewPr>
        <p:scale>
          <a:sx n="30" d="100"/>
          <a:sy n="30" d="100"/>
        </p:scale>
        <p:origin x="-1032" y="1080"/>
      </p:cViewPr>
      <p:guideLst>
        <p:guide orient="horz" pos="13748"/>
        <p:guide pos="10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9A704-24AD-4ECB-9B27-90D9D42275A3}" type="datetimeFigureOut">
              <a:rPr lang="en-GB" smtClean="0"/>
              <a:t>13/08/2025</a:t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43000"/>
            <a:ext cx="2289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31216-82D8-4EC2-A170-AD58C3492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43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284413" y="1143000"/>
            <a:ext cx="22891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28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9885" y="1748019"/>
            <a:ext cx="29157930" cy="727498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9885" y="10184985"/>
            <a:ext cx="29157930" cy="288069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619885" y="40457004"/>
            <a:ext cx="7559463" cy="232395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1069214" y="40457004"/>
            <a:ext cx="10259272" cy="232395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3218352" y="40457004"/>
            <a:ext cx="7559463" cy="232395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1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2397700" cy="43649900"/>
          </a:xfrm>
          <a:prstGeom prst="rect">
            <a:avLst/>
          </a:prstGeom>
        </p:spPr>
      </p:pic>
      <p:pic>
        <p:nvPicPr>
          <p:cNvPr id="9102" name="image 1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19168" y="8574185"/>
            <a:ext cx="13322300" cy="838200"/>
          </a:xfrm>
          <a:prstGeom prst="rect">
            <a:avLst/>
          </a:prstGeom>
        </p:spPr>
      </p:pic>
      <p:sp>
        <p:nvSpPr>
          <p:cNvPr id="103" name="Object 103"/>
          <p:cNvSpPr txBox="1"/>
          <p:nvPr/>
        </p:nvSpPr>
        <p:spPr>
          <a:xfrm>
            <a:off x="1282699" y="4404871"/>
            <a:ext cx="21323300" cy="35782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zh-CN" sz="20400" b="0" i="0" dirty="0" smtClean="0">
                <a:solidFill>
                  <a:srgbClr val="000000"/>
                </a:solidFill>
                <a:latin typeface="SourceHanSansSC-Bold" panose="020B0800000000000000" charset="-122"/>
                <a:ea typeface="SourceHanSansSC-Bold" panose="020B0800000000000000" charset="-122"/>
              </a:rPr>
              <a:t>Tiger-LP6</a:t>
            </a:r>
            <a:r>
              <a:rPr lang="en-US" altLang="zh-CN" sz="20400" b="0" i="0" dirty="0" smtClean="0">
                <a:solidFill>
                  <a:srgbClr val="000000"/>
                </a:solidFill>
                <a:latin typeface="SourceHanSansSC-Bold" panose="020B0800000000000000" charset="-122"/>
                <a:ea typeface="SourceHanSansSC-Bold" panose="020B0800000000000000" charset="-122"/>
              </a:rPr>
              <a:t>1</a:t>
            </a:r>
            <a:r>
              <a:rPr lang="zh-CN" sz="20400" b="0" i="0" dirty="0" smtClean="0">
                <a:solidFill>
                  <a:srgbClr val="000000"/>
                </a:solidFill>
                <a:latin typeface="SourceHanSansSC-Bold" panose="020B0800000000000000" charset="-122"/>
                <a:ea typeface="SourceHanSansSC-Bold" panose="020B0800000000000000" charset="-122"/>
              </a:rPr>
              <a:t>0</a:t>
            </a:r>
            <a:r>
              <a:rPr lang="en-US" altLang="zh-CN" sz="20400" b="0" i="0" dirty="0" smtClean="0">
                <a:solidFill>
                  <a:srgbClr val="000000"/>
                </a:solidFill>
                <a:latin typeface="SourceHanSansSC-Bold" panose="020B0800000000000000" charset="-122"/>
                <a:ea typeface="SourceHanSansSC-Bold" panose="020B0800000000000000" charset="-122"/>
              </a:rPr>
              <a:t>C</a:t>
            </a:r>
          </a:p>
        </p:txBody>
      </p:sp>
      <p:sp>
        <p:nvSpPr>
          <p:cNvPr id="104" name="Object 104"/>
          <p:cNvSpPr txBox="1"/>
          <p:nvPr/>
        </p:nvSpPr>
        <p:spPr>
          <a:xfrm>
            <a:off x="2457169" y="11663882"/>
            <a:ext cx="20142200" cy="32747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33000"/>
              </a:lnSpc>
            </a:pPr>
            <a:r>
              <a:rPr lang="cs-CZ" altLang="zh-CN" sz="8000" b="1" spc="-100" dirty="0">
                <a:solidFill>
                  <a:srgbClr val="000000"/>
                </a:solidFill>
                <a:latin typeface="Arial" panose="020B0604020202020204" pitchFamily="34" charset="0"/>
                <a:ea typeface="SourceHanSansSC-Light" panose="020B0300000000000000" charset="-122"/>
                <a:cs typeface="Arial" panose="020B0604020202020204" pitchFamily="34" charset="0"/>
              </a:rPr>
              <a:t>Inteligentní rozpoznávání registračních značek</a:t>
            </a:r>
            <a:r>
              <a:rPr lang="zh-CN" sz="8000" b="1" spc="-100" dirty="0">
                <a:solidFill>
                  <a:srgbClr val="000000"/>
                </a:solidFill>
                <a:latin typeface="Arial" panose="020B0604020202020204" pitchFamily="34" charset="0"/>
                <a:ea typeface="SourceHanSansSC-Light" panose="020B0300000000000000" charset="-122"/>
                <a:cs typeface="Arial" panose="020B0604020202020204" pitchFamily="34" charset="0"/>
              </a:rPr>
              <a:t> </a:t>
            </a:r>
            <a:r>
              <a:rPr lang="cs-CZ" altLang="zh-CN" sz="8000" b="1" spc="-100" dirty="0" smtClean="0">
                <a:solidFill>
                  <a:srgbClr val="000000"/>
                </a:solidFill>
                <a:latin typeface="Arial" panose="020B0604020202020204" pitchFamily="34" charset="0"/>
                <a:ea typeface="SourceHanSansSC-Light" panose="020B0300000000000000" charset="-122"/>
                <a:cs typeface="Arial" panose="020B0604020202020204" pitchFamily="34" charset="0"/>
              </a:rPr>
              <a:t>zařízením </a:t>
            </a:r>
            <a:r>
              <a:rPr lang="zh-CN" sz="8000" b="1" spc="-100" dirty="0">
                <a:solidFill>
                  <a:srgbClr val="000000"/>
                </a:solidFill>
                <a:latin typeface="Arial" panose="020B0604020202020204" pitchFamily="34" charset="0"/>
                <a:ea typeface="SourceHanSansSC-Light" panose="020B0300000000000000" charset="-122"/>
                <a:cs typeface="Arial" panose="020B0604020202020204" pitchFamily="34" charset="0"/>
              </a:rPr>
              <a:t>All-in-one</a:t>
            </a:r>
            <a:endParaRPr lang="zh-CN" altLang="en-US" sz="8000" b="1" spc="-100" dirty="0">
              <a:solidFill>
                <a:srgbClr val="000000"/>
              </a:solidFill>
              <a:latin typeface="Arial" panose="020B0604020202020204" pitchFamily="34" charset="0"/>
              <a:ea typeface="SourceHanSansSC-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9106" name="image 1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1528" y="349911"/>
            <a:ext cx="5533827" cy="2236831"/>
          </a:xfrm>
          <a:prstGeom prst="rect">
            <a:avLst/>
          </a:prstGeom>
        </p:spPr>
      </p:pic>
      <p:sp>
        <p:nvSpPr>
          <p:cNvPr id="107" name="Object 107"/>
          <p:cNvSpPr txBox="1"/>
          <p:nvPr/>
        </p:nvSpPr>
        <p:spPr>
          <a:xfrm>
            <a:off x="15932150" y="750945"/>
            <a:ext cx="19443700" cy="939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6200" b="0" i="0" dirty="0" smtClean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Shenzhen TigerWong Technology Co.,Ltd</a:t>
            </a:r>
            <a:endParaRPr lang="zh-CN" altLang="en-US" dirty="0"/>
          </a:p>
        </p:txBody>
      </p:sp>
      <p:pic>
        <p:nvPicPr>
          <p:cNvPr id="9108" name="image 10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00683" y="16630554"/>
            <a:ext cx="994398" cy="1093838"/>
          </a:xfrm>
          <a:prstGeom prst="rect">
            <a:avLst/>
          </a:prstGeom>
        </p:spPr>
      </p:pic>
      <p:pic>
        <p:nvPicPr>
          <p:cNvPr id="9109" name="image 10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00683" y="19212163"/>
            <a:ext cx="994398" cy="1093838"/>
          </a:xfrm>
          <a:prstGeom prst="rect">
            <a:avLst/>
          </a:prstGeom>
        </p:spPr>
      </p:pic>
      <p:pic>
        <p:nvPicPr>
          <p:cNvPr id="91010" name="image 10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00683" y="22018360"/>
            <a:ext cx="994398" cy="1093838"/>
          </a:xfrm>
          <a:prstGeom prst="rect">
            <a:avLst/>
          </a:prstGeom>
        </p:spPr>
      </p:pic>
      <p:sp>
        <p:nvSpPr>
          <p:cNvPr id="1011" name="Object 1011"/>
          <p:cNvSpPr txBox="1"/>
          <p:nvPr/>
        </p:nvSpPr>
        <p:spPr>
          <a:xfrm>
            <a:off x="4297882" y="16630554"/>
            <a:ext cx="13462000" cy="11849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cs-CZ" altLang="zh-CN" sz="7000" b="1" i="0" dirty="0" smtClean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Míra rozpoznání</a:t>
            </a:r>
            <a:r>
              <a:rPr lang="zh-CN" sz="7000" b="1" i="0" dirty="0" smtClean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   ≥ 98%</a:t>
            </a:r>
            <a:endParaRPr lang="zh-CN" altLang="en-US" dirty="0"/>
          </a:p>
        </p:txBody>
      </p:sp>
      <p:sp>
        <p:nvSpPr>
          <p:cNvPr id="1012" name="Object 1012"/>
          <p:cNvSpPr txBox="1"/>
          <p:nvPr/>
        </p:nvSpPr>
        <p:spPr>
          <a:xfrm>
            <a:off x="6027695" y="18997974"/>
            <a:ext cx="21793200" cy="2369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cs-CZ" altLang="zh-CN" sz="7000" b="1" i="0" dirty="0" smtClean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Podpora angličtiny, španělštiny, korejštiny, japonštiny a dalších jazyků</a:t>
            </a:r>
            <a:endParaRPr lang="zh-CN" altLang="en-US" dirty="0"/>
          </a:p>
        </p:txBody>
      </p:sp>
      <p:sp>
        <p:nvSpPr>
          <p:cNvPr id="1013" name="Object 1013"/>
          <p:cNvSpPr txBox="1"/>
          <p:nvPr/>
        </p:nvSpPr>
        <p:spPr>
          <a:xfrm>
            <a:off x="6027695" y="22297894"/>
            <a:ext cx="13462000" cy="11155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cs-CZ" altLang="zh-CN" sz="7000" b="1" i="0" dirty="0" smtClean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Podpora možností přizpůsobení</a:t>
            </a:r>
            <a:endParaRPr lang="zh-CN" altLang="en-US" dirty="0"/>
          </a:p>
        </p:txBody>
      </p:sp>
      <p:pic>
        <p:nvPicPr>
          <p:cNvPr id="91014" name="image 10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00683" y="24824557"/>
            <a:ext cx="994398" cy="1093838"/>
          </a:xfrm>
          <a:prstGeom prst="rect">
            <a:avLst/>
          </a:prstGeom>
        </p:spPr>
      </p:pic>
      <p:sp>
        <p:nvSpPr>
          <p:cNvPr id="1015" name="Object 1015"/>
          <p:cNvSpPr txBox="1"/>
          <p:nvPr/>
        </p:nvSpPr>
        <p:spPr>
          <a:xfrm>
            <a:off x="6027695" y="24531015"/>
            <a:ext cx="13462000" cy="11849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cs-CZ" altLang="zh-CN" sz="7000" b="1" i="0" dirty="0" smtClean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Podpora systémové integrace</a:t>
            </a:r>
            <a:endParaRPr lang="zh-CN" altLang="en-US" dirty="0"/>
          </a:p>
        </p:txBody>
      </p:sp>
      <p:pic>
        <p:nvPicPr>
          <p:cNvPr id="91016" name="image 10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173234" y="2981686"/>
            <a:ext cx="4541342" cy="5059214"/>
          </a:xfrm>
          <a:prstGeom prst="rect">
            <a:avLst/>
          </a:prstGeom>
        </p:spPr>
      </p:pic>
      <p:sp>
        <p:nvSpPr>
          <p:cNvPr id="1017" name="Object 1017"/>
          <p:cNvSpPr txBox="1"/>
          <p:nvPr/>
        </p:nvSpPr>
        <p:spPr>
          <a:xfrm>
            <a:off x="-3055836" y="42169844"/>
            <a:ext cx="35458400" cy="12192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zh-CN" sz="5500" b="0" i="0" dirty="0" smtClean="0">
                <a:solidFill>
                  <a:srgbClr val="FFFFFF"/>
                </a:solidFill>
                <a:latin typeface="SourceHanSansSC-Light" panose="020B0300000000000000" charset="-122"/>
                <a:ea typeface="SourceHanSansSC-Light" panose="020B0300000000000000" charset="-122"/>
              </a:rPr>
              <a:t>Website：www.sztigerwong.com                  Email : info@sztigerwong.com</a:t>
            </a:r>
            <a:endParaRPr lang="zh-CN" altLang="en-US" dirty="0"/>
          </a:p>
        </p:txBody>
      </p:sp>
      <p:sp>
        <p:nvSpPr>
          <p:cNvPr id="1018" name="Object 1018"/>
          <p:cNvSpPr txBox="1"/>
          <p:nvPr/>
        </p:nvSpPr>
        <p:spPr>
          <a:xfrm>
            <a:off x="441528" y="29779654"/>
            <a:ext cx="14325320" cy="269875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sz="17300" b="1" i="0" dirty="0" smtClean="0">
                <a:solidFill>
                  <a:srgbClr val="FFFFFF"/>
                </a:solidFill>
                <a:latin typeface="Segoe UI Black" panose="020B0A02040204020203" pitchFamily="34" charset="0"/>
                <a:ea typeface="SourceHanSansSC-Regular" panose="020B0500000000000000" charset="-122"/>
              </a:rPr>
              <a:t>20 </a:t>
            </a:r>
            <a:r>
              <a:rPr lang="cs-CZ" altLang="zh-CN" sz="17300" b="1" i="0" dirty="0" smtClean="0">
                <a:solidFill>
                  <a:srgbClr val="FFFFFF"/>
                </a:solidFill>
                <a:latin typeface="Segoe UI Black" panose="020B0A02040204020203" pitchFamily="34" charset="0"/>
                <a:ea typeface="SourceHanSansSC-Regular" panose="020B0500000000000000" charset="-122"/>
              </a:rPr>
              <a:t>LET</a:t>
            </a:r>
            <a:endParaRPr lang="zh-CN" altLang="en-US" sz="2400" dirty="0">
              <a:latin typeface="Segoe UI Black" panose="020B0A02040204020203" pitchFamily="34" charset="0"/>
            </a:endParaRPr>
          </a:p>
        </p:txBody>
      </p:sp>
      <p:sp>
        <p:nvSpPr>
          <p:cNvPr id="1019" name="Object 1019"/>
          <p:cNvSpPr txBox="1"/>
          <p:nvPr/>
        </p:nvSpPr>
        <p:spPr>
          <a:xfrm>
            <a:off x="2542405" y="33182038"/>
            <a:ext cx="26497678" cy="20313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cs-CZ" altLang="zh-CN" sz="12000" b="1" i="0" dirty="0" smtClean="0">
                <a:solidFill>
                  <a:srgbClr val="FFFFFF"/>
                </a:solidFill>
                <a:latin typeface="Segoe UI Black" panose="020B0A02040204020203" pitchFamily="34" charset="0"/>
                <a:ea typeface="SourceHanSansSC-Regular" panose="020B0500000000000000" charset="-122"/>
              </a:rPr>
              <a:t>zkušeností s parkovacími systémy</a:t>
            </a:r>
            <a:endParaRPr lang="zh-CN" altLang="en-US" dirty="0">
              <a:latin typeface="Segoe UI Black" panose="020B0A02040204020203" pitchFamily="34" charset="0"/>
            </a:endParaRPr>
          </a:p>
        </p:txBody>
      </p:sp>
      <p:sp>
        <p:nvSpPr>
          <p:cNvPr id="1020" name="Object 1020"/>
          <p:cNvSpPr txBox="1"/>
          <p:nvPr/>
        </p:nvSpPr>
        <p:spPr>
          <a:xfrm>
            <a:off x="1861851" y="36979193"/>
            <a:ext cx="10121900" cy="47505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147000"/>
              </a:lnSpc>
            </a:pPr>
            <a:r>
              <a:rPr lang="cs-CZ" altLang="zh-CN" sz="7000" b="0" i="0" dirty="0" smtClean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Algoritmus </a:t>
            </a:r>
            <a:r>
              <a:rPr lang="zh-CN" sz="7000" b="0" i="0" dirty="0" smtClean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TGW LPR</a:t>
            </a:r>
            <a:endParaRPr lang="zh-CN" altLang="en-US" sz="7000" dirty="0"/>
          </a:p>
          <a:p>
            <a:pPr>
              <a:lnSpc>
                <a:spcPct val="147000"/>
              </a:lnSpc>
            </a:pPr>
            <a:r>
              <a:rPr lang="cs-CZ" altLang="zh-CN" sz="700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Poskytovatel klíčových řešení</a:t>
            </a:r>
            <a:endParaRPr lang="zh-CN" altLang="en-US" dirty="0"/>
          </a:p>
        </p:txBody>
      </p:sp>
      <p:sp>
        <p:nvSpPr>
          <p:cNvPr id="1022" name="Object 1022"/>
          <p:cNvSpPr txBox="1"/>
          <p:nvPr/>
        </p:nvSpPr>
        <p:spPr>
          <a:xfrm>
            <a:off x="12524761" y="36979193"/>
            <a:ext cx="19189815" cy="31670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47000"/>
              </a:lnSpc>
            </a:pPr>
            <a:r>
              <a:rPr lang="cs-CZ" altLang="zh-CN" sz="700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Efektivní technická </a:t>
            </a:r>
            <a:r>
              <a:rPr lang="cs-CZ" altLang="zh-CN" sz="7000" dirty="0" smtClean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podpora</a:t>
            </a:r>
          </a:p>
          <a:p>
            <a:pPr>
              <a:lnSpc>
                <a:spcPct val="147000"/>
              </a:lnSpc>
            </a:pPr>
            <a:r>
              <a:rPr lang="cs-CZ" altLang="zh-CN" sz="7000" b="0" i="0" dirty="0" smtClean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</a:rPr>
              <a:t>Výzkum a vývoj systémů pro správu parkování</a:t>
            </a:r>
            <a:endParaRPr lang="zh-CN" altLang="en-US" dirty="0"/>
          </a:p>
        </p:txBody>
      </p:sp>
      <p:pic>
        <p:nvPicPr>
          <p:cNvPr id="3" name="图片 2" descr="透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1955" y="5448935"/>
            <a:ext cx="14702790" cy="2613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986482"/>
              </p:ext>
            </p:extLst>
          </p:nvPr>
        </p:nvGraphicFramePr>
        <p:xfrm>
          <a:off x="187157" y="304797"/>
          <a:ext cx="32108944" cy="2481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2043"/>
                <a:gridCol w="8991600"/>
                <a:gridCol w="15735301"/>
              </a:tblGrid>
              <a:tr h="2908386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500" b="1" baseline="0" dirty="0" smtClean="0"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 SPECIFI</a:t>
                      </a:r>
                      <a:r>
                        <a:rPr lang="cs-CZ" altLang="zh-CN" sz="11500" b="1" baseline="0" dirty="0" smtClean="0"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KACE PRODUKTU</a:t>
                      </a:r>
                      <a:endParaRPr lang="zh-CN" altLang="en-US" sz="11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2922" marR="402922" marT="201461" marB="201461" anchor="ctr">
                    <a:solidFill>
                      <a:srgbClr val="1E7E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5BAC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69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0" b="1" dirty="0" smtClean="0"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cs-CZ" sz="6000" b="1" dirty="0" smtClean="0"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Název modulu</a:t>
                      </a:r>
                      <a:endParaRPr lang="zh-CN" sz="5400" b="1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158631" marR="0" marT="0" marB="0" anchor="ctr"/>
                </a:tc>
                <a:tc gridSpan="2">
                  <a:txBody>
                    <a:bodyPr/>
                    <a:lstStyle/>
                    <a:p>
                      <a:pPr marL="508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altLang="zh-CN" sz="60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Zařízení </a:t>
                      </a:r>
                      <a:r>
                        <a:rPr lang="en-US" altLang="zh-CN" sz="60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Tiger-LP610C LPR</a:t>
                      </a:r>
                      <a:r>
                        <a:rPr lang="en-US" altLang="zh-CN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 All</a:t>
                      </a:r>
                      <a:r>
                        <a:rPr lang="cs-CZ" altLang="zh-CN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altLang="zh-CN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in</a:t>
                      </a:r>
                      <a:r>
                        <a:rPr lang="cs-CZ" altLang="zh-CN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altLang="zh-CN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one  </a:t>
                      </a:r>
                      <a:r>
                        <a:rPr lang="zh-CN" altLang="en-US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（</a:t>
                      </a:r>
                      <a:r>
                        <a:rPr lang="en-US" altLang="zh-CN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18.5</a:t>
                      </a:r>
                      <a:r>
                        <a:rPr lang="cs-CZ" altLang="zh-CN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inch LCD </a:t>
                      </a:r>
                      <a:r>
                        <a:rPr lang="cs-CZ" altLang="zh-CN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displej</a:t>
                      </a:r>
                      <a:r>
                        <a:rPr lang="zh-CN" altLang="en-US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）</a:t>
                      </a:r>
                      <a:endParaRPr lang="zh-CN" altLang="en-US" sz="60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58631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1967">
                <a:tc>
                  <a:txBody>
                    <a:bodyPr/>
                    <a:lstStyle/>
                    <a:p>
                      <a:pPr marL="508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altLang="zh-CN" sz="54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Míra rozpoznání</a:t>
                      </a:r>
                      <a:endParaRPr lang="zh-CN" sz="54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58631" marR="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zh-CN" altLang="en-US" sz="6000" b="1" i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SourceHanSansSC-Regular" panose="020B0500000000000000" charset="-122"/>
                          <a:cs typeface="Calibri" panose="020F0502020204030204" pitchFamily="34" charset="0"/>
                        </a:rPr>
                        <a:t>≥ </a:t>
                      </a:r>
                      <a:r>
                        <a:rPr lang="en-US" altLang="zh-CN" sz="6000" b="1" i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SourceHanSansSC-Regular" panose="020B0500000000000000" charset="-122"/>
                          <a:cs typeface="Calibri" panose="020F0502020204030204" pitchFamily="34" charset="0"/>
                        </a:rPr>
                        <a:t>98%     (</a:t>
                      </a:r>
                      <a:r>
                        <a:rPr lang="en-GB" altLang="zh-CN" sz="6000" b="1" i="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SourceHanSansSC-Regular" panose="020B0500000000000000" charset="-122"/>
                          <a:cs typeface="Calibri" panose="020F0502020204030204" pitchFamily="34" charset="0"/>
                        </a:rPr>
                        <a:t>Identifi</a:t>
                      </a:r>
                      <a:r>
                        <a:rPr lang="cs-CZ" altLang="zh-CN" sz="6000" b="1" i="0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SourceHanSansSC-Regular" panose="020B0500000000000000" charset="-122"/>
                          <a:cs typeface="Calibri" panose="020F0502020204030204" pitchFamily="34" charset="0"/>
                        </a:rPr>
                        <a:t>kační</a:t>
                      </a:r>
                      <a:r>
                        <a:rPr lang="cs-CZ" altLang="zh-CN" sz="6000" b="1" i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SourceHanSansSC-Regular" panose="020B0500000000000000" charset="-122"/>
                          <a:cs typeface="Calibri" panose="020F0502020204030204" pitchFamily="34" charset="0"/>
                        </a:rPr>
                        <a:t> algoritmus podporuje bezplatný upgrade)</a:t>
                      </a:r>
                      <a:endParaRPr lang="zh-CN" altLang="en-US" sz="6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8631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99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6000" b="1" dirty="0" err="1" smtClean="0"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Syst</a:t>
                      </a:r>
                      <a:r>
                        <a:rPr lang="cs-CZ" altLang="zh-CN" sz="6000" b="1" dirty="0" err="1" smtClean="0"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émový</a:t>
                      </a:r>
                      <a:r>
                        <a:rPr lang="cs-CZ" altLang="zh-CN" sz="6000" b="1" dirty="0" smtClean="0"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 jazyk</a:t>
                      </a:r>
                      <a:endParaRPr lang="zh-CN" altLang="zh-CN" sz="5400" b="1" dirty="0" smtClean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58631" marR="0" marT="0" marB="0" anchor="ctr"/>
                </a:tc>
                <a:tc gridSpan="2">
                  <a:txBody>
                    <a:bodyPr/>
                    <a:lstStyle/>
                    <a:p>
                      <a:pPr marL="508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altLang="zh-CN" sz="60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Angličtina, španělština, korejština, japonština a další jazyky</a:t>
                      </a:r>
                      <a:endParaRPr lang="zh-CN" sz="60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58631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6835">
                <a:tc rowSpan="11">
                  <a:txBody>
                    <a:bodyPr/>
                    <a:lstStyle/>
                    <a:p>
                      <a:pPr algn="ctr"/>
                      <a:r>
                        <a:rPr lang="en-US" altLang="zh-CN" sz="88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8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Technic</a:t>
                      </a:r>
                      <a:r>
                        <a:rPr lang="cs-CZ" sz="8800" b="1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</a:t>
                      </a:r>
                      <a:endParaRPr lang="en-GB" sz="88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8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cs-CZ" sz="8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specifikace</a:t>
                      </a:r>
                      <a:endParaRPr lang="zh-CN" altLang="en-US" sz="8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58631" marR="402922" marT="201461" marB="201461" anchor="ctr"/>
                </a:tc>
                <a:tc>
                  <a:txBody>
                    <a:bodyPr/>
                    <a:lstStyle/>
                    <a:p>
                      <a:pPr marL="508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Segoe UI Black" panose="020B0A02040204020203" pitchFamily="34" charset="0"/>
                          <a:cs typeface="Calibri" panose="020F0502020204030204" pitchFamily="34" charset="0"/>
                        </a:rPr>
                        <a:t>Rozlišení kamery</a:t>
                      </a:r>
                      <a:endParaRPr lang="zh-CN" sz="60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Segoe UI Black" panose="020B0A02040204020203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1/3</a:t>
                      </a:r>
                      <a:r>
                        <a:rPr lang="cs-CZ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CMOS,</a:t>
                      </a:r>
                      <a:r>
                        <a:rPr lang="cs-CZ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2M pixel</a:t>
                      </a:r>
                      <a:r>
                        <a:rPr lang="cs-CZ" sz="6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</a:t>
                      </a:r>
                      <a:endParaRPr lang="en-US" sz="6000" b="1" kern="1200" baseline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499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36000" anchor="ctr" anchorCtr="1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Rozměry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alt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00</a:t>
                      </a:r>
                      <a:r>
                        <a:rPr lang="cs-CZ" alt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alt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64</a:t>
                      </a:r>
                      <a:r>
                        <a:rPr lang="cs-CZ" alt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alt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392</a:t>
                      </a:r>
                      <a:r>
                        <a:rPr lang="cs-CZ" altLang="en-GB" sz="6000" b="1" kern="120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mm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501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Hmotnost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(kg)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kg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46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36000" anchor="ctr" anchorCtr="1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cs-CZ" sz="6000" b="1" kern="1200" dirty="0" err="1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ozpoznávací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vzdálenost</a:t>
                      </a:r>
                      <a:endParaRPr lang="en-GB" sz="6000" b="1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88900" algn="l" defTabSz="914400" rtl="0" eaLnBrk="1" latinLnBrk="0" hangingPunct="1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US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4983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ozpoznávací rychlost</a:t>
                      </a:r>
                      <a:endParaRPr lang="zh-CN" altLang="en-US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 30 km/h</a:t>
                      </a:r>
                      <a:endParaRPr lang="en-GB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897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36000" anchor="ctr" anchorCtr="1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Komunikační rozhraní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TCP/IP</a:t>
                      </a:r>
                      <a:endParaRPr lang="en-GB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499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158631" marR="402922" marT="201461" marB="201461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Napájecí napětí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220 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/110V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10%</a:t>
                      </a:r>
                      <a:endParaRPr lang="en-GB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499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Rozměr displeje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64*32</a:t>
                      </a:r>
                      <a:endParaRPr lang="en-GB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499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altLang="zh-CN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Přísvit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Automatic</a:t>
                      </a:r>
                      <a:r>
                        <a:rPr lang="cs-CZ" sz="6000" b="1" kern="1200" dirty="0" err="1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ký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světelný senzor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 30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l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endParaRPr lang="en-US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4983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Pracovní teplota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-25℃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70℃</a:t>
                      </a:r>
                      <a:endParaRPr lang="en-US" alt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499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402922" marR="402922" marT="201461" marB="201461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Pracovní vlhkost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≤</a:t>
                      </a:r>
                      <a:r>
                        <a:rPr lang="cs-CZ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6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85%</a:t>
                      </a:r>
                      <a:endParaRPr lang="zh-CN" sz="6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87157" y="25117503"/>
            <a:ext cx="32108944" cy="16376345"/>
          </a:xfrm>
          <a:prstGeom prst="rect">
            <a:avLst/>
          </a:prstGeom>
          <a:noFill/>
          <a:ln>
            <a:solidFill>
              <a:srgbClr val="1E7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矩形 9"/>
          <p:cNvSpPr/>
          <p:nvPr/>
        </p:nvSpPr>
        <p:spPr>
          <a:xfrm>
            <a:off x="187157" y="41493847"/>
            <a:ext cx="32108944" cy="2156053"/>
          </a:xfrm>
          <a:prstGeom prst="rect">
            <a:avLst/>
          </a:prstGeom>
          <a:solidFill>
            <a:srgbClr val="0070C0"/>
          </a:solidFill>
          <a:ln>
            <a:solidFill>
              <a:srgbClr val="1E7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 smtClean="0"/>
              <a:t>Website:  www.sztigerwong.com   info@sztigerwong.com</a:t>
            </a:r>
            <a:endParaRPr lang="en-GB" sz="7200" b="1" dirty="0"/>
          </a:p>
        </p:txBody>
      </p:sp>
      <p:pic>
        <p:nvPicPr>
          <p:cNvPr id="3" name="图片 2" descr="尺寸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680" y="25505410"/>
            <a:ext cx="10279380" cy="15860395"/>
          </a:xfrm>
          <a:prstGeom prst="rect">
            <a:avLst/>
          </a:prstGeom>
        </p:spPr>
      </p:pic>
      <p:pic>
        <p:nvPicPr>
          <p:cNvPr id="5" name="图片 4" descr="透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201005" y="23201630"/>
            <a:ext cx="10848340" cy="19287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ffe7919-881c-468e-9da7-0e3dcb8d5d2e"/>
  <p:tag name="COMMONDATA" val="eyJoZGlkIjoiMjU4OGMxODI0MGYyMmM1N2Q3MmM1MWMxZTZmZmI4YmQ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2dc8d20-cb0a-47a5-833c-94a97e52390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195</Words>
  <Application>Microsoft Office PowerPoint</Application>
  <PresentationFormat>Vlastní</PresentationFormat>
  <Paragraphs>46</Paragraphs>
  <Slides>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</vt:i4>
      </vt:variant>
    </vt:vector>
  </HeadingPairs>
  <TitlesOfParts>
    <vt:vector size="12" baseType="lpstr">
      <vt:lpstr>Arial</vt:lpstr>
      <vt:lpstr>DengXian</vt:lpstr>
      <vt:lpstr>Calibri</vt:lpstr>
      <vt:lpstr>Segoe UI Black</vt:lpstr>
      <vt:lpstr>宋体</vt:lpstr>
      <vt:lpstr>DengXian Light</vt:lpstr>
      <vt:lpstr>SourceHanSansSC-Bold</vt:lpstr>
      <vt:lpstr>SourceHanSansSC-Regular</vt:lpstr>
      <vt:lpstr>SourceHanSansSC-Light</vt:lpstr>
      <vt:lpstr>Office Theme</vt:lpstr>
      <vt:lpstr>Prezentace aplikace PowerPoint</vt:lpstr>
      <vt:lpstr>Prezentace aplikace PowerPoint</vt:lpstr>
    </vt:vector>
  </TitlesOfParts>
  <Company>稿定设计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稿定设计 ppt</dc:title>
  <dc:subject>www.gaoding.com</dc:subject>
  <dc:creator>稿定设计</dc:creator>
  <cp:lastModifiedBy>Pavel Skramuský</cp:lastModifiedBy>
  <cp:revision>22</cp:revision>
  <dcterms:created xsi:type="dcterms:W3CDTF">2022-10-12T08:52:00Z</dcterms:created>
  <dcterms:modified xsi:type="dcterms:W3CDTF">2025-08-13T08:53:49Z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E191D83713D84732B52E99EEF57D5E13_12</vt:lpwstr>
  </property>
  <property fmtid="{D5CDD505-2E9C-101B-9397-08002B2CF9AE}" pid="3" name="KSOProductBuildVer">
    <vt:lpwstr>2052-11.1.0.14309</vt:lpwstr>
  </property>
</Properties>
</file>