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291" r:id="rId39"/>
    <p:sldId id="292" r:id="rId40"/>
    <p:sldId id="293" r:id="rId41"/>
    <p:sldId id="294" r:id="rId42"/>
  </p:sldIdLst>
  <p:sldSz cx="18288000" cy="10287000"/>
  <p:notesSz cx="6858000" cy="9144000"/>
  <p:embeddedFontLst>
    <p:embeddedFont>
      <p:font typeface="Arimo" panose="020B0604020202020204" charset="0"/>
      <p:regular r:id="rId43"/>
    </p:embeddedFont>
    <p:embeddedFont>
      <p:font typeface="Calibri" panose="020F0502020204030204" pitchFamily="34" charset="0"/>
      <p:regular r:id="rId44"/>
      <p:bold r:id="rId45"/>
      <p:italic r:id="rId46"/>
      <p:boldItalic r:id="rId47"/>
    </p:embeddedFont>
    <p:embeddedFont>
      <p:font typeface="HK Modular" panose="020B0604020202020204" charset="0"/>
      <p:regular r:id="rId48"/>
    </p:embeddedFont>
    <p:embeddedFont>
      <p:font typeface="Montserrat Bold Italics" panose="020B0604020202020204" charset="0"/>
      <p:regular r:id="rId49"/>
    </p:embeddedFont>
    <p:embeddedFont>
      <p:font typeface="Montserrat Extra-Bold" panose="020B0604020202020204" charset="0"/>
      <p:regular r:id="rId50"/>
    </p:embeddedFont>
    <p:embeddedFont>
      <p:font typeface="Montserrat Extra-Bold Bold" panose="020B0604020202020204" charset="0"/>
      <p:regular r:id="rId51"/>
    </p:embeddedFont>
    <p:embeddedFont>
      <p:font typeface="Open Sans" panose="020B0604020202020204" charset="0"/>
      <p:regular r:id="rId52"/>
    </p:embeddedFont>
    <p:embeddedFont>
      <p:font typeface="Open Sans Bold" panose="020B0604020202020204" charset="0"/>
      <p:regular r:id="rId53"/>
    </p:embeddedFont>
    <p:embeddedFont>
      <p:font typeface="Roboto" panose="020B0604020202020204" charset="0"/>
      <p:regular r:id="rId54"/>
    </p:embeddedFont>
    <p:embeddedFont>
      <p:font typeface="Roboto Bold" panose="020B0604020202020204" charset="0"/>
      <p:regular r:id="rId55"/>
    </p:embeddedFont>
    <p:embeddedFont>
      <p:font typeface="Roboto Condensed" panose="020B0604020202020204" charset="0"/>
      <p:regular r:id="rId56"/>
    </p:embeddedFont>
    <p:embeddedFont>
      <p:font typeface="Roboto Condensed Bold"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27BDC-74FB-8809-B7F5-6445F0B20AE1}" v="383" dt="2020-09-30T19:12:09.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video" Target="../media/media7.mp4"/><Relationship Id="rId16" Type="http://schemas.openxmlformats.org/officeDocument/2006/relationships/image" Target="../media/image32.png"/><Relationship Id="rId1" Type="http://schemas.microsoft.com/office/2007/relationships/media" Target="../media/media7.mp4"/><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jpeg"/><Relationship Id="rId9" Type="http://schemas.openxmlformats.org/officeDocument/2006/relationships/image" Target="../media/image25.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l="22846" t="17461" b="17461"/>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2000"/>
          </a:blip>
          <a:srcRect l="20866" t="5682" r="59860" b="71341"/>
          <a:stretch>
            <a:fillRect/>
          </a:stretch>
        </p:blipFill>
        <p:spPr>
          <a:xfrm rot="5400000">
            <a:off x="9324975" y="1702226"/>
            <a:ext cx="10287000" cy="6882548"/>
          </a:xfrm>
          <a:prstGeom prst="rect">
            <a:avLst/>
          </a:prstGeom>
        </p:spPr>
      </p:pic>
      <p:pic>
        <p:nvPicPr>
          <p:cNvPr id="3" name="Picture 3"/>
          <p:cNvPicPr>
            <a:picLocks noChangeAspect="1"/>
          </p:cNvPicPr>
          <p:nvPr/>
        </p:nvPicPr>
        <p:blipFill>
          <a:blip r:embed="rId4"/>
          <a:srcRect l="20648" t="25054" r="21405" b="29081"/>
          <a:stretch>
            <a:fillRect/>
          </a:stretch>
        </p:blipFill>
        <p:spPr>
          <a:xfrm>
            <a:off x="10941476" y="320040"/>
            <a:ext cx="6882548" cy="2836025"/>
          </a:xfrm>
          <a:prstGeom prst="rect">
            <a:avLst/>
          </a:prstGeom>
        </p:spPr>
      </p:pic>
      <p:sp>
        <p:nvSpPr>
          <p:cNvPr id="4" name="TextBox 4"/>
          <p:cNvSpPr txBox="1"/>
          <p:nvPr/>
        </p:nvSpPr>
        <p:spPr>
          <a:xfrm>
            <a:off x="12795230" y="7253605"/>
            <a:ext cx="3060740" cy="875665"/>
          </a:xfrm>
          <a:prstGeom prst="rect">
            <a:avLst/>
          </a:prstGeom>
        </p:spPr>
        <p:txBody>
          <a:bodyPr lIns="0" tIns="0" rIns="0" bIns="0" rtlCol="0" anchor="t">
            <a:spAutoFit/>
          </a:bodyPr>
          <a:lstStyle/>
          <a:p>
            <a:pPr algn="ctr">
              <a:lnSpc>
                <a:spcPts val="7280"/>
              </a:lnSpc>
            </a:pPr>
            <a:r>
              <a:rPr lang="en-US" sz="5200">
                <a:solidFill>
                  <a:srgbClr val="FFFFFF"/>
                </a:solidFill>
                <a:latin typeface="Montserrat Bold Italics"/>
              </a:rPr>
              <a:t>Lesson 2 </a:t>
            </a:r>
          </a:p>
        </p:txBody>
      </p:sp>
      <p:sp>
        <p:nvSpPr>
          <p:cNvPr id="5" name="TextBox 5"/>
          <p:cNvSpPr txBox="1"/>
          <p:nvPr/>
        </p:nvSpPr>
        <p:spPr>
          <a:xfrm>
            <a:off x="11424945" y="3832388"/>
            <a:ext cx="5834355" cy="2716910"/>
          </a:xfrm>
          <a:prstGeom prst="rect">
            <a:avLst/>
          </a:prstGeom>
        </p:spPr>
        <p:txBody>
          <a:bodyPr lIns="0" tIns="0" rIns="0" bIns="0" rtlCol="0" anchor="t">
            <a:spAutoFit/>
          </a:bodyPr>
          <a:lstStyle/>
          <a:p>
            <a:pPr algn="ctr">
              <a:lnSpc>
                <a:spcPts val="10905"/>
              </a:lnSpc>
            </a:pPr>
            <a:r>
              <a:rPr lang="en-US" sz="7789">
                <a:solidFill>
                  <a:srgbClr val="FFFFFF"/>
                </a:solidFill>
                <a:latin typeface="Montserrat Extra-Bold Bold"/>
              </a:rPr>
              <a:t>SPLITTING </a:t>
            </a:r>
          </a:p>
          <a:p>
            <a:pPr algn="ctr">
              <a:lnSpc>
                <a:spcPts val="10905"/>
              </a:lnSpc>
            </a:pPr>
            <a:r>
              <a:rPr lang="en-US" sz="7789">
                <a:solidFill>
                  <a:srgbClr val="FFFFFF"/>
                </a:solidFill>
                <a:latin typeface="Montserrat Extra-Bold Bold"/>
              </a:rPr>
              <a:t>WATER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esson 2 final no move (4)">
            <a:hlinkClick r:id="" action="ppaction://media"/>
            <a:extLst>
              <a:ext uri="{FF2B5EF4-FFF2-40B4-BE49-F238E27FC236}">
                <a16:creationId xmlns:a16="http://schemas.microsoft.com/office/drawing/2014/main" id="{9DF25F98-C07B-45C2-9D23-A2DD6B8A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grpSp>
        <p:nvGrpSpPr>
          <p:cNvPr id="2" name="Group 2"/>
          <p:cNvGrpSpPr/>
          <p:nvPr/>
        </p:nvGrpSpPr>
        <p:grpSpPr>
          <a:xfrm>
            <a:off x="0" y="0"/>
            <a:ext cx="10610850" cy="3105150"/>
            <a:chOff x="0" y="0"/>
            <a:chExt cx="3589349" cy="1050384"/>
          </a:xfrm>
        </p:grpSpPr>
        <p:sp>
          <p:nvSpPr>
            <p:cNvPr id="3" name="Freeform 3"/>
            <p:cNvSpPr/>
            <p:nvPr/>
          </p:nvSpPr>
          <p:spPr>
            <a:xfrm>
              <a:off x="0" y="0"/>
              <a:ext cx="3589349" cy="1050384"/>
            </a:xfrm>
            <a:custGeom>
              <a:avLst/>
              <a:gdLst/>
              <a:ahLst/>
              <a:cxnLst/>
              <a:rect l="l" t="t" r="r" b="b"/>
              <a:pathLst>
                <a:path w="3589349" h="1050384">
                  <a:moveTo>
                    <a:pt x="0" y="0"/>
                  </a:moveTo>
                  <a:lnTo>
                    <a:pt x="3589349" y="0"/>
                  </a:lnTo>
                  <a:lnTo>
                    <a:pt x="3589349" y="1050384"/>
                  </a:lnTo>
                  <a:lnTo>
                    <a:pt x="0" y="1050384"/>
                  </a:lnTo>
                  <a:close/>
                </a:path>
              </a:pathLst>
            </a:custGeom>
            <a:solidFill>
              <a:srgbClr val="1E2D4B">
                <a:alpha val="76862"/>
              </a:srgbClr>
            </a:solidFill>
          </p:spPr>
        </p:sp>
      </p:grpSp>
      <p:sp>
        <p:nvSpPr>
          <p:cNvPr id="4" name="TextBox 4"/>
          <p:cNvSpPr txBox="1"/>
          <p:nvPr/>
        </p:nvSpPr>
        <p:spPr>
          <a:xfrm>
            <a:off x="419100" y="234950"/>
            <a:ext cx="9909503" cy="2711718"/>
          </a:xfrm>
          <a:prstGeom prst="rect">
            <a:avLst/>
          </a:prstGeom>
        </p:spPr>
        <p:txBody>
          <a:bodyPr lIns="0" tIns="0" rIns="0" bIns="0" rtlCol="0" anchor="t">
            <a:spAutoFit/>
          </a:bodyPr>
          <a:lstStyle/>
          <a:p>
            <a:pPr algn="l">
              <a:lnSpc>
                <a:spcPts val="4327"/>
              </a:lnSpc>
            </a:pPr>
            <a:r>
              <a:rPr lang="en-US" sz="2950" spc="74" dirty="0">
                <a:solidFill>
                  <a:srgbClr val="F2FAFF"/>
                </a:solidFill>
                <a:latin typeface="Roboto Bold"/>
              </a:rPr>
              <a:t>Because hydrogen is a clean energy source, transportation industries have been using it more frequently. Why not use an element that can be found in water since water covers about 71% of the Earth surface</a:t>
            </a:r>
            <a:r>
              <a:rPr lang="cs-CZ" sz="2950" spc="74" dirty="0">
                <a:solidFill>
                  <a:srgbClr val="F2FAFF"/>
                </a:solidFill>
                <a:latin typeface="Roboto Bold"/>
              </a:rPr>
              <a:t>?</a:t>
            </a:r>
            <a:endParaRPr lang="en-US" sz="2950" spc="74" dirty="0">
              <a:solidFill>
                <a:srgbClr val="F2FAFF"/>
              </a:solidFill>
              <a:latin typeface="Roboto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2085" r="1220" b="77208"/>
          <a:stretch>
            <a:fillRect/>
          </a:stretch>
        </p:blipFill>
        <p:spPr>
          <a:xfrm>
            <a:off x="0" y="0"/>
            <a:ext cx="18288000" cy="2419350"/>
          </a:xfrm>
          <a:prstGeom prst="rect">
            <a:avLst/>
          </a:prstGeom>
        </p:spPr>
      </p:pic>
      <p:sp>
        <p:nvSpPr>
          <p:cNvPr id="3" name="TextBox 3"/>
          <p:cNvSpPr txBox="1"/>
          <p:nvPr/>
        </p:nvSpPr>
        <p:spPr>
          <a:xfrm>
            <a:off x="269572" y="180975"/>
            <a:ext cx="17674478" cy="1533525"/>
          </a:xfrm>
          <a:prstGeom prst="rect">
            <a:avLst/>
          </a:prstGeom>
        </p:spPr>
        <p:txBody>
          <a:bodyPr lIns="0" tIns="0" rIns="0" bIns="0" rtlCol="0" anchor="t">
            <a:spAutoFit/>
          </a:bodyPr>
          <a:lstStyle/>
          <a:p>
            <a:pPr algn="r">
              <a:lnSpc>
                <a:spcPts val="12599"/>
              </a:lnSpc>
            </a:pPr>
            <a:r>
              <a:rPr lang="en-US" sz="8800" dirty="0">
                <a:solidFill>
                  <a:srgbClr val="FFFFFF"/>
                </a:solidFill>
                <a:latin typeface="Montserrat Extra-Bold"/>
              </a:rPr>
              <a:t>how is HYDROGEN generate</a:t>
            </a:r>
            <a:r>
              <a:rPr lang="cs-CZ" sz="8800" dirty="0">
                <a:solidFill>
                  <a:srgbClr val="FFFFFF"/>
                </a:solidFill>
                <a:latin typeface="Montserrat Extra-Bold"/>
              </a:rPr>
              <a:t>d</a:t>
            </a:r>
            <a:endParaRPr lang="en-US" sz="8800" dirty="0">
              <a:solidFill>
                <a:srgbClr val="FFFFFF"/>
              </a:solidFill>
              <a:latin typeface="Montserrat Extra-Bold"/>
            </a:endParaRPr>
          </a:p>
        </p:txBody>
      </p:sp>
      <p:pic>
        <p:nvPicPr>
          <p:cNvPr id="4" name="Picture 4"/>
          <p:cNvPicPr>
            <a:picLocks noChangeAspect="1"/>
          </p:cNvPicPr>
          <p:nvPr/>
        </p:nvPicPr>
        <p:blipFill>
          <a:blip r:embed="rId5"/>
          <a:srcRect/>
          <a:stretch>
            <a:fillRect/>
          </a:stretch>
        </p:blipFill>
        <p:spPr>
          <a:xfrm rot="878684">
            <a:off x="15507436" y="1680694"/>
            <a:ext cx="2625206" cy="2632707"/>
          </a:xfrm>
          <a:prstGeom prst="rect">
            <a:avLst/>
          </a:prstGeom>
        </p:spPr>
      </p:pic>
      <p:pic>
        <p:nvPicPr>
          <p:cNvPr id="5" name="Picture 5"/>
          <p:cNvPicPr>
            <a:picLocks noChangeAspect="1"/>
          </p:cNvPicPr>
          <p:nvPr/>
        </p:nvPicPr>
        <p:blipFill>
          <a:blip r:embed="rId6"/>
          <a:srcRect/>
          <a:stretch>
            <a:fillRect/>
          </a:stretch>
        </p:blipFill>
        <p:spPr>
          <a:xfrm>
            <a:off x="9106811" y="3024372"/>
            <a:ext cx="253744" cy="253744"/>
          </a:xfrm>
          <a:prstGeom prst="rect">
            <a:avLst/>
          </a:prstGeom>
        </p:spPr>
      </p:pic>
      <p:grpSp>
        <p:nvGrpSpPr>
          <p:cNvPr id="6" name="Group 6"/>
          <p:cNvGrpSpPr/>
          <p:nvPr/>
        </p:nvGrpSpPr>
        <p:grpSpPr>
          <a:xfrm rot="-5400000">
            <a:off x="3258459" y="4097093"/>
            <a:ext cx="729201" cy="115951"/>
            <a:chOff x="0" y="0"/>
            <a:chExt cx="3594100" cy="571500"/>
          </a:xfrm>
        </p:grpSpPr>
        <p:sp>
          <p:nvSpPr>
            <p:cNvPr id="7" name="Freeform 7"/>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5CE1E6"/>
            </a:solidFill>
          </p:spPr>
        </p:sp>
      </p:grpSp>
      <p:grpSp>
        <p:nvGrpSpPr>
          <p:cNvPr id="8" name="Group 8"/>
          <p:cNvGrpSpPr/>
          <p:nvPr/>
        </p:nvGrpSpPr>
        <p:grpSpPr>
          <a:xfrm rot="-10800000">
            <a:off x="3623059" y="3732492"/>
            <a:ext cx="729201" cy="115951"/>
            <a:chOff x="0" y="0"/>
            <a:chExt cx="3594100" cy="571500"/>
          </a:xfrm>
        </p:grpSpPr>
        <p:sp>
          <p:nvSpPr>
            <p:cNvPr id="9" name="Freeform 9"/>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5CE1E6"/>
            </a:solidFill>
          </p:spPr>
        </p:sp>
      </p:grpSp>
      <p:pic>
        <p:nvPicPr>
          <p:cNvPr id="10" name="Picture 10"/>
          <p:cNvPicPr>
            <a:picLocks noChangeAspect="1"/>
          </p:cNvPicPr>
          <p:nvPr/>
        </p:nvPicPr>
        <p:blipFill>
          <a:blip r:embed="rId7"/>
          <a:srcRect/>
          <a:stretch>
            <a:fillRect/>
          </a:stretch>
        </p:blipFill>
        <p:spPr>
          <a:xfrm>
            <a:off x="4457178" y="3448487"/>
            <a:ext cx="593998" cy="568010"/>
          </a:xfrm>
          <a:prstGeom prst="rect">
            <a:avLst/>
          </a:prstGeom>
        </p:spPr>
      </p:pic>
      <p:grpSp>
        <p:nvGrpSpPr>
          <p:cNvPr id="11" name="Group 11"/>
          <p:cNvGrpSpPr/>
          <p:nvPr/>
        </p:nvGrpSpPr>
        <p:grpSpPr>
          <a:xfrm rot="-10800000">
            <a:off x="5184789" y="3732492"/>
            <a:ext cx="729201" cy="115951"/>
            <a:chOff x="0" y="0"/>
            <a:chExt cx="3594100" cy="571500"/>
          </a:xfrm>
        </p:grpSpPr>
        <p:sp>
          <p:nvSpPr>
            <p:cNvPr id="12" name="Freeform 12"/>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5CE1E6"/>
            </a:solidFill>
          </p:spPr>
        </p:sp>
      </p:grpSp>
      <p:grpSp>
        <p:nvGrpSpPr>
          <p:cNvPr id="13" name="Group 13"/>
          <p:cNvGrpSpPr/>
          <p:nvPr/>
        </p:nvGrpSpPr>
        <p:grpSpPr>
          <a:xfrm>
            <a:off x="5764885" y="4513790"/>
            <a:ext cx="385108" cy="4122602"/>
            <a:chOff x="0" y="0"/>
            <a:chExt cx="157059" cy="1681326"/>
          </a:xfrm>
        </p:grpSpPr>
        <p:sp>
          <p:nvSpPr>
            <p:cNvPr id="14" name="Freeform 14"/>
            <p:cNvSpPr/>
            <p:nvPr/>
          </p:nvSpPr>
          <p:spPr>
            <a:xfrm>
              <a:off x="0" y="0"/>
              <a:ext cx="157059" cy="1681326"/>
            </a:xfrm>
            <a:custGeom>
              <a:avLst/>
              <a:gdLst/>
              <a:ahLst/>
              <a:cxnLst/>
              <a:rect l="l" t="t" r="r" b="b"/>
              <a:pathLst>
                <a:path w="157059" h="1681326">
                  <a:moveTo>
                    <a:pt x="0" y="0"/>
                  </a:moveTo>
                  <a:lnTo>
                    <a:pt x="157059" y="0"/>
                  </a:lnTo>
                  <a:lnTo>
                    <a:pt x="157059" y="1681326"/>
                  </a:lnTo>
                  <a:lnTo>
                    <a:pt x="0" y="1681326"/>
                  </a:lnTo>
                  <a:close/>
                </a:path>
              </a:pathLst>
            </a:custGeom>
            <a:solidFill>
              <a:srgbClr val="DCFCFD"/>
            </a:solidFill>
          </p:spPr>
        </p:sp>
      </p:grpSp>
      <p:grpSp>
        <p:nvGrpSpPr>
          <p:cNvPr id="15" name="Group 15"/>
          <p:cNvGrpSpPr/>
          <p:nvPr/>
        </p:nvGrpSpPr>
        <p:grpSpPr>
          <a:xfrm rot="-5400000">
            <a:off x="5543512" y="4091215"/>
            <a:ext cx="729201" cy="115951"/>
            <a:chOff x="0" y="0"/>
            <a:chExt cx="3594100" cy="571500"/>
          </a:xfrm>
        </p:grpSpPr>
        <p:sp>
          <p:nvSpPr>
            <p:cNvPr id="16" name="Freeform 16"/>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5CE1E6"/>
            </a:solidFill>
          </p:spPr>
        </p:sp>
      </p:grpSp>
      <p:grpSp>
        <p:nvGrpSpPr>
          <p:cNvPr id="17" name="Group 17"/>
          <p:cNvGrpSpPr/>
          <p:nvPr/>
        </p:nvGrpSpPr>
        <p:grpSpPr>
          <a:xfrm>
            <a:off x="3681035" y="4529934"/>
            <a:ext cx="2074002" cy="4138745"/>
            <a:chOff x="0" y="0"/>
            <a:chExt cx="842544" cy="1681326"/>
          </a:xfrm>
        </p:grpSpPr>
        <p:sp>
          <p:nvSpPr>
            <p:cNvPr id="18" name="Freeform 18"/>
            <p:cNvSpPr/>
            <p:nvPr/>
          </p:nvSpPr>
          <p:spPr>
            <a:xfrm>
              <a:off x="0" y="0"/>
              <a:ext cx="842544" cy="1681326"/>
            </a:xfrm>
            <a:custGeom>
              <a:avLst/>
              <a:gdLst/>
              <a:ahLst/>
              <a:cxnLst/>
              <a:rect l="l" t="t" r="r" b="b"/>
              <a:pathLst>
                <a:path w="842544" h="1681326">
                  <a:moveTo>
                    <a:pt x="0" y="0"/>
                  </a:moveTo>
                  <a:lnTo>
                    <a:pt x="842544" y="0"/>
                  </a:lnTo>
                  <a:lnTo>
                    <a:pt x="842544" y="1681326"/>
                  </a:lnTo>
                  <a:lnTo>
                    <a:pt x="0" y="1681326"/>
                  </a:lnTo>
                  <a:close/>
                </a:path>
              </a:pathLst>
            </a:custGeom>
            <a:solidFill>
              <a:srgbClr val="F7F7F7"/>
            </a:solidFill>
          </p:spPr>
        </p:sp>
      </p:grpSp>
      <p:grpSp>
        <p:nvGrpSpPr>
          <p:cNvPr id="19" name="Group 19"/>
          <p:cNvGrpSpPr/>
          <p:nvPr/>
        </p:nvGrpSpPr>
        <p:grpSpPr>
          <a:xfrm>
            <a:off x="3262425" y="4546077"/>
            <a:ext cx="402405" cy="4122602"/>
            <a:chOff x="0" y="0"/>
            <a:chExt cx="164113" cy="1681326"/>
          </a:xfrm>
        </p:grpSpPr>
        <p:sp>
          <p:nvSpPr>
            <p:cNvPr id="20" name="Freeform 20"/>
            <p:cNvSpPr/>
            <p:nvPr/>
          </p:nvSpPr>
          <p:spPr>
            <a:xfrm>
              <a:off x="0" y="0"/>
              <a:ext cx="164113" cy="1681326"/>
            </a:xfrm>
            <a:custGeom>
              <a:avLst/>
              <a:gdLst/>
              <a:ahLst/>
              <a:cxnLst/>
              <a:rect l="l" t="t" r="r" b="b"/>
              <a:pathLst>
                <a:path w="164113" h="1681326">
                  <a:moveTo>
                    <a:pt x="0" y="0"/>
                  </a:moveTo>
                  <a:lnTo>
                    <a:pt x="164113" y="0"/>
                  </a:lnTo>
                  <a:lnTo>
                    <a:pt x="164113" y="1681326"/>
                  </a:lnTo>
                  <a:lnTo>
                    <a:pt x="0" y="1681326"/>
                  </a:lnTo>
                  <a:close/>
                </a:path>
              </a:pathLst>
            </a:custGeom>
            <a:solidFill>
              <a:srgbClr val="DCFCFD"/>
            </a:solidFill>
          </p:spPr>
        </p:sp>
      </p:grpSp>
      <p:grpSp>
        <p:nvGrpSpPr>
          <p:cNvPr id="21" name="Group 21"/>
          <p:cNvGrpSpPr/>
          <p:nvPr/>
        </p:nvGrpSpPr>
        <p:grpSpPr>
          <a:xfrm>
            <a:off x="2079205" y="4380846"/>
            <a:ext cx="5349943" cy="277646"/>
            <a:chOff x="0" y="0"/>
            <a:chExt cx="11012208" cy="571500"/>
          </a:xfrm>
        </p:grpSpPr>
        <p:sp>
          <p:nvSpPr>
            <p:cNvPr id="22" name="Freeform 22"/>
            <p:cNvSpPr/>
            <p:nvPr/>
          </p:nvSpPr>
          <p:spPr>
            <a:xfrm>
              <a:off x="0" y="255270"/>
              <a:ext cx="11012208" cy="69850"/>
            </a:xfrm>
            <a:custGeom>
              <a:avLst/>
              <a:gdLst/>
              <a:ahLst/>
              <a:cxnLst/>
              <a:rect l="l" t="t" r="r" b="b"/>
              <a:pathLst>
                <a:path w="11012208" h="69850">
                  <a:moveTo>
                    <a:pt x="10721378" y="0"/>
                  </a:moveTo>
                  <a:lnTo>
                    <a:pt x="0" y="0"/>
                  </a:lnTo>
                  <a:lnTo>
                    <a:pt x="0" y="69850"/>
                  </a:lnTo>
                  <a:lnTo>
                    <a:pt x="11012208" y="69850"/>
                  </a:lnTo>
                  <a:lnTo>
                    <a:pt x="11012208" y="0"/>
                  </a:lnTo>
                  <a:close/>
                </a:path>
              </a:pathLst>
            </a:custGeom>
            <a:solidFill>
              <a:srgbClr val="5CE1E6"/>
            </a:solidFill>
          </p:spPr>
        </p:sp>
      </p:grpSp>
      <p:grpSp>
        <p:nvGrpSpPr>
          <p:cNvPr id="23" name="Group 23"/>
          <p:cNvGrpSpPr/>
          <p:nvPr/>
        </p:nvGrpSpPr>
        <p:grpSpPr>
          <a:xfrm rot="5400000">
            <a:off x="1184160" y="6483422"/>
            <a:ext cx="4154889" cy="215626"/>
            <a:chOff x="0" y="0"/>
            <a:chExt cx="11012208" cy="571500"/>
          </a:xfrm>
        </p:grpSpPr>
        <p:sp>
          <p:nvSpPr>
            <p:cNvPr id="24" name="Freeform 24"/>
            <p:cNvSpPr/>
            <p:nvPr/>
          </p:nvSpPr>
          <p:spPr>
            <a:xfrm>
              <a:off x="0" y="255270"/>
              <a:ext cx="11012208" cy="69850"/>
            </a:xfrm>
            <a:custGeom>
              <a:avLst/>
              <a:gdLst/>
              <a:ahLst/>
              <a:cxnLst/>
              <a:rect l="l" t="t" r="r" b="b"/>
              <a:pathLst>
                <a:path w="11012208" h="69850">
                  <a:moveTo>
                    <a:pt x="10721378" y="0"/>
                  </a:moveTo>
                  <a:lnTo>
                    <a:pt x="0" y="0"/>
                  </a:lnTo>
                  <a:lnTo>
                    <a:pt x="0" y="69850"/>
                  </a:lnTo>
                  <a:lnTo>
                    <a:pt x="11012208" y="69850"/>
                  </a:lnTo>
                  <a:lnTo>
                    <a:pt x="11012208" y="0"/>
                  </a:lnTo>
                  <a:close/>
                </a:path>
              </a:pathLst>
            </a:custGeom>
            <a:solidFill>
              <a:srgbClr val="5CE1E6"/>
            </a:solidFill>
          </p:spPr>
        </p:sp>
      </p:grpSp>
      <p:grpSp>
        <p:nvGrpSpPr>
          <p:cNvPr id="25" name="Group 25"/>
          <p:cNvGrpSpPr/>
          <p:nvPr/>
        </p:nvGrpSpPr>
        <p:grpSpPr>
          <a:xfrm rot="5400000">
            <a:off x="1588206" y="6499565"/>
            <a:ext cx="4154889" cy="215626"/>
            <a:chOff x="0" y="0"/>
            <a:chExt cx="11012208" cy="571500"/>
          </a:xfrm>
        </p:grpSpPr>
        <p:sp>
          <p:nvSpPr>
            <p:cNvPr id="26" name="Freeform 26"/>
            <p:cNvSpPr/>
            <p:nvPr/>
          </p:nvSpPr>
          <p:spPr>
            <a:xfrm>
              <a:off x="0" y="255270"/>
              <a:ext cx="11012208" cy="69850"/>
            </a:xfrm>
            <a:custGeom>
              <a:avLst/>
              <a:gdLst/>
              <a:ahLst/>
              <a:cxnLst/>
              <a:rect l="l" t="t" r="r" b="b"/>
              <a:pathLst>
                <a:path w="11012208" h="69850">
                  <a:moveTo>
                    <a:pt x="10721378" y="0"/>
                  </a:moveTo>
                  <a:lnTo>
                    <a:pt x="0" y="0"/>
                  </a:lnTo>
                  <a:lnTo>
                    <a:pt x="0" y="69850"/>
                  </a:lnTo>
                  <a:lnTo>
                    <a:pt x="11012208" y="69850"/>
                  </a:lnTo>
                  <a:lnTo>
                    <a:pt x="11012208" y="0"/>
                  </a:lnTo>
                  <a:close/>
                </a:path>
              </a:pathLst>
            </a:custGeom>
            <a:solidFill>
              <a:srgbClr val="5CE1E6"/>
            </a:solidFill>
          </p:spPr>
        </p:sp>
      </p:grpSp>
      <p:grpSp>
        <p:nvGrpSpPr>
          <p:cNvPr id="27" name="Group 27"/>
          <p:cNvGrpSpPr/>
          <p:nvPr/>
        </p:nvGrpSpPr>
        <p:grpSpPr>
          <a:xfrm rot="5400000">
            <a:off x="3677592" y="6499565"/>
            <a:ext cx="4154889" cy="215626"/>
            <a:chOff x="0" y="0"/>
            <a:chExt cx="11012208" cy="571500"/>
          </a:xfrm>
        </p:grpSpPr>
        <p:sp>
          <p:nvSpPr>
            <p:cNvPr id="28" name="Freeform 28"/>
            <p:cNvSpPr/>
            <p:nvPr/>
          </p:nvSpPr>
          <p:spPr>
            <a:xfrm>
              <a:off x="0" y="255270"/>
              <a:ext cx="11012208" cy="69850"/>
            </a:xfrm>
            <a:custGeom>
              <a:avLst/>
              <a:gdLst/>
              <a:ahLst/>
              <a:cxnLst/>
              <a:rect l="l" t="t" r="r" b="b"/>
              <a:pathLst>
                <a:path w="11012208" h="69850">
                  <a:moveTo>
                    <a:pt x="10721378" y="0"/>
                  </a:moveTo>
                  <a:lnTo>
                    <a:pt x="0" y="0"/>
                  </a:lnTo>
                  <a:lnTo>
                    <a:pt x="0" y="69850"/>
                  </a:lnTo>
                  <a:lnTo>
                    <a:pt x="11012208" y="69850"/>
                  </a:lnTo>
                  <a:lnTo>
                    <a:pt x="11012208" y="0"/>
                  </a:lnTo>
                  <a:close/>
                </a:path>
              </a:pathLst>
            </a:custGeom>
            <a:solidFill>
              <a:srgbClr val="5CE1E6"/>
            </a:solidFill>
          </p:spPr>
        </p:sp>
      </p:grpSp>
      <p:grpSp>
        <p:nvGrpSpPr>
          <p:cNvPr id="29" name="Group 29"/>
          <p:cNvGrpSpPr/>
          <p:nvPr/>
        </p:nvGrpSpPr>
        <p:grpSpPr>
          <a:xfrm rot="5400000">
            <a:off x="4062569" y="6483422"/>
            <a:ext cx="4154889" cy="215626"/>
            <a:chOff x="0" y="0"/>
            <a:chExt cx="11012208" cy="571500"/>
          </a:xfrm>
        </p:grpSpPr>
        <p:sp>
          <p:nvSpPr>
            <p:cNvPr id="30" name="Freeform 30"/>
            <p:cNvSpPr/>
            <p:nvPr/>
          </p:nvSpPr>
          <p:spPr>
            <a:xfrm>
              <a:off x="0" y="255270"/>
              <a:ext cx="11012208" cy="69850"/>
            </a:xfrm>
            <a:custGeom>
              <a:avLst/>
              <a:gdLst/>
              <a:ahLst/>
              <a:cxnLst/>
              <a:rect l="l" t="t" r="r" b="b"/>
              <a:pathLst>
                <a:path w="11012208" h="69850">
                  <a:moveTo>
                    <a:pt x="10721378" y="0"/>
                  </a:moveTo>
                  <a:lnTo>
                    <a:pt x="0" y="0"/>
                  </a:lnTo>
                  <a:lnTo>
                    <a:pt x="0" y="69850"/>
                  </a:lnTo>
                  <a:lnTo>
                    <a:pt x="11012208" y="69850"/>
                  </a:lnTo>
                  <a:lnTo>
                    <a:pt x="11012208" y="0"/>
                  </a:lnTo>
                  <a:close/>
                </a:path>
              </a:pathLst>
            </a:custGeom>
            <a:solidFill>
              <a:srgbClr val="5CE1E6"/>
            </a:solidFill>
          </p:spPr>
        </p:sp>
      </p:grpSp>
      <p:grpSp>
        <p:nvGrpSpPr>
          <p:cNvPr id="31" name="Group 31"/>
          <p:cNvGrpSpPr/>
          <p:nvPr/>
        </p:nvGrpSpPr>
        <p:grpSpPr>
          <a:xfrm rot="5400000">
            <a:off x="1466797" y="6576782"/>
            <a:ext cx="2651578" cy="137609"/>
            <a:chOff x="0" y="0"/>
            <a:chExt cx="11012208" cy="571500"/>
          </a:xfrm>
        </p:grpSpPr>
        <p:sp>
          <p:nvSpPr>
            <p:cNvPr id="32" name="Freeform 32"/>
            <p:cNvSpPr/>
            <p:nvPr/>
          </p:nvSpPr>
          <p:spPr>
            <a:xfrm>
              <a:off x="0" y="255270"/>
              <a:ext cx="11012208" cy="69850"/>
            </a:xfrm>
            <a:custGeom>
              <a:avLst/>
              <a:gdLst/>
              <a:ahLst/>
              <a:cxnLst/>
              <a:rect l="l" t="t" r="r" b="b"/>
              <a:pathLst>
                <a:path w="11012208" h="69850">
                  <a:moveTo>
                    <a:pt x="10721378" y="0"/>
                  </a:moveTo>
                  <a:lnTo>
                    <a:pt x="0" y="0"/>
                  </a:lnTo>
                  <a:lnTo>
                    <a:pt x="0" y="69850"/>
                  </a:lnTo>
                  <a:lnTo>
                    <a:pt x="11012208" y="69850"/>
                  </a:lnTo>
                  <a:lnTo>
                    <a:pt x="11012208" y="0"/>
                  </a:lnTo>
                  <a:close/>
                </a:path>
              </a:pathLst>
            </a:custGeom>
            <a:solidFill>
              <a:srgbClr val="5CE1E6"/>
            </a:solidFill>
          </p:spPr>
        </p:sp>
      </p:grpSp>
      <p:grpSp>
        <p:nvGrpSpPr>
          <p:cNvPr id="33" name="Group 33"/>
          <p:cNvGrpSpPr/>
          <p:nvPr/>
        </p:nvGrpSpPr>
        <p:grpSpPr>
          <a:xfrm rot="5400000">
            <a:off x="5454561" y="6576782"/>
            <a:ext cx="2651578" cy="137609"/>
            <a:chOff x="0" y="0"/>
            <a:chExt cx="11012208" cy="571500"/>
          </a:xfrm>
        </p:grpSpPr>
        <p:sp>
          <p:nvSpPr>
            <p:cNvPr id="34" name="Freeform 34"/>
            <p:cNvSpPr/>
            <p:nvPr/>
          </p:nvSpPr>
          <p:spPr>
            <a:xfrm>
              <a:off x="0" y="255270"/>
              <a:ext cx="11012208" cy="69850"/>
            </a:xfrm>
            <a:custGeom>
              <a:avLst/>
              <a:gdLst/>
              <a:ahLst/>
              <a:cxnLst/>
              <a:rect l="l" t="t" r="r" b="b"/>
              <a:pathLst>
                <a:path w="11012208" h="69850">
                  <a:moveTo>
                    <a:pt x="10721378" y="0"/>
                  </a:moveTo>
                  <a:lnTo>
                    <a:pt x="0" y="0"/>
                  </a:lnTo>
                  <a:lnTo>
                    <a:pt x="0" y="69850"/>
                  </a:lnTo>
                  <a:lnTo>
                    <a:pt x="11012208" y="69850"/>
                  </a:lnTo>
                  <a:lnTo>
                    <a:pt x="11012208" y="0"/>
                  </a:lnTo>
                  <a:close/>
                </a:path>
              </a:pathLst>
            </a:custGeom>
            <a:solidFill>
              <a:srgbClr val="5CE1E6"/>
            </a:solidFill>
          </p:spPr>
        </p:sp>
      </p:grpSp>
      <p:grpSp>
        <p:nvGrpSpPr>
          <p:cNvPr id="35" name="Group 35"/>
          <p:cNvGrpSpPr/>
          <p:nvPr/>
        </p:nvGrpSpPr>
        <p:grpSpPr>
          <a:xfrm rot="-10800000">
            <a:off x="2074864" y="5261822"/>
            <a:ext cx="729201" cy="115951"/>
            <a:chOff x="0" y="0"/>
            <a:chExt cx="3594100" cy="571500"/>
          </a:xfrm>
        </p:grpSpPr>
        <p:sp>
          <p:nvSpPr>
            <p:cNvPr id="36" name="Freeform 36"/>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5CE1E6"/>
            </a:solidFill>
          </p:spPr>
        </p:sp>
      </p:grpSp>
      <p:grpSp>
        <p:nvGrpSpPr>
          <p:cNvPr id="37" name="Group 37"/>
          <p:cNvGrpSpPr/>
          <p:nvPr/>
        </p:nvGrpSpPr>
        <p:grpSpPr>
          <a:xfrm rot="-10800000">
            <a:off x="2055265" y="7906153"/>
            <a:ext cx="729201" cy="115951"/>
            <a:chOff x="0" y="0"/>
            <a:chExt cx="3594100" cy="571500"/>
          </a:xfrm>
        </p:grpSpPr>
        <p:sp>
          <p:nvSpPr>
            <p:cNvPr id="38" name="Freeform 38"/>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5CE1E6"/>
            </a:solidFill>
          </p:spPr>
        </p:sp>
      </p:grpSp>
      <p:grpSp>
        <p:nvGrpSpPr>
          <p:cNvPr id="39" name="Group 39"/>
          <p:cNvGrpSpPr/>
          <p:nvPr/>
        </p:nvGrpSpPr>
        <p:grpSpPr>
          <a:xfrm rot="-10800000">
            <a:off x="6784428" y="7913400"/>
            <a:ext cx="729201" cy="115951"/>
            <a:chOff x="0" y="0"/>
            <a:chExt cx="3594100" cy="571500"/>
          </a:xfrm>
        </p:grpSpPr>
        <p:sp>
          <p:nvSpPr>
            <p:cNvPr id="40" name="Freeform 40"/>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5CE1E6"/>
            </a:solidFill>
          </p:spPr>
        </p:sp>
      </p:grpSp>
      <p:grpSp>
        <p:nvGrpSpPr>
          <p:cNvPr id="41" name="Group 41"/>
          <p:cNvGrpSpPr/>
          <p:nvPr/>
        </p:nvGrpSpPr>
        <p:grpSpPr>
          <a:xfrm rot="-10800000">
            <a:off x="6780350" y="5261822"/>
            <a:ext cx="729201" cy="115951"/>
            <a:chOff x="0" y="0"/>
            <a:chExt cx="3594100" cy="571500"/>
          </a:xfrm>
        </p:grpSpPr>
        <p:sp>
          <p:nvSpPr>
            <p:cNvPr id="42" name="Freeform 42"/>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5CE1E6"/>
            </a:solidFill>
          </p:spPr>
        </p:sp>
      </p:grpSp>
      <p:grpSp>
        <p:nvGrpSpPr>
          <p:cNvPr id="43" name="Group 43"/>
          <p:cNvGrpSpPr/>
          <p:nvPr/>
        </p:nvGrpSpPr>
        <p:grpSpPr>
          <a:xfrm>
            <a:off x="2079205" y="8529856"/>
            <a:ext cx="5349943" cy="277646"/>
            <a:chOff x="0" y="0"/>
            <a:chExt cx="11012208" cy="571500"/>
          </a:xfrm>
        </p:grpSpPr>
        <p:sp>
          <p:nvSpPr>
            <p:cNvPr id="44" name="Freeform 44"/>
            <p:cNvSpPr/>
            <p:nvPr/>
          </p:nvSpPr>
          <p:spPr>
            <a:xfrm>
              <a:off x="0" y="255270"/>
              <a:ext cx="11012208" cy="69850"/>
            </a:xfrm>
            <a:custGeom>
              <a:avLst/>
              <a:gdLst/>
              <a:ahLst/>
              <a:cxnLst/>
              <a:rect l="l" t="t" r="r" b="b"/>
              <a:pathLst>
                <a:path w="11012208" h="69850">
                  <a:moveTo>
                    <a:pt x="10721378" y="0"/>
                  </a:moveTo>
                  <a:lnTo>
                    <a:pt x="0" y="0"/>
                  </a:lnTo>
                  <a:lnTo>
                    <a:pt x="0" y="69850"/>
                  </a:lnTo>
                  <a:lnTo>
                    <a:pt x="11012208" y="69850"/>
                  </a:lnTo>
                  <a:lnTo>
                    <a:pt x="11012208" y="0"/>
                  </a:lnTo>
                  <a:close/>
                </a:path>
              </a:pathLst>
            </a:custGeom>
            <a:solidFill>
              <a:srgbClr val="5CE1E6"/>
            </a:solidFill>
          </p:spPr>
        </p:sp>
      </p:grpSp>
      <p:pic>
        <p:nvPicPr>
          <p:cNvPr id="45" name="Picture 45"/>
          <p:cNvPicPr>
            <a:picLocks noChangeAspect="1"/>
          </p:cNvPicPr>
          <p:nvPr/>
        </p:nvPicPr>
        <p:blipFill>
          <a:blip r:embed="rId8"/>
          <a:srcRect/>
          <a:stretch>
            <a:fillRect/>
          </a:stretch>
        </p:blipFill>
        <p:spPr>
          <a:xfrm>
            <a:off x="1978690" y="4731706"/>
            <a:ext cx="882701" cy="473448"/>
          </a:xfrm>
          <a:prstGeom prst="rect">
            <a:avLst/>
          </a:prstGeom>
        </p:spPr>
      </p:pic>
      <p:sp>
        <p:nvSpPr>
          <p:cNvPr id="46" name="TextBox 46"/>
          <p:cNvSpPr txBox="1"/>
          <p:nvPr/>
        </p:nvSpPr>
        <p:spPr>
          <a:xfrm>
            <a:off x="2861391" y="6294420"/>
            <a:ext cx="192542"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H</a:t>
            </a:r>
          </a:p>
        </p:txBody>
      </p:sp>
      <p:sp>
        <p:nvSpPr>
          <p:cNvPr id="47" name="TextBox 47"/>
          <p:cNvSpPr txBox="1"/>
          <p:nvPr/>
        </p:nvSpPr>
        <p:spPr>
          <a:xfrm>
            <a:off x="3053932" y="6451882"/>
            <a:ext cx="116041" cy="266274"/>
          </a:xfrm>
          <a:prstGeom prst="rect">
            <a:avLst/>
          </a:prstGeom>
        </p:spPr>
        <p:txBody>
          <a:bodyPr lIns="0" tIns="0" rIns="0" bIns="0" rtlCol="0" anchor="t">
            <a:spAutoFit/>
          </a:bodyPr>
          <a:lstStyle/>
          <a:p>
            <a:pPr algn="ctr">
              <a:lnSpc>
                <a:spcPts val="2236"/>
              </a:lnSpc>
            </a:pPr>
            <a:r>
              <a:rPr lang="en-US" sz="1597">
                <a:solidFill>
                  <a:srgbClr val="7F888B"/>
                </a:solidFill>
                <a:latin typeface="Open Sans"/>
              </a:rPr>
              <a:t>2</a:t>
            </a:r>
          </a:p>
        </p:txBody>
      </p:sp>
      <p:sp>
        <p:nvSpPr>
          <p:cNvPr id="48" name="TextBox 48"/>
          <p:cNvSpPr txBox="1"/>
          <p:nvPr/>
        </p:nvSpPr>
        <p:spPr>
          <a:xfrm>
            <a:off x="6247827" y="6536991"/>
            <a:ext cx="203276"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O</a:t>
            </a:r>
          </a:p>
        </p:txBody>
      </p:sp>
      <p:sp>
        <p:nvSpPr>
          <p:cNvPr id="49" name="TextBox 49"/>
          <p:cNvSpPr txBox="1"/>
          <p:nvPr/>
        </p:nvSpPr>
        <p:spPr>
          <a:xfrm>
            <a:off x="6451103" y="6681309"/>
            <a:ext cx="116041" cy="266274"/>
          </a:xfrm>
          <a:prstGeom prst="rect">
            <a:avLst/>
          </a:prstGeom>
        </p:spPr>
        <p:txBody>
          <a:bodyPr lIns="0" tIns="0" rIns="0" bIns="0" rtlCol="0" anchor="t">
            <a:spAutoFit/>
          </a:bodyPr>
          <a:lstStyle/>
          <a:p>
            <a:pPr algn="ctr">
              <a:lnSpc>
                <a:spcPts val="2236"/>
              </a:lnSpc>
            </a:pPr>
            <a:r>
              <a:rPr lang="en-US" sz="1597">
                <a:solidFill>
                  <a:srgbClr val="7F888B"/>
                </a:solidFill>
                <a:latin typeface="Open Sans"/>
              </a:rPr>
              <a:t>2</a:t>
            </a:r>
          </a:p>
        </p:txBody>
      </p:sp>
      <p:sp>
        <p:nvSpPr>
          <p:cNvPr id="50" name="TextBox 50"/>
          <p:cNvSpPr txBox="1"/>
          <p:nvPr/>
        </p:nvSpPr>
        <p:spPr>
          <a:xfrm>
            <a:off x="6209152" y="7531796"/>
            <a:ext cx="192542"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H</a:t>
            </a:r>
          </a:p>
        </p:txBody>
      </p:sp>
      <p:sp>
        <p:nvSpPr>
          <p:cNvPr id="51" name="TextBox 51"/>
          <p:cNvSpPr txBox="1"/>
          <p:nvPr/>
        </p:nvSpPr>
        <p:spPr>
          <a:xfrm>
            <a:off x="6489777" y="7531796"/>
            <a:ext cx="203276"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O</a:t>
            </a:r>
          </a:p>
        </p:txBody>
      </p:sp>
      <p:sp>
        <p:nvSpPr>
          <p:cNvPr id="52" name="TextBox 52"/>
          <p:cNvSpPr txBox="1"/>
          <p:nvPr/>
        </p:nvSpPr>
        <p:spPr>
          <a:xfrm>
            <a:off x="3394011" y="5067913"/>
            <a:ext cx="146478"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e</a:t>
            </a:r>
          </a:p>
        </p:txBody>
      </p:sp>
      <p:sp>
        <p:nvSpPr>
          <p:cNvPr id="53" name="TextBox 53"/>
          <p:cNvSpPr txBox="1"/>
          <p:nvPr/>
        </p:nvSpPr>
        <p:spPr>
          <a:xfrm>
            <a:off x="5862459" y="4552427"/>
            <a:ext cx="146478"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e</a:t>
            </a:r>
          </a:p>
        </p:txBody>
      </p:sp>
      <p:pic>
        <p:nvPicPr>
          <p:cNvPr id="54" name="Picture 54"/>
          <p:cNvPicPr>
            <a:picLocks noChangeAspect="1"/>
          </p:cNvPicPr>
          <p:nvPr/>
        </p:nvPicPr>
        <p:blipFill>
          <a:blip r:embed="rId8"/>
          <a:srcRect/>
          <a:stretch>
            <a:fillRect/>
          </a:stretch>
        </p:blipFill>
        <p:spPr>
          <a:xfrm>
            <a:off x="2844998" y="6006848"/>
            <a:ext cx="778061" cy="417324"/>
          </a:xfrm>
          <a:prstGeom prst="rect">
            <a:avLst/>
          </a:prstGeom>
        </p:spPr>
      </p:pic>
      <p:pic>
        <p:nvPicPr>
          <p:cNvPr id="55" name="Picture 55"/>
          <p:cNvPicPr>
            <a:picLocks noChangeAspect="1"/>
          </p:cNvPicPr>
          <p:nvPr/>
        </p:nvPicPr>
        <p:blipFill>
          <a:blip r:embed="rId8"/>
          <a:srcRect/>
          <a:stretch>
            <a:fillRect/>
          </a:stretch>
        </p:blipFill>
        <p:spPr>
          <a:xfrm>
            <a:off x="2803228" y="6645587"/>
            <a:ext cx="819831" cy="439728"/>
          </a:xfrm>
          <a:prstGeom prst="rect">
            <a:avLst/>
          </a:prstGeom>
        </p:spPr>
      </p:pic>
      <p:pic>
        <p:nvPicPr>
          <p:cNvPr id="56" name="Picture 56"/>
          <p:cNvPicPr>
            <a:picLocks noChangeAspect="1"/>
          </p:cNvPicPr>
          <p:nvPr/>
        </p:nvPicPr>
        <p:blipFill>
          <a:blip r:embed="rId9"/>
          <a:srcRect/>
          <a:stretch>
            <a:fillRect/>
          </a:stretch>
        </p:blipFill>
        <p:spPr>
          <a:xfrm>
            <a:off x="1978690" y="8056408"/>
            <a:ext cx="882701" cy="473448"/>
          </a:xfrm>
          <a:prstGeom prst="rect">
            <a:avLst/>
          </a:prstGeom>
        </p:spPr>
      </p:pic>
      <p:pic>
        <p:nvPicPr>
          <p:cNvPr id="57" name="Picture 57"/>
          <p:cNvPicPr>
            <a:picLocks noChangeAspect="1"/>
          </p:cNvPicPr>
          <p:nvPr/>
        </p:nvPicPr>
        <p:blipFill>
          <a:blip r:embed="rId10"/>
          <a:srcRect/>
          <a:stretch>
            <a:fillRect/>
          </a:stretch>
        </p:blipFill>
        <p:spPr>
          <a:xfrm rot="-5179132">
            <a:off x="3128226" y="5533095"/>
            <a:ext cx="672761" cy="360844"/>
          </a:xfrm>
          <a:prstGeom prst="rect">
            <a:avLst/>
          </a:prstGeom>
        </p:spPr>
      </p:pic>
      <p:pic>
        <p:nvPicPr>
          <p:cNvPr id="58" name="Picture 58"/>
          <p:cNvPicPr>
            <a:picLocks noChangeAspect="1"/>
          </p:cNvPicPr>
          <p:nvPr/>
        </p:nvPicPr>
        <p:blipFill>
          <a:blip r:embed="rId10"/>
          <a:srcRect/>
          <a:stretch>
            <a:fillRect/>
          </a:stretch>
        </p:blipFill>
        <p:spPr>
          <a:xfrm rot="-5179132">
            <a:off x="3143007" y="4686516"/>
            <a:ext cx="672761" cy="360844"/>
          </a:xfrm>
          <a:prstGeom prst="rect">
            <a:avLst/>
          </a:prstGeom>
        </p:spPr>
      </p:pic>
      <p:pic>
        <p:nvPicPr>
          <p:cNvPr id="59" name="Picture 59"/>
          <p:cNvPicPr>
            <a:picLocks noChangeAspect="1"/>
          </p:cNvPicPr>
          <p:nvPr/>
        </p:nvPicPr>
        <p:blipFill>
          <a:blip r:embed="rId10"/>
          <a:srcRect/>
          <a:stretch>
            <a:fillRect/>
          </a:stretch>
        </p:blipFill>
        <p:spPr>
          <a:xfrm rot="103582">
            <a:off x="3678268" y="3433797"/>
            <a:ext cx="672761" cy="360844"/>
          </a:xfrm>
          <a:prstGeom prst="rect">
            <a:avLst/>
          </a:prstGeom>
        </p:spPr>
      </p:pic>
      <p:pic>
        <p:nvPicPr>
          <p:cNvPr id="60" name="Picture 60"/>
          <p:cNvPicPr>
            <a:picLocks noChangeAspect="1"/>
          </p:cNvPicPr>
          <p:nvPr/>
        </p:nvPicPr>
        <p:blipFill>
          <a:blip r:embed="rId11"/>
          <a:srcRect/>
          <a:stretch>
            <a:fillRect/>
          </a:stretch>
        </p:blipFill>
        <p:spPr>
          <a:xfrm rot="-5466549">
            <a:off x="5428505" y="3974646"/>
            <a:ext cx="672761" cy="360844"/>
          </a:xfrm>
          <a:prstGeom prst="rect">
            <a:avLst/>
          </a:prstGeom>
        </p:spPr>
      </p:pic>
      <p:pic>
        <p:nvPicPr>
          <p:cNvPr id="61" name="Picture 61"/>
          <p:cNvPicPr>
            <a:picLocks noChangeAspect="1"/>
          </p:cNvPicPr>
          <p:nvPr/>
        </p:nvPicPr>
        <p:blipFill>
          <a:blip r:embed="rId11"/>
          <a:srcRect/>
          <a:stretch>
            <a:fillRect/>
          </a:stretch>
        </p:blipFill>
        <p:spPr>
          <a:xfrm rot="-5466549">
            <a:off x="5599882" y="5014799"/>
            <a:ext cx="672761" cy="360844"/>
          </a:xfrm>
          <a:prstGeom prst="rect">
            <a:avLst/>
          </a:prstGeom>
        </p:spPr>
      </p:pic>
      <p:pic>
        <p:nvPicPr>
          <p:cNvPr id="62" name="Picture 62"/>
          <p:cNvPicPr>
            <a:picLocks noChangeAspect="1"/>
          </p:cNvPicPr>
          <p:nvPr/>
        </p:nvPicPr>
        <p:blipFill>
          <a:blip r:embed="rId12"/>
          <a:srcRect/>
          <a:stretch>
            <a:fillRect/>
          </a:stretch>
        </p:blipFill>
        <p:spPr>
          <a:xfrm>
            <a:off x="5803633" y="6246534"/>
            <a:ext cx="672761" cy="360844"/>
          </a:xfrm>
          <a:prstGeom prst="rect">
            <a:avLst/>
          </a:prstGeom>
        </p:spPr>
      </p:pic>
      <p:pic>
        <p:nvPicPr>
          <p:cNvPr id="63" name="Picture 63"/>
          <p:cNvPicPr>
            <a:picLocks noChangeAspect="1"/>
          </p:cNvPicPr>
          <p:nvPr/>
        </p:nvPicPr>
        <p:blipFill>
          <a:blip r:embed="rId12"/>
          <a:srcRect/>
          <a:stretch>
            <a:fillRect/>
          </a:stretch>
        </p:blipFill>
        <p:spPr>
          <a:xfrm>
            <a:off x="6836790" y="4529934"/>
            <a:ext cx="672761" cy="360844"/>
          </a:xfrm>
          <a:prstGeom prst="rect">
            <a:avLst/>
          </a:prstGeom>
        </p:spPr>
      </p:pic>
      <p:pic>
        <p:nvPicPr>
          <p:cNvPr id="64" name="Picture 64"/>
          <p:cNvPicPr>
            <a:picLocks noChangeAspect="1"/>
          </p:cNvPicPr>
          <p:nvPr/>
        </p:nvPicPr>
        <p:blipFill>
          <a:blip r:embed="rId13"/>
          <a:srcRect/>
          <a:stretch>
            <a:fillRect/>
          </a:stretch>
        </p:blipFill>
        <p:spPr>
          <a:xfrm>
            <a:off x="6756388" y="8018481"/>
            <a:ext cx="672761" cy="360844"/>
          </a:xfrm>
          <a:prstGeom prst="rect">
            <a:avLst/>
          </a:prstGeom>
        </p:spPr>
      </p:pic>
      <p:pic>
        <p:nvPicPr>
          <p:cNvPr id="65" name="Picture 65"/>
          <p:cNvPicPr>
            <a:picLocks noChangeAspect="1"/>
          </p:cNvPicPr>
          <p:nvPr/>
        </p:nvPicPr>
        <p:blipFill>
          <a:blip r:embed="rId14"/>
          <a:srcRect/>
          <a:stretch>
            <a:fillRect/>
          </a:stretch>
        </p:blipFill>
        <p:spPr>
          <a:xfrm>
            <a:off x="6745517" y="8297288"/>
            <a:ext cx="672761" cy="360844"/>
          </a:xfrm>
          <a:prstGeom prst="rect">
            <a:avLst/>
          </a:prstGeom>
        </p:spPr>
      </p:pic>
      <p:pic>
        <p:nvPicPr>
          <p:cNvPr id="66" name="Picture 66"/>
          <p:cNvPicPr>
            <a:picLocks noChangeAspect="1"/>
          </p:cNvPicPr>
          <p:nvPr/>
        </p:nvPicPr>
        <p:blipFill>
          <a:blip r:embed="rId14"/>
          <a:srcRect/>
          <a:stretch>
            <a:fillRect/>
          </a:stretch>
        </p:blipFill>
        <p:spPr>
          <a:xfrm>
            <a:off x="5836363" y="6947583"/>
            <a:ext cx="672761" cy="360844"/>
          </a:xfrm>
          <a:prstGeom prst="rect">
            <a:avLst/>
          </a:prstGeom>
        </p:spPr>
      </p:pic>
      <p:pic>
        <p:nvPicPr>
          <p:cNvPr id="67" name="Picture 67"/>
          <p:cNvPicPr>
            <a:picLocks noChangeAspect="1"/>
          </p:cNvPicPr>
          <p:nvPr/>
        </p:nvPicPr>
        <p:blipFill>
          <a:blip r:embed="rId14"/>
          <a:srcRect/>
          <a:stretch>
            <a:fillRect/>
          </a:stretch>
        </p:blipFill>
        <p:spPr>
          <a:xfrm>
            <a:off x="5849122" y="7232941"/>
            <a:ext cx="672761" cy="360844"/>
          </a:xfrm>
          <a:prstGeom prst="rect">
            <a:avLst/>
          </a:prstGeom>
        </p:spPr>
      </p:pic>
      <p:pic>
        <p:nvPicPr>
          <p:cNvPr id="68" name="Picture 68"/>
          <p:cNvPicPr>
            <a:picLocks noChangeAspect="1"/>
          </p:cNvPicPr>
          <p:nvPr/>
        </p:nvPicPr>
        <p:blipFill>
          <a:blip r:embed="rId15"/>
          <a:srcRect/>
          <a:stretch>
            <a:fillRect/>
          </a:stretch>
        </p:blipFill>
        <p:spPr>
          <a:xfrm>
            <a:off x="6841836" y="4831489"/>
            <a:ext cx="672761" cy="360844"/>
          </a:xfrm>
          <a:prstGeom prst="rect">
            <a:avLst/>
          </a:prstGeom>
        </p:spPr>
      </p:pic>
      <p:grpSp>
        <p:nvGrpSpPr>
          <p:cNvPr id="69" name="Group 69"/>
          <p:cNvGrpSpPr/>
          <p:nvPr/>
        </p:nvGrpSpPr>
        <p:grpSpPr>
          <a:xfrm rot="-5400000">
            <a:off x="3016856" y="8721584"/>
            <a:ext cx="900788" cy="216270"/>
            <a:chOff x="0" y="0"/>
            <a:chExt cx="2115877" cy="508000"/>
          </a:xfrm>
        </p:grpSpPr>
        <p:sp>
          <p:nvSpPr>
            <p:cNvPr id="70" name="Freeform 70"/>
            <p:cNvSpPr/>
            <p:nvPr/>
          </p:nvSpPr>
          <p:spPr>
            <a:xfrm>
              <a:off x="0" y="49530"/>
              <a:ext cx="2115877" cy="408940"/>
            </a:xfrm>
            <a:custGeom>
              <a:avLst/>
              <a:gdLst/>
              <a:ahLst/>
              <a:cxnLst/>
              <a:rect l="l" t="t" r="r" b="b"/>
              <a:pathLst>
                <a:path w="2115877" h="408940">
                  <a:moveTo>
                    <a:pt x="1910137" y="0"/>
                  </a:moveTo>
                  <a:cubicBezTo>
                    <a:pt x="1809807" y="0"/>
                    <a:pt x="1727257" y="72390"/>
                    <a:pt x="1708207" y="166370"/>
                  </a:cubicBezTo>
                  <a:lnTo>
                    <a:pt x="0" y="166370"/>
                  </a:lnTo>
                  <a:lnTo>
                    <a:pt x="0" y="242570"/>
                  </a:lnTo>
                  <a:lnTo>
                    <a:pt x="1709477" y="242570"/>
                  </a:lnTo>
                  <a:cubicBezTo>
                    <a:pt x="1727257" y="337820"/>
                    <a:pt x="1811077" y="408940"/>
                    <a:pt x="1911407" y="408940"/>
                  </a:cubicBezTo>
                  <a:cubicBezTo>
                    <a:pt x="2024437" y="408940"/>
                    <a:pt x="2115877" y="317500"/>
                    <a:pt x="2115877" y="204470"/>
                  </a:cubicBezTo>
                  <a:cubicBezTo>
                    <a:pt x="2115877" y="91440"/>
                    <a:pt x="2024437" y="0"/>
                    <a:pt x="1910137" y="0"/>
                  </a:cubicBezTo>
                  <a:close/>
                </a:path>
              </a:pathLst>
            </a:custGeom>
            <a:solidFill>
              <a:srgbClr val="00C2CB"/>
            </a:solidFill>
          </p:spPr>
        </p:sp>
      </p:grpSp>
      <p:grpSp>
        <p:nvGrpSpPr>
          <p:cNvPr id="71" name="Group 71"/>
          <p:cNvGrpSpPr/>
          <p:nvPr/>
        </p:nvGrpSpPr>
        <p:grpSpPr>
          <a:xfrm rot="-5400000">
            <a:off x="4082845" y="8906381"/>
            <a:ext cx="1270381" cy="216270"/>
            <a:chOff x="0" y="0"/>
            <a:chExt cx="2984020" cy="508000"/>
          </a:xfrm>
        </p:grpSpPr>
        <p:sp>
          <p:nvSpPr>
            <p:cNvPr id="72" name="Freeform 72"/>
            <p:cNvSpPr/>
            <p:nvPr/>
          </p:nvSpPr>
          <p:spPr>
            <a:xfrm>
              <a:off x="0" y="49530"/>
              <a:ext cx="2984020" cy="408940"/>
            </a:xfrm>
            <a:custGeom>
              <a:avLst/>
              <a:gdLst/>
              <a:ahLst/>
              <a:cxnLst/>
              <a:rect l="l" t="t" r="r" b="b"/>
              <a:pathLst>
                <a:path w="2984020" h="408940">
                  <a:moveTo>
                    <a:pt x="2778280" y="0"/>
                  </a:moveTo>
                  <a:cubicBezTo>
                    <a:pt x="2677950" y="0"/>
                    <a:pt x="2595400" y="72390"/>
                    <a:pt x="2576350" y="166370"/>
                  </a:cubicBezTo>
                  <a:lnTo>
                    <a:pt x="0" y="166370"/>
                  </a:lnTo>
                  <a:lnTo>
                    <a:pt x="0" y="242570"/>
                  </a:lnTo>
                  <a:lnTo>
                    <a:pt x="2577620" y="242570"/>
                  </a:lnTo>
                  <a:cubicBezTo>
                    <a:pt x="2595400" y="337820"/>
                    <a:pt x="2679220" y="408940"/>
                    <a:pt x="2779550" y="408940"/>
                  </a:cubicBezTo>
                  <a:cubicBezTo>
                    <a:pt x="2892580" y="408940"/>
                    <a:pt x="2984020" y="317500"/>
                    <a:pt x="2984020" y="204470"/>
                  </a:cubicBezTo>
                  <a:cubicBezTo>
                    <a:pt x="2984020" y="91440"/>
                    <a:pt x="2892580" y="0"/>
                    <a:pt x="2778280" y="0"/>
                  </a:cubicBezTo>
                  <a:close/>
                </a:path>
              </a:pathLst>
            </a:custGeom>
            <a:solidFill>
              <a:srgbClr val="00C2CB"/>
            </a:solidFill>
          </p:spPr>
        </p:sp>
      </p:grpSp>
      <p:grpSp>
        <p:nvGrpSpPr>
          <p:cNvPr id="73" name="Group 73"/>
          <p:cNvGrpSpPr/>
          <p:nvPr/>
        </p:nvGrpSpPr>
        <p:grpSpPr>
          <a:xfrm rot="-5400000">
            <a:off x="5485304" y="8721584"/>
            <a:ext cx="900788" cy="216270"/>
            <a:chOff x="0" y="0"/>
            <a:chExt cx="2115877" cy="508000"/>
          </a:xfrm>
        </p:grpSpPr>
        <p:sp>
          <p:nvSpPr>
            <p:cNvPr id="74" name="Freeform 74"/>
            <p:cNvSpPr/>
            <p:nvPr/>
          </p:nvSpPr>
          <p:spPr>
            <a:xfrm>
              <a:off x="0" y="49530"/>
              <a:ext cx="2115877" cy="408940"/>
            </a:xfrm>
            <a:custGeom>
              <a:avLst/>
              <a:gdLst/>
              <a:ahLst/>
              <a:cxnLst/>
              <a:rect l="l" t="t" r="r" b="b"/>
              <a:pathLst>
                <a:path w="2115877" h="408940">
                  <a:moveTo>
                    <a:pt x="1910137" y="0"/>
                  </a:moveTo>
                  <a:cubicBezTo>
                    <a:pt x="1809807" y="0"/>
                    <a:pt x="1727257" y="72390"/>
                    <a:pt x="1708207" y="166370"/>
                  </a:cubicBezTo>
                  <a:lnTo>
                    <a:pt x="0" y="166370"/>
                  </a:lnTo>
                  <a:lnTo>
                    <a:pt x="0" y="242570"/>
                  </a:lnTo>
                  <a:lnTo>
                    <a:pt x="1709477" y="242570"/>
                  </a:lnTo>
                  <a:cubicBezTo>
                    <a:pt x="1727257" y="337820"/>
                    <a:pt x="1811077" y="408940"/>
                    <a:pt x="1911407" y="408940"/>
                  </a:cubicBezTo>
                  <a:cubicBezTo>
                    <a:pt x="2024437" y="408940"/>
                    <a:pt x="2115877" y="317500"/>
                    <a:pt x="2115877" y="204470"/>
                  </a:cubicBezTo>
                  <a:cubicBezTo>
                    <a:pt x="2115877" y="91440"/>
                    <a:pt x="2024437" y="0"/>
                    <a:pt x="1910137" y="0"/>
                  </a:cubicBezTo>
                  <a:close/>
                </a:path>
              </a:pathLst>
            </a:custGeom>
            <a:solidFill>
              <a:srgbClr val="00C2CB"/>
            </a:solidFill>
          </p:spPr>
        </p:sp>
      </p:grpSp>
      <p:sp>
        <p:nvSpPr>
          <p:cNvPr id="75" name="TextBox 75"/>
          <p:cNvSpPr txBox="1"/>
          <p:nvPr/>
        </p:nvSpPr>
        <p:spPr>
          <a:xfrm>
            <a:off x="9705542" y="2833511"/>
            <a:ext cx="5647656" cy="2858700"/>
          </a:xfrm>
          <a:prstGeom prst="rect">
            <a:avLst/>
          </a:prstGeom>
        </p:spPr>
        <p:txBody>
          <a:bodyPr lIns="0" tIns="0" rIns="0" bIns="0" rtlCol="0" anchor="t">
            <a:spAutoFit/>
          </a:bodyPr>
          <a:lstStyle/>
          <a:p>
            <a:pPr algn="l">
              <a:lnSpc>
                <a:spcPts val="4569"/>
              </a:lnSpc>
            </a:pPr>
            <a:r>
              <a:rPr lang="en-US" sz="3151">
                <a:solidFill>
                  <a:srgbClr val="1E2D4B"/>
                </a:solidFill>
                <a:latin typeface="Roboto Bold"/>
              </a:rPr>
              <a:t>Electrolysis refers to the process of breaking the bonds between hydrogen and oxygen molecules in water using electricity.</a:t>
            </a:r>
          </a:p>
        </p:txBody>
      </p:sp>
      <p:sp>
        <p:nvSpPr>
          <p:cNvPr id="76" name="TextBox 76"/>
          <p:cNvSpPr txBox="1"/>
          <p:nvPr/>
        </p:nvSpPr>
        <p:spPr>
          <a:xfrm>
            <a:off x="1818258" y="4139399"/>
            <a:ext cx="1021426" cy="346954"/>
          </a:xfrm>
          <a:prstGeom prst="rect">
            <a:avLst/>
          </a:prstGeom>
        </p:spPr>
        <p:txBody>
          <a:bodyPr wrap="square" lIns="0" tIns="0" rIns="0" bIns="0" rtlCol="0" anchor="t">
            <a:spAutoFit/>
          </a:bodyPr>
          <a:lstStyle/>
          <a:p>
            <a:pPr algn="ctr">
              <a:lnSpc>
                <a:spcPts val="2875"/>
              </a:lnSpc>
            </a:pPr>
            <a:r>
              <a:rPr lang="en-US" sz="2054" dirty="0">
                <a:solidFill>
                  <a:srgbClr val="7F888B"/>
                </a:solidFill>
                <a:latin typeface="Open Sans"/>
              </a:rPr>
              <a:t>FUEL IN</a:t>
            </a:r>
          </a:p>
        </p:txBody>
      </p:sp>
      <p:sp>
        <p:nvSpPr>
          <p:cNvPr id="77" name="TextBox 77"/>
          <p:cNvSpPr txBox="1"/>
          <p:nvPr/>
        </p:nvSpPr>
        <p:spPr>
          <a:xfrm>
            <a:off x="3572090" y="2664199"/>
            <a:ext cx="2364172"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ELECTRIC CURRENT</a:t>
            </a:r>
          </a:p>
        </p:txBody>
      </p:sp>
      <p:sp>
        <p:nvSpPr>
          <p:cNvPr id="78" name="TextBox 78"/>
          <p:cNvSpPr txBox="1"/>
          <p:nvPr/>
        </p:nvSpPr>
        <p:spPr>
          <a:xfrm>
            <a:off x="1801001" y="7149884"/>
            <a:ext cx="959583" cy="716412"/>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EXCESS </a:t>
            </a:r>
          </a:p>
          <a:p>
            <a:pPr>
              <a:lnSpc>
                <a:spcPts val="2875"/>
              </a:lnSpc>
            </a:pPr>
            <a:r>
              <a:rPr lang="en-US" sz="2054">
                <a:solidFill>
                  <a:srgbClr val="7F888B"/>
                </a:solidFill>
                <a:latin typeface="Open Sans"/>
              </a:rPr>
              <a:t>FUEL</a:t>
            </a:r>
          </a:p>
        </p:txBody>
      </p:sp>
      <p:sp>
        <p:nvSpPr>
          <p:cNvPr id="79" name="TextBox 79"/>
          <p:cNvSpPr txBox="1"/>
          <p:nvPr/>
        </p:nvSpPr>
        <p:spPr>
          <a:xfrm>
            <a:off x="6770230" y="4114820"/>
            <a:ext cx="897397" cy="346954"/>
          </a:xfrm>
          <a:prstGeom prst="rect">
            <a:avLst/>
          </a:prstGeom>
        </p:spPr>
        <p:txBody>
          <a:bodyPr wrap="square" lIns="0" tIns="0" rIns="0" bIns="0" rtlCol="0" anchor="t">
            <a:spAutoFit/>
          </a:bodyPr>
          <a:lstStyle/>
          <a:p>
            <a:pPr algn="ctr">
              <a:lnSpc>
                <a:spcPts val="2875"/>
              </a:lnSpc>
            </a:pPr>
            <a:r>
              <a:rPr lang="en-US" sz="2054" dirty="0">
                <a:solidFill>
                  <a:srgbClr val="7F888B"/>
                </a:solidFill>
                <a:latin typeface="Open Sans"/>
              </a:rPr>
              <a:t>AIR IN</a:t>
            </a:r>
          </a:p>
        </p:txBody>
      </p:sp>
      <p:sp>
        <p:nvSpPr>
          <p:cNvPr id="80" name="TextBox 80"/>
          <p:cNvSpPr txBox="1"/>
          <p:nvPr/>
        </p:nvSpPr>
        <p:spPr>
          <a:xfrm>
            <a:off x="6945247" y="5281698"/>
            <a:ext cx="192542"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H</a:t>
            </a:r>
          </a:p>
        </p:txBody>
      </p:sp>
      <p:sp>
        <p:nvSpPr>
          <p:cNvPr id="81" name="TextBox 81"/>
          <p:cNvSpPr txBox="1"/>
          <p:nvPr/>
        </p:nvSpPr>
        <p:spPr>
          <a:xfrm>
            <a:off x="7225872" y="5281698"/>
            <a:ext cx="203276"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O</a:t>
            </a:r>
          </a:p>
        </p:txBody>
      </p:sp>
      <p:sp>
        <p:nvSpPr>
          <p:cNvPr id="82" name="TextBox 82"/>
          <p:cNvSpPr txBox="1"/>
          <p:nvPr/>
        </p:nvSpPr>
        <p:spPr>
          <a:xfrm>
            <a:off x="7141937" y="5447756"/>
            <a:ext cx="116041" cy="266274"/>
          </a:xfrm>
          <a:prstGeom prst="rect">
            <a:avLst/>
          </a:prstGeom>
        </p:spPr>
        <p:txBody>
          <a:bodyPr lIns="0" tIns="0" rIns="0" bIns="0" rtlCol="0" anchor="t">
            <a:spAutoFit/>
          </a:bodyPr>
          <a:lstStyle/>
          <a:p>
            <a:pPr algn="ctr">
              <a:lnSpc>
                <a:spcPts val="2236"/>
              </a:lnSpc>
            </a:pPr>
            <a:r>
              <a:rPr lang="en-US" sz="1597">
                <a:solidFill>
                  <a:srgbClr val="7F888B"/>
                </a:solidFill>
                <a:latin typeface="Open Sans"/>
              </a:rPr>
              <a:t>2</a:t>
            </a:r>
          </a:p>
        </p:txBody>
      </p:sp>
      <p:sp>
        <p:nvSpPr>
          <p:cNvPr id="83" name="TextBox 83"/>
          <p:cNvSpPr txBox="1"/>
          <p:nvPr/>
        </p:nvSpPr>
        <p:spPr>
          <a:xfrm>
            <a:off x="6971719" y="6877373"/>
            <a:ext cx="1391816" cy="716412"/>
          </a:xfrm>
          <a:prstGeom prst="rect">
            <a:avLst/>
          </a:prstGeom>
        </p:spPr>
        <p:txBody>
          <a:bodyPr lIns="0" tIns="0" rIns="0" bIns="0" rtlCol="0" anchor="t">
            <a:spAutoFit/>
          </a:bodyPr>
          <a:lstStyle/>
          <a:p>
            <a:pPr>
              <a:lnSpc>
                <a:spcPts val="2875"/>
              </a:lnSpc>
            </a:pPr>
            <a:r>
              <a:rPr lang="en-US" sz="2054" dirty="0">
                <a:solidFill>
                  <a:srgbClr val="7F888B"/>
                </a:solidFill>
                <a:latin typeface="Open Sans"/>
              </a:rPr>
              <a:t>UNUSED </a:t>
            </a:r>
          </a:p>
          <a:p>
            <a:pPr>
              <a:lnSpc>
                <a:spcPts val="2875"/>
              </a:lnSpc>
            </a:pPr>
            <a:r>
              <a:rPr lang="en-US" sz="2054" dirty="0">
                <a:solidFill>
                  <a:srgbClr val="7F888B"/>
                </a:solidFill>
                <a:latin typeface="Open Sans"/>
              </a:rPr>
              <a:t>GASES OUT</a:t>
            </a:r>
          </a:p>
        </p:txBody>
      </p:sp>
      <p:sp>
        <p:nvSpPr>
          <p:cNvPr id="84" name="TextBox 84"/>
          <p:cNvSpPr txBox="1"/>
          <p:nvPr/>
        </p:nvSpPr>
        <p:spPr>
          <a:xfrm>
            <a:off x="6405842" y="7697855"/>
            <a:ext cx="116041" cy="266274"/>
          </a:xfrm>
          <a:prstGeom prst="rect">
            <a:avLst/>
          </a:prstGeom>
        </p:spPr>
        <p:txBody>
          <a:bodyPr lIns="0" tIns="0" rIns="0" bIns="0" rtlCol="0" anchor="t">
            <a:spAutoFit/>
          </a:bodyPr>
          <a:lstStyle/>
          <a:p>
            <a:pPr algn="ctr">
              <a:lnSpc>
                <a:spcPts val="2236"/>
              </a:lnSpc>
            </a:pPr>
            <a:r>
              <a:rPr lang="en-US" sz="1597">
                <a:solidFill>
                  <a:srgbClr val="7F888B"/>
                </a:solidFill>
                <a:latin typeface="Open Sans"/>
              </a:rPr>
              <a:t>2</a:t>
            </a:r>
          </a:p>
        </p:txBody>
      </p:sp>
      <p:sp>
        <p:nvSpPr>
          <p:cNvPr id="85" name="TextBox 85"/>
          <p:cNvSpPr txBox="1"/>
          <p:nvPr/>
        </p:nvSpPr>
        <p:spPr>
          <a:xfrm>
            <a:off x="4518292" y="5419181"/>
            <a:ext cx="299615" cy="526750"/>
          </a:xfrm>
          <a:prstGeom prst="rect">
            <a:avLst/>
          </a:prstGeom>
        </p:spPr>
        <p:txBody>
          <a:bodyPr lIns="0" tIns="0" rIns="0" bIns="0" rtlCol="0" anchor="t">
            <a:spAutoFit/>
          </a:bodyPr>
          <a:lstStyle/>
          <a:p>
            <a:pPr algn="ctr">
              <a:lnSpc>
                <a:spcPts val="4313"/>
              </a:lnSpc>
            </a:pPr>
            <a:r>
              <a:rPr lang="en-US" sz="3081">
                <a:solidFill>
                  <a:srgbClr val="7F888B"/>
                </a:solidFill>
                <a:latin typeface="Open Sans Bold"/>
              </a:rPr>
              <a:t>H</a:t>
            </a:r>
          </a:p>
        </p:txBody>
      </p:sp>
      <p:sp>
        <p:nvSpPr>
          <p:cNvPr id="86" name="TextBox 86"/>
          <p:cNvSpPr txBox="1"/>
          <p:nvPr/>
        </p:nvSpPr>
        <p:spPr>
          <a:xfrm>
            <a:off x="4551685" y="7028164"/>
            <a:ext cx="299499" cy="517308"/>
          </a:xfrm>
          <a:prstGeom prst="rect">
            <a:avLst/>
          </a:prstGeom>
        </p:spPr>
        <p:txBody>
          <a:bodyPr lIns="0" tIns="0" rIns="0" bIns="0" rtlCol="0" anchor="t">
            <a:spAutoFit/>
          </a:bodyPr>
          <a:lstStyle/>
          <a:p>
            <a:pPr algn="ctr">
              <a:lnSpc>
                <a:spcPts val="4313"/>
              </a:lnSpc>
            </a:pPr>
            <a:r>
              <a:rPr lang="en-US" sz="3081">
                <a:solidFill>
                  <a:srgbClr val="7F888B"/>
                </a:solidFill>
                <a:latin typeface="Open Sans Bold"/>
              </a:rPr>
              <a:t>H</a:t>
            </a:r>
          </a:p>
        </p:txBody>
      </p:sp>
      <p:sp>
        <p:nvSpPr>
          <p:cNvPr id="87" name="TextBox 87"/>
          <p:cNvSpPr txBox="1"/>
          <p:nvPr/>
        </p:nvSpPr>
        <p:spPr>
          <a:xfrm>
            <a:off x="4795643" y="5382499"/>
            <a:ext cx="149089" cy="343851"/>
          </a:xfrm>
          <a:prstGeom prst="rect">
            <a:avLst/>
          </a:prstGeom>
        </p:spPr>
        <p:txBody>
          <a:bodyPr lIns="0" tIns="0" rIns="0" bIns="0" rtlCol="0" anchor="t">
            <a:spAutoFit/>
          </a:bodyPr>
          <a:lstStyle/>
          <a:p>
            <a:pPr algn="ctr">
              <a:lnSpc>
                <a:spcPts val="2877"/>
              </a:lnSpc>
            </a:pPr>
            <a:r>
              <a:rPr lang="en-US" sz="2055">
                <a:solidFill>
                  <a:srgbClr val="7F888B"/>
                </a:solidFill>
                <a:latin typeface="Open Sans Bold"/>
              </a:rPr>
              <a:t>+</a:t>
            </a:r>
          </a:p>
        </p:txBody>
      </p:sp>
      <p:sp>
        <p:nvSpPr>
          <p:cNvPr id="88" name="TextBox 88"/>
          <p:cNvSpPr txBox="1"/>
          <p:nvPr/>
        </p:nvSpPr>
        <p:spPr>
          <a:xfrm>
            <a:off x="3700224" y="3954556"/>
            <a:ext cx="146478"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e</a:t>
            </a:r>
          </a:p>
        </p:txBody>
      </p:sp>
      <p:sp>
        <p:nvSpPr>
          <p:cNvPr id="89" name="TextBox 89"/>
          <p:cNvSpPr txBox="1"/>
          <p:nvPr/>
        </p:nvSpPr>
        <p:spPr>
          <a:xfrm>
            <a:off x="5892848" y="5515048"/>
            <a:ext cx="146478"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e</a:t>
            </a:r>
          </a:p>
        </p:txBody>
      </p:sp>
      <p:sp>
        <p:nvSpPr>
          <p:cNvPr id="90" name="TextBox 90"/>
          <p:cNvSpPr txBox="1"/>
          <p:nvPr/>
        </p:nvSpPr>
        <p:spPr>
          <a:xfrm>
            <a:off x="4817907" y="6964576"/>
            <a:ext cx="149089" cy="343851"/>
          </a:xfrm>
          <a:prstGeom prst="rect">
            <a:avLst/>
          </a:prstGeom>
        </p:spPr>
        <p:txBody>
          <a:bodyPr lIns="0" tIns="0" rIns="0" bIns="0" rtlCol="0" anchor="t">
            <a:spAutoFit/>
          </a:bodyPr>
          <a:lstStyle/>
          <a:p>
            <a:pPr algn="ctr">
              <a:lnSpc>
                <a:spcPts val="2877"/>
              </a:lnSpc>
            </a:pPr>
            <a:r>
              <a:rPr lang="en-US" sz="2055">
                <a:solidFill>
                  <a:srgbClr val="7F888B"/>
                </a:solidFill>
                <a:latin typeface="Open Sans Bold"/>
              </a:rPr>
              <a:t>+</a:t>
            </a:r>
          </a:p>
        </p:txBody>
      </p:sp>
      <p:sp>
        <p:nvSpPr>
          <p:cNvPr id="91" name="TextBox 91"/>
          <p:cNvSpPr txBox="1"/>
          <p:nvPr/>
        </p:nvSpPr>
        <p:spPr>
          <a:xfrm>
            <a:off x="3846702" y="3865345"/>
            <a:ext cx="83974"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a:t>
            </a:r>
          </a:p>
        </p:txBody>
      </p:sp>
      <p:sp>
        <p:nvSpPr>
          <p:cNvPr id="92" name="TextBox 92"/>
          <p:cNvSpPr txBox="1"/>
          <p:nvPr/>
        </p:nvSpPr>
        <p:spPr>
          <a:xfrm>
            <a:off x="3515850" y="4973812"/>
            <a:ext cx="83974"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a:t>
            </a:r>
          </a:p>
        </p:txBody>
      </p:sp>
      <p:sp>
        <p:nvSpPr>
          <p:cNvPr id="93" name="TextBox 93"/>
          <p:cNvSpPr txBox="1"/>
          <p:nvPr/>
        </p:nvSpPr>
        <p:spPr>
          <a:xfrm>
            <a:off x="6008938" y="4481569"/>
            <a:ext cx="83974"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a:t>
            </a:r>
          </a:p>
        </p:txBody>
      </p:sp>
      <p:sp>
        <p:nvSpPr>
          <p:cNvPr id="94" name="TextBox 94"/>
          <p:cNvSpPr txBox="1"/>
          <p:nvPr/>
        </p:nvSpPr>
        <p:spPr>
          <a:xfrm>
            <a:off x="6008938" y="5400547"/>
            <a:ext cx="83974"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a:t>
            </a:r>
          </a:p>
        </p:txBody>
      </p:sp>
      <p:sp>
        <p:nvSpPr>
          <p:cNvPr id="95" name="TextBox 95"/>
          <p:cNvSpPr txBox="1"/>
          <p:nvPr/>
        </p:nvSpPr>
        <p:spPr>
          <a:xfrm>
            <a:off x="3000715" y="9367441"/>
            <a:ext cx="900339"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ANODE</a:t>
            </a:r>
          </a:p>
        </p:txBody>
      </p:sp>
      <p:sp>
        <p:nvSpPr>
          <p:cNvPr id="96" name="TextBox 96"/>
          <p:cNvSpPr txBox="1"/>
          <p:nvPr/>
        </p:nvSpPr>
        <p:spPr>
          <a:xfrm>
            <a:off x="3930676" y="9680508"/>
            <a:ext cx="1669962"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ELECTROLYTE</a:t>
            </a:r>
          </a:p>
        </p:txBody>
      </p:sp>
      <p:sp>
        <p:nvSpPr>
          <p:cNvPr id="97" name="TextBox 97"/>
          <p:cNvSpPr txBox="1"/>
          <p:nvPr/>
        </p:nvSpPr>
        <p:spPr>
          <a:xfrm>
            <a:off x="5397068" y="9367441"/>
            <a:ext cx="1204982" cy="351167"/>
          </a:xfrm>
          <a:prstGeom prst="rect">
            <a:avLst/>
          </a:prstGeom>
        </p:spPr>
        <p:txBody>
          <a:bodyPr lIns="0" tIns="0" rIns="0" bIns="0" rtlCol="0" anchor="t">
            <a:spAutoFit/>
          </a:bodyPr>
          <a:lstStyle/>
          <a:p>
            <a:pPr algn="ctr">
              <a:lnSpc>
                <a:spcPts val="2875"/>
              </a:lnSpc>
            </a:pPr>
            <a:r>
              <a:rPr lang="en-US" sz="2054">
                <a:solidFill>
                  <a:srgbClr val="7F888B"/>
                </a:solidFill>
                <a:latin typeface="Open Sans"/>
              </a:rPr>
              <a:t>CATHODE</a:t>
            </a:r>
          </a:p>
        </p:txBody>
      </p:sp>
      <p:sp>
        <p:nvSpPr>
          <p:cNvPr id="98" name="TextBox 98"/>
          <p:cNvSpPr txBox="1"/>
          <p:nvPr/>
        </p:nvSpPr>
        <p:spPr>
          <a:xfrm>
            <a:off x="211552" y="2565056"/>
            <a:ext cx="2842381" cy="708706"/>
          </a:xfrm>
          <a:prstGeom prst="rect">
            <a:avLst/>
          </a:prstGeom>
        </p:spPr>
        <p:txBody>
          <a:bodyPr lIns="0" tIns="0" rIns="0" bIns="0" rtlCol="0" anchor="t">
            <a:spAutoFit/>
          </a:bodyPr>
          <a:lstStyle/>
          <a:p>
            <a:pPr algn="ctr">
              <a:lnSpc>
                <a:spcPts val="5880"/>
              </a:lnSpc>
            </a:pPr>
            <a:r>
              <a:rPr lang="en-US" sz="4200">
                <a:solidFill>
                  <a:srgbClr val="7F888B"/>
                </a:solidFill>
                <a:latin typeface="Open Sans Bold"/>
              </a:rPr>
              <a:t>FUEL CELL</a:t>
            </a:r>
          </a:p>
        </p:txBody>
      </p:sp>
      <p:pic>
        <p:nvPicPr>
          <p:cNvPr id="99" name="Lesson 2 final no move (5)">
            <a:hlinkClick r:id="" action="ppaction://media"/>
            <a:extLst>
              <a:ext uri="{FF2B5EF4-FFF2-40B4-BE49-F238E27FC236}">
                <a16:creationId xmlns:a16="http://schemas.microsoft.com/office/drawing/2014/main" id="{9535B12D-3ABE-4D34-B526-07A18883921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t="20396"/>
          <a:stretch/>
        </p:blipFill>
        <p:spPr>
          <a:xfrm>
            <a:off x="9268838" y="6246533"/>
            <a:ext cx="9019162" cy="403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7"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9"/>
                </p:tgtEl>
              </p:cMediaNode>
            </p:video>
            <p:seq concurrent="1" nextAc="seek">
              <p:cTn id="8" restart="whenNotActive" fill="hold" evtFilter="cancelBubble" nodeType="interactiveSeq">
                <p:stCondLst>
                  <p:cond evt="onClick" delay="0">
                    <p:tgtEl>
                      <p:spTgt spid="9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9"/>
                                        </p:tgtEl>
                                      </p:cBhvr>
                                    </p:cmd>
                                  </p:childTnLst>
                                </p:cTn>
                              </p:par>
                            </p:childTnLst>
                          </p:cTn>
                        </p:par>
                      </p:childTnLst>
                    </p:cTn>
                  </p:par>
                </p:childTnLst>
              </p:cTn>
              <p:nextCondLst>
                <p:cond evt="onClick" delay="0">
                  <p:tgtEl>
                    <p:spTgt spid="9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l="2085" r="1220" b="309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54810" y="-2313977"/>
            <a:ext cx="13465900" cy="8127660"/>
          </a:xfrm>
          <a:prstGeom prst="rect">
            <a:avLst/>
          </a:prstGeom>
        </p:spPr>
        <p:txBody>
          <a:bodyPr lIns="0" tIns="0" rIns="0" bIns="0" rtlCol="0" anchor="t">
            <a:spAutoFit/>
          </a:bodyPr>
          <a:lstStyle/>
          <a:p>
            <a:pPr algn="ctr">
              <a:lnSpc>
                <a:spcPts val="67623"/>
              </a:lnSpc>
              <a:spcBef>
                <a:spcPct val="0"/>
              </a:spcBef>
            </a:pPr>
            <a:r>
              <a:rPr lang="en-US" sz="48302">
                <a:solidFill>
                  <a:srgbClr val="1E2D4B">
                    <a:alpha val="47843"/>
                  </a:srgbClr>
                </a:solidFill>
                <a:latin typeface="Roboto Condensed Bold"/>
              </a:rPr>
              <a:t>NOW </a:t>
            </a:r>
          </a:p>
        </p:txBody>
      </p:sp>
      <p:sp>
        <p:nvSpPr>
          <p:cNvPr id="3" name="TextBox 3"/>
          <p:cNvSpPr txBox="1"/>
          <p:nvPr/>
        </p:nvSpPr>
        <p:spPr>
          <a:xfrm>
            <a:off x="423722" y="4816089"/>
            <a:ext cx="11844478" cy="1654299"/>
          </a:xfrm>
          <a:prstGeom prst="rect">
            <a:avLst/>
          </a:prstGeom>
        </p:spPr>
        <p:txBody>
          <a:bodyPr wrap="square" lIns="0" tIns="0" rIns="0" bIns="0" rtlCol="0" anchor="t">
            <a:spAutoFit/>
          </a:bodyPr>
          <a:lstStyle/>
          <a:p>
            <a:pPr marL="0" lvl="0" indent="0" algn="l">
              <a:lnSpc>
                <a:spcPts val="12926"/>
              </a:lnSpc>
            </a:pPr>
            <a:r>
              <a:rPr lang="en-US" sz="12550" spc="715" dirty="0">
                <a:solidFill>
                  <a:srgbClr val="FFFFFF"/>
                </a:solidFill>
                <a:latin typeface="Roboto Condensed Bold"/>
              </a:rPr>
              <a:t>I</a:t>
            </a:r>
            <a:r>
              <a:rPr lang="cs-CZ" sz="12550" spc="715" dirty="0">
                <a:solidFill>
                  <a:srgbClr val="FFFFFF"/>
                </a:solidFill>
                <a:latin typeface="Roboto Condensed Bold"/>
              </a:rPr>
              <a:t>T‘</a:t>
            </a:r>
            <a:r>
              <a:rPr lang="en-US" sz="12550" spc="715" dirty="0">
                <a:solidFill>
                  <a:srgbClr val="FFFFFF"/>
                </a:solidFill>
                <a:latin typeface="Roboto Condensed Bold"/>
              </a:rPr>
              <a:t>S YOUR TURN</a:t>
            </a:r>
          </a:p>
        </p:txBody>
      </p:sp>
      <p:pic>
        <p:nvPicPr>
          <p:cNvPr id="4" name="Picture 4"/>
          <p:cNvPicPr>
            <a:picLocks noChangeAspect="1"/>
          </p:cNvPicPr>
          <p:nvPr/>
        </p:nvPicPr>
        <p:blipFill>
          <a:blip r:embed="rId3"/>
          <a:srcRect l="23271" t="8867" r="29988" b="9439"/>
          <a:stretch>
            <a:fillRect/>
          </a:stretch>
        </p:blipFill>
        <p:spPr>
          <a:xfrm>
            <a:off x="12416439" y="909726"/>
            <a:ext cx="4842861" cy="5644784"/>
          </a:xfrm>
          <a:prstGeom prst="rect">
            <a:avLst/>
          </a:prstGeom>
        </p:spPr>
      </p:pic>
      <p:sp>
        <p:nvSpPr>
          <p:cNvPr id="5" name="TextBox 5"/>
          <p:cNvSpPr txBox="1"/>
          <p:nvPr/>
        </p:nvSpPr>
        <p:spPr>
          <a:xfrm>
            <a:off x="9144000" y="8504291"/>
            <a:ext cx="9949413" cy="1508019"/>
          </a:xfrm>
          <a:prstGeom prst="rect">
            <a:avLst/>
          </a:prstGeom>
        </p:spPr>
        <p:txBody>
          <a:bodyPr lIns="0" tIns="0" rIns="0" bIns="0" rtlCol="0" anchor="t">
            <a:spAutoFit/>
          </a:bodyPr>
          <a:lstStyle/>
          <a:p>
            <a:pPr marL="0" lvl="0" indent="0" algn="l">
              <a:lnSpc>
                <a:spcPts val="5927"/>
              </a:lnSpc>
              <a:spcBef>
                <a:spcPct val="0"/>
              </a:spcBef>
            </a:pPr>
            <a:r>
              <a:rPr lang="en-US" sz="4980" spc="124" dirty="0">
                <a:solidFill>
                  <a:srgbClr val="FFFFFF"/>
                </a:solidFill>
                <a:latin typeface="Roboto Condensed Bold"/>
              </a:rPr>
              <a:t>HOW TO GENERATE HYDROGEN USING THE ELECTROLYZER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85" t="9757" r="1220" b="77208"/>
          <a:stretch>
            <a:fillRect/>
          </a:stretch>
        </p:blipFill>
        <p:spPr>
          <a:xfrm>
            <a:off x="0" y="8903414"/>
            <a:ext cx="18288000" cy="1383586"/>
          </a:xfrm>
          <a:prstGeom prst="rect">
            <a:avLst/>
          </a:prstGeom>
        </p:spPr>
      </p:pic>
      <p:pic>
        <p:nvPicPr>
          <p:cNvPr id="3" name="Picture 3"/>
          <p:cNvPicPr>
            <a:picLocks noChangeAspect="1"/>
          </p:cNvPicPr>
          <p:nvPr/>
        </p:nvPicPr>
        <p:blipFill>
          <a:blip r:embed="rId3"/>
          <a:srcRect r="63304" b="59098"/>
          <a:stretch>
            <a:fillRect/>
          </a:stretch>
        </p:blipFill>
        <p:spPr>
          <a:xfrm>
            <a:off x="1229633" y="259826"/>
            <a:ext cx="4503075" cy="3535389"/>
          </a:xfrm>
          <a:prstGeom prst="rect">
            <a:avLst/>
          </a:prstGeom>
        </p:spPr>
      </p:pic>
      <p:pic>
        <p:nvPicPr>
          <p:cNvPr id="4" name="Picture 4"/>
          <p:cNvPicPr>
            <a:picLocks noChangeAspect="1"/>
          </p:cNvPicPr>
          <p:nvPr/>
        </p:nvPicPr>
        <p:blipFill>
          <a:blip r:embed="rId3"/>
          <a:srcRect l="37982" t="4629" r="39517" b="61029"/>
          <a:stretch>
            <a:fillRect/>
          </a:stretch>
        </p:blipFill>
        <p:spPr>
          <a:xfrm>
            <a:off x="6830153" y="259826"/>
            <a:ext cx="3389018" cy="3643263"/>
          </a:xfrm>
          <a:prstGeom prst="rect">
            <a:avLst/>
          </a:prstGeom>
        </p:spPr>
      </p:pic>
      <p:pic>
        <p:nvPicPr>
          <p:cNvPr id="5" name="Picture 5"/>
          <p:cNvPicPr>
            <a:picLocks noChangeAspect="1"/>
          </p:cNvPicPr>
          <p:nvPr/>
        </p:nvPicPr>
        <p:blipFill>
          <a:blip r:embed="rId3"/>
          <a:srcRect l="81911" t="7453" r="4987" b="72170"/>
          <a:stretch>
            <a:fillRect/>
          </a:stretch>
        </p:blipFill>
        <p:spPr>
          <a:xfrm>
            <a:off x="11089821" y="595228"/>
            <a:ext cx="1607644" cy="1761186"/>
          </a:xfrm>
          <a:prstGeom prst="rect">
            <a:avLst/>
          </a:prstGeom>
        </p:spPr>
      </p:pic>
      <p:pic>
        <p:nvPicPr>
          <p:cNvPr id="6" name="Picture 6"/>
          <p:cNvPicPr>
            <a:picLocks noChangeAspect="1"/>
          </p:cNvPicPr>
          <p:nvPr/>
        </p:nvPicPr>
        <p:blipFill rotWithShape="1">
          <a:blip r:embed="rId3"/>
          <a:srcRect l="8585" t="69017" r="49368"/>
          <a:stretch/>
        </p:blipFill>
        <p:spPr>
          <a:xfrm>
            <a:off x="13124556" y="0"/>
            <a:ext cx="5097139" cy="2645667"/>
          </a:xfrm>
          <a:prstGeom prst="rect">
            <a:avLst/>
          </a:prstGeom>
        </p:spPr>
      </p:pic>
      <p:pic>
        <p:nvPicPr>
          <p:cNvPr id="7" name="Picture 7"/>
          <p:cNvPicPr>
            <a:picLocks noChangeAspect="1"/>
          </p:cNvPicPr>
          <p:nvPr/>
        </p:nvPicPr>
        <p:blipFill>
          <a:blip r:embed="rId3"/>
          <a:srcRect l="66149" t="33000" r="3614" b="37525"/>
          <a:stretch>
            <a:fillRect/>
          </a:stretch>
        </p:blipFill>
        <p:spPr>
          <a:xfrm rot="-5400000">
            <a:off x="12507514" y="5370204"/>
            <a:ext cx="3938113" cy="2704028"/>
          </a:xfrm>
          <a:prstGeom prst="rect">
            <a:avLst/>
          </a:prstGeom>
        </p:spPr>
      </p:pic>
      <p:pic>
        <p:nvPicPr>
          <p:cNvPr id="8" name="Picture 8"/>
          <p:cNvPicPr>
            <a:picLocks noChangeAspect="1"/>
          </p:cNvPicPr>
          <p:nvPr/>
        </p:nvPicPr>
        <p:blipFill>
          <a:blip r:embed="rId4"/>
          <a:srcRect l="26803" t="21739" r="30870" b="4451"/>
          <a:stretch>
            <a:fillRect/>
          </a:stretch>
        </p:blipFill>
        <p:spPr>
          <a:xfrm>
            <a:off x="1673920" y="4827461"/>
            <a:ext cx="3739675" cy="4214487"/>
          </a:xfrm>
          <a:prstGeom prst="rect">
            <a:avLst/>
          </a:prstGeom>
        </p:spPr>
      </p:pic>
      <p:pic>
        <p:nvPicPr>
          <p:cNvPr id="9" name="Picture 9"/>
          <p:cNvPicPr>
            <a:picLocks noChangeAspect="1"/>
          </p:cNvPicPr>
          <p:nvPr/>
        </p:nvPicPr>
        <p:blipFill>
          <a:blip r:embed="rId5"/>
          <a:srcRect l="57180" t="44696" r="22412" b="42219"/>
          <a:stretch>
            <a:fillRect/>
          </a:stretch>
        </p:blipFill>
        <p:spPr>
          <a:xfrm rot="-2218298">
            <a:off x="8644611" y="4427853"/>
            <a:ext cx="4283267" cy="1830869"/>
          </a:xfrm>
          <a:prstGeom prst="rect">
            <a:avLst/>
          </a:prstGeom>
        </p:spPr>
      </p:pic>
      <p:pic>
        <p:nvPicPr>
          <p:cNvPr id="10" name="Picture 10"/>
          <p:cNvPicPr>
            <a:picLocks noChangeAspect="1"/>
          </p:cNvPicPr>
          <p:nvPr/>
        </p:nvPicPr>
        <p:blipFill>
          <a:blip r:embed="rId6"/>
          <a:srcRect l="20588" t="27746" r="30409" b="14016"/>
          <a:stretch>
            <a:fillRect/>
          </a:stretch>
        </p:blipFill>
        <p:spPr>
          <a:xfrm>
            <a:off x="6830153" y="5757550"/>
            <a:ext cx="1467591" cy="2615470"/>
          </a:xfrm>
          <a:prstGeom prst="rect">
            <a:avLst/>
          </a:prstGeom>
        </p:spPr>
      </p:pic>
      <p:sp>
        <p:nvSpPr>
          <p:cNvPr id="11" name="TextBox 11"/>
          <p:cNvSpPr txBox="1"/>
          <p:nvPr/>
        </p:nvSpPr>
        <p:spPr>
          <a:xfrm>
            <a:off x="11779067" y="8710988"/>
            <a:ext cx="6322061" cy="1576012"/>
          </a:xfrm>
          <a:prstGeom prst="rect">
            <a:avLst/>
          </a:prstGeom>
        </p:spPr>
        <p:txBody>
          <a:bodyPr wrap="square" lIns="0" tIns="0" rIns="0" bIns="0" rtlCol="0" anchor="t">
            <a:spAutoFit/>
          </a:bodyPr>
          <a:lstStyle/>
          <a:p>
            <a:pPr algn="ctr">
              <a:lnSpc>
                <a:spcPts val="12856"/>
              </a:lnSpc>
            </a:pPr>
            <a:r>
              <a:rPr lang="en-US" sz="9183" dirty="0">
                <a:solidFill>
                  <a:srgbClr val="FFFFFF"/>
                </a:solidFill>
                <a:latin typeface="Roboto Condensed Bold"/>
              </a:rPr>
              <a:t>MATERIALS</a:t>
            </a:r>
          </a:p>
        </p:txBody>
      </p:sp>
      <p:sp>
        <p:nvSpPr>
          <p:cNvPr id="12" name="TextBox 12"/>
          <p:cNvSpPr txBox="1"/>
          <p:nvPr/>
        </p:nvSpPr>
        <p:spPr>
          <a:xfrm>
            <a:off x="612042" y="4462233"/>
            <a:ext cx="3347841" cy="1034157"/>
          </a:xfrm>
          <a:prstGeom prst="rect">
            <a:avLst/>
          </a:prstGeom>
        </p:spPr>
        <p:txBody>
          <a:bodyPr lIns="0" tIns="0" rIns="0" bIns="0" rtlCol="0" anchor="t">
            <a:spAutoFit/>
          </a:bodyPr>
          <a:lstStyle/>
          <a:p>
            <a:pPr>
              <a:lnSpc>
                <a:spcPts val="4101"/>
              </a:lnSpc>
            </a:pPr>
            <a:r>
              <a:rPr lang="en-US" sz="2929" dirty="0">
                <a:solidFill>
                  <a:srgbClr val="1E2D4B"/>
                </a:solidFill>
                <a:latin typeface="Roboto Condensed Bold"/>
              </a:rPr>
              <a:t>D</a:t>
            </a:r>
            <a:r>
              <a:rPr lang="cs-CZ" sz="2929" dirty="0">
                <a:solidFill>
                  <a:srgbClr val="1E2D4B"/>
                </a:solidFill>
                <a:latin typeface="Roboto Condensed Bold"/>
              </a:rPr>
              <a:t>i</a:t>
            </a:r>
            <a:r>
              <a:rPr lang="en-US" sz="2929" dirty="0">
                <a:solidFill>
                  <a:srgbClr val="1E2D4B"/>
                </a:solidFill>
                <a:latin typeface="Roboto Condensed Bold"/>
              </a:rPr>
              <a:t>stilled/</a:t>
            </a:r>
            <a:r>
              <a:rPr lang="en-US" sz="2929" dirty="0" err="1">
                <a:solidFill>
                  <a:srgbClr val="1E2D4B"/>
                </a:solidFill>
                <a:latin typeface="Roboto Condensed Bold"/>
              </a:rPr>
              <a:t>Deionised</a:t>
            </a:r>
            <a:r>
              <a:rPr lang="en-US" sz="2929" dirty="0">
                <a:solidFill>
                  <a:srgbClr val="1E2D4B"/>
                </a:solidFill>
                <a:latin typeface="Roboto Condensed Bold"/>
              </a:rPr>
              <a:t> water </a:t>
            </a:r>
          </a:p>
        </p:txBody>
      </p:sp>
      <p:sp>
        <p:nvSpPr>
          <p:cNvPr id="13" name="TextBox 13"/>
          <p:cNvSpPr txBox="1"/>
          <p:nvPr/>
        </p:nvSpPr>
        <p:spPr>
          <a:xfrm>
            <a:off x="10745594" y="2289739"/>
            <a:ext cx="2296098" cy="1034157"/>
          </a:xfrm>
          <a:prstGeom prst="rect">
            <a:avLst/>
          </a:prstGeom>
        </p:spPr>
        <p:txBody>
          <a:bodyPr lIns="0" tIns="0" rIns="0" bIns="0" rtlCol="0" anchor="t">
            <a:spAutoFit/>
          </a:bodyPr>
          <a:lstStyle/>
          <a:p>
            <a:pPr algn="ctr">
              <a:lnSpc>
                <a:spcPts val="4101"/>
              </a:lnSpc>
            </a:pPr>
            <a:r>
              <a:rPr lang="en-US" sz="2929">
                <a:solidFill>
                  <a:srgbClr val="1E2D4B"/>
                </a:solidFill>
                <a:latin typeface="Roboto Condensed Bold"/>
              </a:rPr>
              <a:t>Pressure relief </a:t>
            </a:r>
          </a:p>
          <a:p>
            <a:pPr algn="ctr">
              <a:lnSpc>
                <a:spcPts val="4101"/>
              </a:lnSpc>
            </a:pPr>
            <a:r>
              <a:rPr lang="en-US" sz="2929">
                <a:solidFill>
                  <a:srgbClr val="1E2D4B"/>
                </a:solidFill>
                <a:latin typeface="Roboto Condensed Bold"/>
              </a:rPr>
              <a:t>valve</a:t>
            </a:r>
          </a:p>
        </p:txBody>
      </p:sp>
      <p:pic>
        <p:nvPicPr>
          <p:cNvPr id="14" name="Picture 14"/>
          <p:cNvPicPr>
            <a:picLocks noChangeAspect="1"/>
          </p:cNvPicPr>
          <p:nvPr/>
        </p:nvPicPr>
        <p:blipFill>
          <a:blip r:embed="rId7"/>
          <a:srcRect l="13703" r="73103" b="26549"/>
          <a:stretch>
            <a:fillRect/>
          </a:stretch>
        </p:blipFill>
        <p:spPr>
          <a:xfrm>
            <a:off x="2136263" y="1455743"/>
            <a:ext cx="965144" cy="243344"/>
          </a:xfrm>
          <a:prstGeom prst="rect">
            <a:avLst/>
          </a:prstGeom>
        </p:spPr>
      </p:pic>
      <p:sp>
        <p:nvSpPr>
          <p:cNvPr id="15" name="TextBox 15"/>
          <p:cNvSpPr txBox="1"/>
          <p:nvPr/>
        </p:nvSpPr>
        <p:spPr>
          <a:xfrm>
            <a:off x="8524662" y="7079891"/>
            <a:ext cx="1354707" cy="1034157"/>
          </a:xfrm>
          <a:prstGeom prst="rect">
            <a:avLst/>
          </a:prstGeom>
        </p:spPr>
        <p:txBody>
          <a:bodyPr lIns="0" tIns="0" rIns="0" bIns="0" rtlCol="0" anchor="t">
            <a:spAutoFit/>
          </a:bodyPr>
          <a:lstStyle/>
          <a:p>
            <a:pPr>
              <a:lnSpc>
                <a:spcPts val="4101"/>
              </a:lnSpc>
            </a:pPr>
            <a:r>
              <a:rPr lang="en-US" sz="2929">
                <a:solidFill>
                  <a:srgbClr val="1E2D4B"/>
                </a:solidFill>
                <a:latin typeface="Roboto Condensed Bold"/>
              </a:rPr>
              <a:t>AA</a:t>
            </a:r>
          </a:p>
          <a:p>
            <a:pPr>
              <a:lnSpc>
                <a:spcPts val="4101"/>
              </a:lnSpc>
            </a:pPr>
            <a:r>
              <a:rPr lang="en-US" sz="2929">
                <a:solidFill>
                  <a:srgbClr val="1E2D4B"/>
                </a:solidFill>
                <a:latin typeface="Roboto Condensed Bold"/>
              </a:rPr>
              <a:t>Batteries</a:t>
            </a:r>
          </a:p>
        </p:txBody>
      </p:sp>
      <p:sp>
        <p:nvSpPr>
          <p:cNvPr id="16" name="TextBox 16"/>
          <p:cNvSpPr txBox="1"/>
          <p:nvPr/>
        </p:nvSpPr>
        <p:spPr>
          <a:xfrm>
            <a:off x="10745594" y="6209013"/>
            <a:ext cx="1033473" cy="513205"/>
          </a:xfrm>
          <a:prstGeom prst="rect">
            <a:avLst/>
          </a:prstGeom>
        </p:spPr>
        <p:txBody>
          <a:bodyPr lIns="0" tIns="0" rIns="0" bIns="0" rtlCol="0" anchor="t">
            <a:spAutoFit/>
          </a:bodyPr>
          <a:lstStyle/>
          <a:p>
            <a:pPr>
              <a:lnSpc>
                <a:spcPts val="4101"/>
              </a:lnSpc>
            </a:pPr>
            <a:r>
              <a:rPr lang="en-US" sz="2929">
                <a:solidFill>
                  <a:srgbClr val="1E2D4B"/>
                </a:solidFill>
                <a:latin typeface="Roboto Condensed Bold"/>
              </a:rPr>
              <a:t>Tubing</a:t>
            </a:r>
          </a:p>
        </p:txBody>
      </p:sp>
      <p:sp>
        <p:nvSpPr>
          <p:cNvPr id="17" name="TextBox 17"/>
          <p:cNvSpPr txBox="1"/>
          <p:nvPr/>
        </p:nvSpPr>
        <p:spPr>
          <a:xfrm>
            <a:off x="15828584" y="7859815"/>
            <a:ext cx="1621216" cy="488275"/>
          </a:xfrm>
          <a:prstGeom prst="rect">
            <a:avLst/>
          </a:prstGeom>
        </p:spPr>
        <p:txBody>
          <a:bodyPr wrap="square" lIns="0" tIns="0" rIns="0" bIns="0" rtlCol="0" anchor="t">
            <a:spAutoFit/>
          </a:bodyPr>
          <a:lstStyle/>
          <a:p>
            <a:pPr>
              <a:lnSpc>
                <a:spcPts val="4101"/>
              </a:lnSpc>
            </a:pPr>
            <a:r>
              <a:rPr lang="en-US" sz="2929" dirty="0">
                <a:solidFill>
                  <a:srgbClr val="1E2D4B"/>
                </a:solidFill>
                <a:latin typeface="Roboto Condensed Bold"/>
              </a:rPr>
              <a:t>Syringes</a:t>
            </a:r>
          </a:p>
        </p:txBody>
      </p:sp>
      <p:sp>
        <p:nvSpPr>
          <p:cNvPr id="18" name="TextBox 18"/>
          <p:cNvSpPr txBox="1"/>
          <p:nvPr/>
        </p:nvSpPr>
        <p:spPr>
          <a:xfrm>
            <a:off x="13893697" y="2868932"/>
            <a:ext cx="1165746" cy="1034157"/>
          </a:xfrm>
          <a:prstGeom prst="rect">
            <a:avLst/>
          </a:prstGeom>
        </p:spPr>
        <p:txBody>
          <a:bodyPr lIns="0" tIns="0" rIns="0" bIns="0" rtlCol="0" anchor="t">
            <a:spAutoFit/>
          </a:bodyPr>
          <a:lstStyle/>
          <a:p>
            <a:pPr algn="r">
              <a:lnSpc>
                <a:spcPts val="4101"/>
              </a:lnSpc>
            </a:pPr>
            <a:r>
              <a:rPr lang="en-US" sz="2929">
                <a:solidFill>
                  <a:srgbClr val="1E2D4B"/>
                </a:solidFill>
                <a:latin typeface="Roboto Condensed Bold"/>
              </a:rPr>
              <a:t>Battery </a:t>
            </a:r>
          </a:p>
          <a:p>
            <a:pPr algn="r">
              <a:lnSpc>
                <a:spcPts val="4101"/>
              </a:lnSpc>
            </a:pPr>
            <a:r>
              <a:rPr lang="en-US" sz="2929">
                <a:solidFill>
                  <a:srgbClr val="1E2D4B"/>
                </a:solidFill>
                <a:latin typeface="Roboto Condensed Bold"/>
              </a:rPr>
              <a:t>box</a:t>
            </a:r>
          </a:p>
        </p:txBody>
      </p:sp>
      <p:sp>
        <p:nvSpPr>
          <p:cNvPr id="19" name="TextBox 19"/>
          <p:cNvSpPr txBox="1"/>
          <p:nvPr/>
        </p:nvSpPr>
        <p:spPr>
          <a:xfrm>
            <a:off x="6303731" y="3728540"/>
            <a:ext cx="3646940" cy="488275"/>
          </a:xfrm>
          <a:prstGeom prst="rect">
            <a:avLst/>
          </a:prstGeom>
        </p:spPr>
        <p:txBody>
          <a:bodyPr wrap="square" lIns="0" tIns="0" rIns="0" bIns="0" rtlCol="0" anchor="t">
            <a:spAutoFit/>
          </a:bodyPr>
          <a:lstStyle/>
          <a:p>
            <a:pPr algn="r">
              <a:lnSpc>
                <a:spcPts val="4101"/>
              </a:lnSpc>
            </a:pPr>
            <a:r>
              <a:rPr lang="en-US" sz="2929" dirty="0">
                <a:solidFill>
                  <a:srgbClr val="1E2D4B"/>
                </a:solidFill>
                <a:latin typeface="Roboto Condensed Bold"/>
              </a:rPr>
              <a:t>Fuel Cell/</a:t>
            </a:r>
            <a:r>
              <a:rPr lang="en-US" sz="2929" dirty="0" err="1">
                <a:solidFill>
                  <a:srgbClr val="1E2D4B"/>
                </a:solidFill>
                <a:latin typeface="Roboto Condensed Bold"/>
              </a:rPr>
              <a:t>Electrolyzer</a:t>
            </a:r>
            <a:endParaRPr lang="en-US" sz="2929" dirty="0">
              <a:solidFill>
                <a:srgbClr val="1E2D4B"/>
              </a:solidFill>
              <a:latin typeface="Roboto Condensed Bold"/>
            </a:endParaRPr>
          </a:p>
        </p:txBody>
      </p:sp>
      <p:sp>
        <p:nvSpPr>
          <p:cNvPr id="20" name="TextBox 20"/>
          <p:cNvSpPr txBox="1"/>
          <p:nvPr/>
        </p:nvSpPr>
        <p:spPr>
          <a:xfrm>
            <a:off x="145122" y="2645667"/>
            <a:ext cx="1374330" cy="1034157"/>
          </a:xfrm>
          <a:prstGeom prst="rect">
            <a:avLst/>
          </a:prstGeom>
        </p:spPr>
        <p:txBody>
          <a:bodyPr lIns="0" tIns="0" rIns="0" bIns="0" rtlCol="0" anchor="t">
            <a:spAutoFit/>
          </a:bodyPr>
          <a:lstStyle/>
          <a:p>
            <a:pPr algn="r">
              <a:lnSpc>
                <a:spcPts val="4101"/>
              </a:lnSpc>
            </a:pPr>
            <a:r>
              <a:rPr lang="en-US" sz="2929">
                <a:solidFill>
                  <a:srgbClr val="1E2D4B"/>
                </a:solidFill>
                <a:latin typeface="Roboto Condensed Bold"/>
              </a:rPr>
              <a:t>Alligator </a:t>
            </a:r>
          </a:p>
          <a:p>
            <a:pPr>
              <a:lnSpc>
                <a:spcPts val="4101"/>
              </a:lnSpc>
            </a:pPr>
            <a:r>
              <a:rPr lang="en-US" sz="2929">
                <a:solidFill>
                  <a:srgbClr val="1E2D4B"/>
                </a:solidFill>
                <a:latin typeface="Roboto Condensed Bold"/>
              </a:rPr>
              <a:t>clips</a:t>
            </a:r>
          </a:p>
        </p:txBody>
      </p:sp>
      <p:sp>
        <p:nvSpPr>
          <p:cNvPr id="21" name="TextBox 21"/>
          <p:cNvSpPr txBox="1"/>
          <p:nvPr/>
        </p:nvSpPr>
        <p:spPr>
          <a:xfrm>
            <a:off x="3266187" y="1287474"/>
            <a:ext cx="884703" cy="513205"/>
          </a:xfrm>
          <a:prstGeom prst="rect">
            <a:avLst/>
          </a:prstGeom>
        </p:spPr>
        <p:txBody>
          <a:bodyPr lIns="0" tIns="0" rIns="0" bIns="0" rtlCol="0" anchor="t">
            <a:spAutoFit/>
          </a:bodyPr>
          <a:lstStyle/>
          <a:p>
            <a:pPr algn="r">
              <a:lnSpc>
                <a:spcPts val="4101"/>
              </a:lnSpc>
            </a:pPr>
            <a:r>
              <a:rPr lang="en-US" sz="2929">
                <a:solidFill>
                  <a:srgbClr val="1E2D4B"/>
                </a:solidFill>
                <a:latin typeface="Roboto Condensed Bold"/>
              </a:rPr>
              <a:t>Leads</a:t>
            </a:r>
          </a:p>
        </p:txBody>
      </p:sp>
      <p:pic>
        <p:nvPicPr>
          <p:cNvPr id="22" name="Picture 22"/>
          <p:cNvPicPr>
            <a:picLocks noChangeAspect="1"/>
          </p:cNvPicPr>
          <p:nvPr/>
        </p:nvPicPr>
        <p:blipFill>
          <a:blip r:embed="rId7"/>
          <a:srcRect l="13703" r="73103" b="26549"/>
          <a:stretch>
            <a:fillRect/>
          </a:stretch>
        </p:blipFill>
        <p:spPr>
          <a:xfrm>
            <a:off x="4150890" y="1455743"/>
            <a:ext cx="965144" cy="2433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a:stretch>
            <a:fillRect/>
          </a:stretch>
        </p:blipFill>
        <p:spPr>
          <a:xfrm>
            <a:off x="0" y="1473782"/>
            <a:ext cx="7656483" cy="8813218"/>
          </a:xfrm>
          <a:prstGeom prst="rect">
            <a:avLst/>
          </a:prstGeom>
        </p:spPr>
      </p:pic>
      <p:pic>
        <p:nvPicPr>
          <p:cNvPr id="4" name="Picture 4"/>
          <p:cNvPicPr>
            <a:picLocks noChangeAspect="1"/>
          </p:cNvPicPr>
          <p:nvPr/>
        </p:nvPicPr>
        <p:blipFill>
          <a:blip r:embed="rId4"/>
          <a:srcRect/>
          <a:stretch>
            <a:fillRect/>
          </a:stretch>
        </p:blipFill>
        <p:spPr>
          <a:xfrm rot="8654975">
            <a:off x="5833197" y="5535931"/>
            <a:ext cx="4620920" cy="1394678"/>
          </a:xfrm>
          <a:prstGeom prst="rect">
            <a:avLst/>
          </a:prstGeom>
        </p:spPr>
      </p:pic>
      <p:pic>
        <p:nvPicPr>
          <p:cNvPr id="5" name="Picture 5"/>
          <p:cNvPicPr>
            <a:picLocks noChangeAspect="1"/>
          </p:cNvPicPr>
          <p:nvPr/>
        </p:nvPicPr>
        <p:blipFill>
          <a:blip r:embed="rId5"/>
          <a:srcRect l="16305" t="31320" r="18884" b="28406"/>
          <a:stretch>
            <a:fillRect/>
          </a:stretch>
        </p:blipFill>
        <p:spPr>
          <a:xfrm>
            <a:off x="14596483" y="193171"/>
            <a:ext cx="3530404" cy="1142166"/>
          </a:xfrm>
          <a:prstGeom prst="rect">
            <a:avLst/>
          </a:prstGeom>
        </p:spPr>
      </p:pic>
      <p:sp>
        <p:nvSpPr>
          <p:cNvPr id="6" name="TextBox 6"/>
          <p:cNvSpPr txBox="1"/>
          <p:nvPr/>
        </p:nvSpPr>
        <p:spPr>
          <a:xfrm>
            <a:off x="10426181" y="4203131"/>
            <a:ext cx="7258828" cy="1928220"/>
          </a:xfrm>
          <a:prstGeom prst="rect">
            <a:avLst/>
          </a:prstGeom>
        </p:spPr>
        <p:txBody>
          <a:bodyPr lIns="0" tIns="0" rIns="0" bIns="0" rtlCol="0" anchor="t">
            <a:spAutoFit/>
          </a:bodyPr>
          <a:lstStyle/>
          <a:p>
            <a:pPr algn="ctr">
              <a:lnSpc>
                <a:spcPts val="7764"/>
              </a:lnSpc>
              <a:spcBef>
                <a:spcPct val="0"/>
              </a:spcBef>
            </a:pPr>
            <a:r>
              <a:rPr lang="cs-CZ" sz="5546" dirty="0">
                <a:solidFill>
                  <a:srgbClr val="FFFFFF"/>
                </a:solidFill>
                <a:latin typeface="Roboto Condensed"/>
              </a:rPr>
              <a:t>R</a:t>
            </a:r>
            <a:r>
              <a:rPr lang="en-US" sz="5546" dirty="0" err="1">
                <a:solidFill>
                  <a:srgbClr val="FFFFFF"/>
                </a:solidFill>
                <a:latin typeface="Roboto Condensed"/>
              </a:rPr>
              <a:t>emove</a:t>
            </a:r>
            <a:r>
              <a:rPr lang="en-US" sz="5546" dirty="0">
                <a:solidFill>
                  <a:srgbClr val="FFFFFF"/>
                </a:solidFill>
                <a:latin typeface="Roboto Condensed"/>
              </a:rPr>
              <a:t> covering on fitting</a:t>
            </a:r>
            <a:r>
              <a:rPr lang="cs-CZ" sz="5546" dirty="0">
                <a:solidFill>
                  <a:srgbClr val="FFFFFF"/>
                </a:solidFill>
                <a:latin typeface="Roboto Condensed"/>
              </a:rPr>
              <a:t>.</a:t>
            </a:r>
            <a:endParaRPr lang="en-US" sz="5546" dirty="0">
              <a:solidFill>
                <a:srgbClr val="FFFFFF"/>
              </a:solidFill>
              <a:latin typeface="Roboto Condensed"/>
            </a:endParaRPr>
          </a:p>
        </p:txBody>
      </p:sp>
    </p:spTree>
    <p:extLst>
      <p:ext uri="{BB962C8B-B14F-4D97-AF65-F5344CB8AC3E}">
        <p14:creationId xmlns:p14="http://schemas.microsoft.com/office/powerpoint/2010/main" val="3937973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a:blip r:embed="rId4"/>
          <a:srcRect/>
          <a:stretch>
            <a:fillRect/>
          </a:stretch>
        </p:blipFill>
        <p:spPr>
          <a:xfrm>
            <a:off x="0" y="1473782"/>
            <a:ext cx="11499028" cy="7915282"/>
          </a:xfrm>
          <a:prstGeom prst="rect">
            <a:avLst/>
          </a:prstGeom>
        </p:spPr>
      </p:pic>
      <p:sp>
        <p:nvSpPr>
          <p:cNvPr id="5" name="TextBox 5"/>
          <p:cNvSpPr txBox="1"/>
          <p:nvPr/>
        </p:nvSpPr>
        <p:spPr>
          <a:xfrm>
            <a:off x="12080012" y="2870578"/>
            <a:ext cx="5675052" cy="6928179"/>
          </a:xfrm>
          <a:prstGeom prst="rect">
            <a:avLst/>
          </a:prstGeom>
        </p:spPr>
        <p:txBody>
          <a:bodyPr lIns="0" tIns="0" rIns="0" bIns="0" rtlCol="0" anchor="t">
            <a:spAutoFit/>
          </a:bodyPr>
          <a:lstStyle/>
          <a:p>
            <a:pPr>
              <a:lnSpc>
                <a:spcPts val="7764"/>
              </a:lnSpc>
              <a:spcBef>
                <a:spcPct val="0"/>
              </a:spcBef>
            </a:pPr>
            <a:r>
              <a:rPr lang="en-US" sz="5500" dirty="0">
                <a:solidFill>
                  <a:srgbClr val="FFFFFF"/>
                </a:solidFill>
                <a:latin typeface="Roboto Condensed"/>
              </a:rPr>
              <a:t>Cut 4 pieces</a:t>
            </a:r>
          </a:p>
          <a:p>
            <a:pPr>
              <a:lnSpc>
                <a:spcPts val="7764"/>
              </a:lnSpc>
              <a:spcBef>
                <a:spcPct val="0"/>
              </a:spcBef>
            </a:pPr>
            <a:r>
              <a:rPr lang="en-US" sz="5500" dirty="0">
                <a:solidFill>
                  <a:srgbClr val="FFFFFF"/>
                </a:solidFill>
                <a:latin typeface="Roboto Condensed"/>
              </a:rPr>
              <a:t>of tubing about </a:t>
            </a:r>
            <a:endParaRPr lang="en-US" sz="5500" dirty="0">
              <a:solidFill>
                <a:srgbClr val="FFFFFF"/>
              </a:solidFill>
              <a:latin typeface="Roboto Condensed"/>
              <a:ea typeface="Roboto Condensed"/>
            </a:endParaRPr>
          </a:p>
          <a:p>
            <a:pPr>
              <a:lnSpc>
                <a:spcPts val="7764"/>
              </a:lnSpc>
              <a:spcBef>
                <a:spcPct val="0"/>
              </a:spcBef>
            </a:pPr>
            <a:r>
              <a:rPr lang="en-US" sz="5500" dirty="0">
                <a:solidFill>
                  <a:srgbClr val="FFFFFF"/>
                </a:solidFill>
                <a:latin typeface="Roboto Condensed"/>
              </a:rPr>
              <a:t>4 inches long.</a:t>
            </a:r>
            <a:endParaRPr lang="en-US" sz="5500" dirty="0">
              <a:solidFill>
                <a:srgbClr val="FFFFFF"/>
              </a:solidFill>
              <a:latin typeface="Roboto Condensed"/>
              <a:ea typeface="Roboto Condensed"/>
            </a:endParaRPr>
          </a:p>
          <a:p>
            <a:pPr>
              <a:lnSpc>
                <a:spcPts val="7764"/>
              </a:lnSpc>
              <a:spcBef>
                <a:spcPct val="0"/>
              </a:spcBef>
            </a:pPr>
            <a:endParaRPr lang="en-US" sz="5546" dirty="0">
              <a:solidFill>
                <a:srgbClr val="FFFFFF"/>
              </a:solidFill>
              <a:latin typeface="Roboto Condensed"/>
            </a:endParaRPr>
          </a:p>
          <a:p>
            <a:pPr>
              <a:lnSpc>
                <a:spcPts val="7764"/>
              </a:lnSpc>
              <a:spcBef>
                <a:spcPct val="0"/>
              </a:spcBef>
            </a:pPr>
            <a:r>
              <a:rPr lang="cs-CZ" sz="5500" dirty="0">
                <a:solidFill>
                  <a:srgbClr val="FFFFFF"/>
                </a:solidFill>
                <a:latin typeface="Roboto Condensed"/>
              </a:rPr>
              <a:t>U</a:t>
            </a:r>
            <a:r>
              <a:rPr lang="en-US" sz="5500" dirty="0">
                <a:solidFill>
                  <a:srgbClr val="FFFFFF"/>
                </a:solidFill>
                <a:latin typeface="Roboto Condensed"/>
              </a:rPr>
              <a:t>se the length of the syringe</a:t>
            </a:r>
            <a:r>
              <a:rPr lang="cs-CZ" sz="5500" dirty="0">
                <a:solidFill>
                  <a:srgbClr val="FFFFFF"/>
                </a:solidFill>
                <a:latin typeface="Roboto Condensed"/>
              </a:rPr>
              <a:t> to </a:t>
            </a:r>
            <a:r>
              <a:rPr lang="cs-CZ" sz="5500" dirty="0" err="1">
                <a:solidFill>
                  <a:srgbClr val="FFFFFF"/>
                </a:solidFill>
                <a:latin typeface="Roboto Condensed"/>
              </a:rPr>
              <a:t>mesure</a:t>
            </a:r>
            <a:r>
              <a:rPr lang="en-US" sz="5500" dirty="0">
                <a:solidFill>
                  <a:srgbClr val="FFFFFF"/>
                </a:solidFill>
                <a:latin typeface="Roboto Condensed"/>
              </a:rPr>
              <a:t>.</a:t>
            </a:r>
            <a:endParaRPr lang="en-US" sz="5500" dirty="0">
              <a:solidFill>
                <a:srgbClr val="FFFFFF"/>
              </a:solidFill>
              <a:latin typeface="Roboto Condensed"/>
              <a:ea typeface="Roboto Condensed"/>
            </a:endParaRPr>
          </a:p>
        </p:txBody>
      </p:sp>
    </p:spTree>
    <p:extLst>
      <p:ext uri="{BB962C8B-B14F-4D97-AF65-F5344CB8AC3E}">
        <p14:creationId xmlns:p14="http://schemas.microsoft.com/office/powerpoint/2010/main" val="756505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a:blip r:embed="rId4"/>
          <a:srcRect/>
          <a:stretch>
            <a:fillRect/>
          </a:stretch>
        </p:blipFill>
        <p:spPr>
          <a:xfrm>
            <a:off x="-69401" y="1473782"/>
            <a:ext cx="7581286" cy="8722982"/>
          </a:xfrm>
          <a:prstGeom prst="rect">
            <a:avLst/>
          </a:prstGeom>
        </p:spPr>
      </p:pic>
      <p:sp>
        <p:nvSpPr>
          <p:cNvPr id="5" name="TextBox 5"/>
          <p:cNvSpPr txBox="1"/>
          <p:nvPr/>
        </p:nvSpPr>
        <p:spPr>
          <a:xfrm>
            <a:off x="-144598" y="5260560"/>
            <a:ext cx="7857259" cy="1163463"/>
          </a:xfrm>
          <a:prstGeom prst="rect">
            <a:avLst/>
          </a:prstGeom>
        </p:spPr>
        <p:txBody>
          <a:bodyPr lIns="0" tIns="0" rIns="0" bIns="0" rtlCol="0" anchor="t">
            <a:spAutoFit/>
          </a:bodyPr>
          <a:lstStyle/>
          <a:p>
            <a:pPr algn="ctr">
              <a:lnSpc>
                <a:spcPts val="4708"/>
              </a:lnSpc>
              <a:spcBef>
                <a:spcPct val="0"/>
              </a:spcBef>
            </a:pPr>
            <a:r>
              <a:rPr lang="cs-CZ" sz="3363" dirty="0">
                <a:solidFill>
                  <a:srgbClr val="FFFFFF"/>
                </a:solidFill>
                <a:latin typeface="Roboto Condensed"/>
              </a:rPr>
              <a:t>C</a:t>
            </a:r>
            <a:r>
              <a:rPr lang="en-US" sz="3363" dirty="0" err="1">
                <a:solidFill>
                  <a:srgbClr val="FFFFFF"/>
                </a:solidFill>
                <a:latin typeface="Roboto Condensed"/>
              </a:rPr>
              <a:t>onnect</a:t>
            </a:r>
            <a:r>
              <a:rPr lang="en-US" sz="3363" dirty="0">
                <a:solidFill>
                  <a:srgbClr val="FFFFFF"/>
                </a:solidFill>
                <a:latin typeface="Roboto Condensed"/>
              </a:rPr>
              <a:t> to exterior fitting</a:t>
            </a:r>
          </a:p>
          <a:p>
            <a:pPr algn="ctr">
              <a:lnSpc>
                <a:spcPts val="4708"/>
              </a:lnSpc>
              <a:spcBef>
                <a:spcPct val="0"/>
              </a:spcBef>
            </a:pPr>
            <a:r>
              <a:rPr lang="en-US" sz="3363" dirty="0">
                <a:solidFill>
                  <a:srgbClr val="FFFFFF"/>
                </a:solidFill>
                <a:latin typeface="Roboto Condensed"/>
              </a:rPr>
              <a:t>(never to the middle)</a:t>
            </a:r>
            <a:r>
              <a:rPr lang="cs-CZ" sz="3363" dirty="0">
                <a:solidFill>
                  <a:srgbClr val="FFFFFF"/>
                </a:solidFill>
                <a:latin typeface="Roboto Condensed"/>
              </a:rPr>
              <a:t>.</a:t>
            </a:r>
            <a:endParaRPr lang="en-US" sz="3363" dirty="0">
              <a:solidFill>
                <a:srgbClr val="FFFFFF"/>
              </a:solidFill>
              <a:latin typeface="Roboto Condensed"/>
            </a:endParaRPr>
          </a:p>
        </p:txBody>
      </p:sp>
      <p:pic>
        <p:nvPicPr>
          <p:cNvPr id="6" name="Picture 6"/>
          <p:cNvPicPr>
            <a:picLocks noChangeAspect="1"/>
          </p:cNvPicPr>
          <p:nvPr/>
        </p:nvPicPr>
        <p:blipFill>
          <a:blip r:embed="rId4"/>
          <a:srcRect l="65830" t="51842" b="13833"/>
          <a:stretch>
            <a:fillRect/>
          </a:stretch>
        </p:blipFill>
        <p:spPr>
          <a:xfrm rot="914479">
            <a:off x="5175831" y="2349787"/>
            <a:ext cx="2616219" cy="3025030"/>
          </a:xfrm>
          <a:prstGeom prst="rect">
            <a:avLst/>
          </a:prstGeom>
        </p:spPr>
      </p:pic>
      <p:pic>
        <p:nvPicPr>
          <p:cNvPr id="7" name="Picture 7"/>
          <p:cNvPicPr>
            <a:picLocks noChangeAspect="1"/>
          </p:cNvPicPr>
          <p:nvPr/>
        </p:nvPicPr>
        <p:blipFill>
          <a:blip r:embed="rId5"/>
          <a:srcRect/>
          <a:stretch>
            <a:fillRect/>
          </a:stretch>
        </p:blipFill>
        <p:spPr>
          <a:xfrm rot="-7038283">
            <a:off x="5101540" y="4438792"/>
            <a:ext cx="2188113" cy="779764"/>
          </a:xfrm>
          <a:prstGeom prst="rect">
            <a:avLst/>
          </a:prstGeom>
        </p:spPr>
      </p:pic>
      <p:pic>
        <p:nvPicPr>
          <p:cNvPr id="8" name="Picture 8"/>
          <p:cNvPicPr>
            <a:picLocks noChangeAspect="1"/>
          </p:cNvPicPr>
          <p:nvPr/>
        </p:nvPicPr>
        <p:blipFill>
          <a:blip r:embed="rId6"/>
          <a:srcRect/>
          <a:stretch>
            <a:fillRect/>
          </a:stretch>
        </p:blipFill>
        <p:spPr>
          <a:xfrm rot="-2259644">
            <a:off x="4543763" y="6468250"/>
            <a:ext cx="2188113" cy="779764"/>
          </a:xfrm>
          <a:prstGeom prst="rect">
            <a:avLst/>
          </a:prstGeom>
        </p:spPr>
      </p:pic>
      <p:sp>
        <p:nvSpPr>
          <p:cNvPr id="9" name="TextBox 9"/>
          <p:cNvSpPr txBox="1"/>
          <p:nvPr/>
        </p:nvSpPr>
        <p:spPr>
          <a:xfrm>
            <a:off x="8967372" y="5029200"/>
            <a:ext cx="7941381" cy="1935939"/>
          </a:xfrm>
          <a:prstGeom prst="rect">
            <a:avLst/>
          </a:prstGeom>
        </p:spPr>
        <p:txBody>
          <a:bodyPr lIns="0" tIns="0" rIns="0" bIns="0" rtlCol="0" anchor="t">
            <a:spAutoFit/>
          </a:bodyPr>
          <a:lstStyle/>
          <a:p>
            <a:pPr algn="ctr">
              <a:lnSpc>
                <a:spcPts val="7766"/>
              </a:lnSpc>
              <a:spcBef>
                <a:spcPct val="0"/>
              </a:spcBef>
            </a:pPr>
            <a:r>
              <a:rPr lang="en-US" sz="5500" dirty="0">
                <a:solidFill>
                  <a:srgbClr val="FFFFFF"/>
                </a:solidFill>
                <a:latin typeface="Roboto Condensed"/>
              </a:rPr>
              <a:t>Connect one piece of tubing to each release valve.</a:t>
            </a:r>
          </a:p>
        </p:txBody>
      </p:sp>
    </p:spTree>
    <p:extLst>
      <p:ext uri="{BB962C8B-B14F-4D97-AF65-F5344CB8AC3E}">
        <p14:creationId xmlns:p14="http://schemas.microsoft.com/office/powerpoint/2010/main" val="2489019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a:blip r:embed="rId4"/>
          <a:srcRect t="17664"/>
          <a:stretch>
            <a:fillRect/>
          </a:stretch>
        </p:blipFill>
        <p:spPr>
          <a:xfrm>
            <a:off x="0" y="1473782"/>
            <a:ext cx="14596483" cy="8813218"/>
          </a:xfrm>
          <a:prstGeom prst="rect">
            <a:avLst/>
          </a:prstGeom>
        </p:spPr>
      </p:pic>
      <p:sp>
        <p:nvSpPr>
          <p:cNvPr id="5" name="TextBox 5"/>
          <p:cNvSpPr txBox="1"/>
          <p:nvPr/>
        </p:nvSpPr>
        <p:spPr>
          <a:xfrm>
            <a:off x="9339195" y="4855271"/>
            <a:ext cx="9346045" cy="1935939"/>
          </a:xfrm>
          <a:prstGeom prst="rect">
            <a:avLst/>
          </a:prstGeom>
        </p:spPr>
        <p:txBody>
          <a:bodyPr lIns="0" tIns="0" rIns="0" bIns="0" rtlCol="0" anchor="t">
            <a:spAutoFit/>
          </a:bodyPr>
          <a:lstStyle/>
          <a:p>
            <a:pPr>
              <a:lnSpc>
                <a:spcPts val="7766"/>
              </a:lnSpc>
              <a:spcBef>
                <a:spcPct val="0"/>
              </a:spcBef>
            </a:pPr>
            <a:r>
              <a:rPr lang="en-US" sz="5500" dirty="0">
                <a:solidFill>
                  <a:srgbClr val="FFFFFF"/>
                </a:solidFill>
                <a:latin typeface="Roboto Condensed"/>
              </a:rPr>
              <a:t>Connect the remaining pieces </a:t>
            </a:r>
            <a:endParaRPr lang="en-US" sz="5547" dirty="0">
              <a:solidFill>
                <a:srgbClr val="FFFFFF"/>
              </a:solidFill>
              <a:latin typeface="Roboto Condensed"/>
            </a:endParaRPr>
          </a:p>
          <a:p>
            <a:pPr>
              <a:lnSpc>
                <a:spcPts val="7766"/>
              </a:lnSpc>
              <a:spcBef>
                <a:spcPct val="0"/>
              </a:spcBef>
            </a:pPr>
            <a:r>
              <a:rPr lang="en-US" sz="5500" dirty="0">
                <a:solidFill>
                  <a:srgbClr val="FFFFFF"/>
                </a:solidFill>
                <a:latin typeface="Roboto Condensed"/>
              </a:rPr>
              <a:t>of tubing to the syringes.</a:t>
            </a:r>
            <a:endParaRPr lang="en-US" sz="5500" dirty="0">
              <a:solidFill>
                <a:srgbClr val="FFFFFF"/>
              </a:solidFill>
              <a:latin typeface="Roboto Condensed"/>
              <a:ea typeface="Roboto Condensed"/>
            </a:endParaRPr>
          </a:p>
        </p:txBody>
      </p:sp>
    </p:spTree>
    <p:extLst>
      <p:ext uri="{BB962C8B-B14F-4D97-AF65-F5344CB8AC3E}">
        <p14:creationId xmlns:p14="http://schemas.microsoft.com/office/powerpoint/2010/main" val="1611066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a:blip r:embed="rId4"/>
          <a:srcRect r="19957"/>
          <a:stretch>
            <a:fillRect/>
          </a:stretch>
        </p:blipFill>
        <p:spPr>
          <a:xfrm>
            <a:off x="7829" y="1335337"/>
            <a:ext cx="7344262" cy="8951663"/>
          </a:xfrm>
          <a:prstGeom prst="rect">
            <a:avLst/>
          </a:prstGeom>
        </p:spPr>
      </p:pic>
      <p:pic>
        <p:nvPicPr>
          <p:cNvPr id="5" name="Picture 5"/>
          <p:cNvPicPr>
            <a:picLocks noChangeAspect="1"/>
          </p:cNvPicPr>
          <p:nvPr/>
        </p:nvPicPr>
        <p:blipFill>
          <a:blip r:embed="rId5"/>
          <a:srcRect/>
          <a:stretch>
            <a:fillRect/>
          </a:stretch>
        </p:blipFill>
        <p:spPr>
          <a:xfrm>
            <a:off x="13487592" y="4248305"/>
            <a:ext cx="3996104" cy="4114800"/>
          </a:xfrm>
          <a:prstGeom prst="rect">
            <a:avLst/>
          </a:prstGeom>
        </p:spPr>
      </p:pic>
      <p:sp>
        <p:nvSpPr>
          <p:cNvPr id="6" name="TextBox 6"/>
          <p:cNvSpPr txBox="1"/>
          <p:nvPr/>
        </p:nvSpPr>
        <p:spPr>
          <a:xfrm>
            <a:off x="9339195" y="4855271"/>
            <a:ext cx="9346045" cy="954669"/>
          </a:xfrm>
          <a:prstGeom prst="rect">
            <a:avLst/>
          </a:prstGeom>
        </p:spPr>
        <p:txBody>
          <a:bodyPr lIns="0" tIns="0" rIns="0" bIns="0" rtlCol="0" anchor="t">
            <a:spAutoFit/>
          </a:bodyPr>
          <a:lstStyle/>
          <a:p>
            <a:pPr>
              <a:lnSpc>
                <a:spcPts val="7766"/>
              </a:lnSpc>
              <a:spcBef>
                <a:spcPct val="0"/>
              </a:spcBef>
            </a:pPr>
            <a:r>
              <a:rPr lang="en-US" sz="5547">
                <a:solidFill>
                  <a:srgbClr val="FFFFFF"/>
                </a:solidFill>
                <a:latin typeface="Roboto Condensed"/>
              </a:rPr>
              <a:t>ALL CONNECTED</a:t>
            </a:r>
          </a:p>
        </p:txBody>
      </p:sp>
    </p:spTree>
    <p:extLst>
      <p:ext uri="{BB962C8B-B14F-4D97-AF65-F5344CB8AC3E}">
        <p14:creationId xmlns:p14="http://schemas.microsoft.com/office/powerpoint/2010/main" val="219009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49969"/>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a:blip r:embed="rId4"/>
          <a:srcRect/>
          <a:stretch>
            <a:fillRect/>
          </a:stretch>
        </p:blipFill>
        <p:spPr>
          <a:xfrm>
            <a:off x="786545" y="2866360"/>
            <a:ext cx="8552650" cy="5887162"/>
          </a:xfrm>
          <a:prstGeom prst="rect">
            <a:avLst/>
          </a:prstGeom>
        </p:spPr>
      </p:pic>
      <p:sp>
        <p:nvSpPr>
          <p:cNvPr id="5" name="TextBox 5"/>
          <p:cNvSpPr txBox="1"/>
          <p:nvPr/>
        </p:nvSpPr>
        <p:spPr>
          <a:xfrm>
            <a:off x="8941955" y="3086100"/>
            <a:ext cx="9346045" cy="2917209"/>
          </a:xfrm>
          <a:prstGeom prst="rect">
            <a:avLst/>
          </a:prstGeom>
        </p:spPr>
        <p:txBody>
          <a:bodyPr lIns="0" tIns="0" rIns="0" bIns="0" rtlCol="0" anchor="t">
            <a:spAutoFit/>
          </a:bodyPr>
          <a:lstStyle/>
          <a:p>
            <a:pPr>
              <a:lnSpc>
                <a:spcPts val="7766"/>
              </a:lnSpc>
            </a:pPr>
            <a:r>
              <a:rPr lang="en-US" sz="5400" dirty="0">
                <a:solidFill>
                  <a:srgbClr val="FFFFFF"/>
                </a:solidFill>
                <a:latin typeface="Roboto Condensed" panose="020B0604020202020204" charset="0"/>
                <a:ea typeface="Roboto Condensed" panose="020B0604020202020204" charset="0"/>
              </a:rPr>
              <a:t>Connect</a:t>
            </a:r>
            <a:r>
              <a:rPr lang="cs-CZ" sz="5400" dirty="0">
                <a:solidFill>
                  <a:srgbClr val="FFFFFF"/>
                </a:solidFill>
                <a:latin typeface="Roboto Condensed" panose="020B0604020202020204" charset="0"/>
                <a:ea typeface="Roboto Condensed" panose="020B0604020202020204" charset="0"/>
              </a:rPr>
              <a:t> </a:t>
            </a:r>
            <a:r>
              <a:rPr lang="cs-CZ" sz="5400" dirty="0" err="1">
                <a:solidFill>
                  <a:srgbClr val="FFFFFF"/>
                </a:solidFill>
                <a:latin typeface="Roboto Condensed" panose="020B0604020202020204" charset="0"/>
                <a:ea typeface="Roboto Condensed" panose="020B0604020202020204" charset="0"/>
              </a:rPr>
              <a:t>the</a:t>
            </a:r>
            <a:r>
              <a:rPr lang="en-US" sz="5400" dirty="0">
                <a:solidFill>
                  <a:srgbClr val="FFFFFF"/>
                </a:solidFill>
                <a:latin typeface="Roboto Condensed" panose="020B0604020202020204" charset="0"/>
                <a:ea typeface="Roboto Condensed" panose="020B0604020202020204" charset="0"/>
              </a:rPr>
              <a:t> </a:t>
            </a:r>
            <a:r>
              <a:rPr lang="en-US" sz="5400" dirty="0" err="1">
                <a:solidFill>
                  <a:srgbClr val="FFFFFF"/>
                </a:solidFill>
                <a:latin typeface="Roboto Condensed" panose="020B0604020202020204" charset="0"/>
                <a:ea typeface="Roboto Condensed" panose="020B0604020202020204" charset="0"/>
              </a:rPr>
              <a:t>otherside</a:t>
            </a:r>
            <a:r>
              <a:rPr lang="en-US" sz="5400" dirty="0">
                <a:solidFill>
                  <a:srgbClr val="FFFFFF"/>
                </a:solidFill>
                <a:latin typeface="Roboto Condensed" panose="020B0604020202020204" charset="0"/>
                <a:ea typeface="Roboto Condensed" panose="020B0604020202020204" charset="0"/>
              </a:rPr>
              <a:t> of </a:t>
            </a:r>
            <a:endParaRPr lang="cs-CZ" sz="5400" dirty="0">
              <a:solidFill>
                <a:srgbClr val="FFFFFF"/>
              </a:solidFill>
              <a:latin typeface="Roboto Condensed" panose="020B0604020202020204" charset="0"/>
              <a:ea typeface="Roboto Condensed" panose="020B0604020202020204" charset="0"/>
            </a:endParaRPr>
          </a:p>
          <a:p>
            <a:pPr>
              <a:lnSpc>
                <a:spcPts val="7766"/>
              </a:lnSpc>
            </a:pPr>
            <a:r>
              <a:rPr lang="cs-CZ" sz="5400" dirty="0" err="1">
                <a:solidFill>
                  <a:srgbClr val="FFFFFF"/>
                </a:solidFill>
                <a:latin typeface="Roboto Condensed" panose="020B0604020202020204" charset="0"/>
                <a:ea typeface="Roboto Condensed" panose="020B0604020202020204" charset="0"/>
              </a:rPr>
              <a:t>the</a:t>
            </a:r>
            <a:r>
              <a:rPr lang="cs-CZ" sz="5400" dirty="0">
                <a:solidFill>
                  <a:srgbClr val="FFFFFF"/>
                </a:solidFill>
                <a:latin typeface="Roboto Condensed" panose="020B0604020202020204" charset="0"/>
                <a:ea typeface="Roboto Condensed" panose="020B0604020202020204" charset="0"/>
              </a:rPr>
              <a:t> </a:t>
            </a:r>
            <a:r>
              <a:rPr lang="en-US" sz="5400" dirty="0">
                <a:solidFill>
                  <a:srgbClr val="FFFFFF"/>
                </a:solidFill>
                <a:latin typeface="Roboto Condensed" panose="020B0604020202020204" charset="0"/>
                <a:ea typeface="Roboto Condensed" panose="020B0604020202020204" charset="0"/>
              </a:rPr>
              <a:t>tubing from</a:t>
            </a:r>
            <a:r>
              <a:rPr lang="cs-CZ" sz="5400" dirty="0">
                <a:solidFill>
                  <a:srgbClr val="FFFFFF"/>
                </a:solidFill>
                <a:latin typeface="Roboto Condensed" panose="020B0604020202020204" charset="0"/>
                <a:ea typeface="Roboto Condensed" panose="020B0604020202020204" charset="0"/>
              </a:rPr>
              <a:t> </a:t>
            </a:r>
            <a:r>
              <a:rPr lang="en-US" sz="5400" dirty="0">
                <a:solidFill>
                  <a:srgbClr val="FFFFFF"/>
                </a:solidFill>
                <a:latin typeface="Roboto Condensed" panose="020B0604020202020204" charset="0"/>
                <a:ea typeface="Roboto Condensed" panose="020B0604020202020204" charset="0"/>
              </a:rPr>
              <a:t>release valve </a:t>
            </a:r>
            <a:endParaRPr lang="cs-CZ" sz="5400" dirty="0">
              <a:solidFill>
                <a:srgbClr val="FFFFFF"/>
              </a:solidFill>
              <a:latin typeface="Roboto Condensed" panose="020B0604020202020204" charset="0"/>
              <a:ea typeface="Roboto Condensed" panose="020B0604020202020204" charset="0"/>
            </a:endParaRPr>
          </a:p>
          <a:p>
            <a:pPr>
              <a:lnSpc>
                <a:spcPts val="7766"/>
              </a:lnSpc>
            </a:pPr>
            <a:r>
              <a:rPr lang="en-US" sz="5400" dirty="0">
                <a:solidFill>
                  <a:srgbClr val="FFFFFF"/>
                </a:solidFill>
                <a:latin typeface="Roboto Condensed" panose="020B0604020202020204" charset="0"/>
                <a:ea typeface="Roboto Condensed" panose="020B0604020202020204" charset="0"/>
              </a:rPr>
              <a:t>to the fuel cell.</a:t>
            </a:r>
          </a:p>
        </p:txBody>
      </p:sp>
    </p:spTree>
    <p:extLst>
      <p:ext uri="{BB962C8B-B14F-4D97-AF65-F5344CB8AC3E}">
        <p14:creationId xmlns:p14="http://schemas.microsoft.com/office/powerpoint/2010/main" val="2208505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alphaModFix amt="34000"/>
          </a:blip>
          <a:srcRect l="5555" r="555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63" r="1311" b="76490"/>
          <a:stretch>
            <a:fillRect/>
          </a:stretch>
        </p:blipFill>
        <p:spPr>
          <a:xfrm>
            <a:off x="-325808" y="0"/>
            <a:ext cx="18596716" cy="2495550"/>
          </a:xfrm>
          <a:prstGeom prst="rect">
            <a:avLst/>
          </a:prstGeom>
        </p:spPr>
      </p:pic>
      <p:sp>
        <p:nvSpPr>
          <p:cNvPr id="3" name="AutoShape 3"/>
          <p:cNvSpPr/>
          <p:nvPr/>
        </p:nvSpPr>
        <p:spPr>
          <a:xfrm>
            <a:off x="9315450" y="3124200"/>
            <a:ext cx="7772400" cy="2609850"/>
          </a:xfrm>
          <a:prstGeom prst="rect">
            <a:avLst/>
          </a:prstGeom>
          <a:solidFill>
            <a:srgbClr val="F2FAFF"/>
          </a:solidFill>
        </p:spPr>
      </p:sp>
      <p:pic>
        <p:nvPicPr>
          <p:cNvPr id="4" name="Picture 4"/>
          <p:cNvPicPr>
            <a:picLocks noChangeAspect="1"/>
          </p:cNvPicPr>
          <p:nvPr/>
        </p:nvPicPr>
        <p:blipFill>
          <a:blip r:embed="rId4"/>
          <a:srcRect/>
          <a:stretch>
            <a:fillRect/>
          </a:stretch>
        </p:blipFill>
        <p:spPr>
          <a:xfrm>
            <a:off x="9747906" y="3552825"/>
            <a:ext cx="1752600" cy="1752600"/>
          </a:xfrm>
          <a:prstGeom prst="rect">
            <a:avLst/>
          </a:prstGeom>
        </p:spPr>
      </p:pic>
      <p:pic>
        <p:nvPicPr>
          <p:cNvPr id="5" name="Picture 5"/>
          <p:cNvPicPr>
            <a:picLocks noChangeAspect="1"/>
          </p:cNvPicPr>
          <p:nvPr/>
        </p:nvPicPr>
        <p:blipFill>
          <a:blip r:embed="rId5"/>
          <a:srcRect/>
          <a:stretch>
            <a:fillRect/>
          </a:stretch>
        </p:blipFill>
        <p:spPr>
          <a:xfrm>
            <a:off x="10097388" y="6545531"/>
            <a:ext cx="1053634" cy="1804941"/>
          </a:xfrm>
          <a:prstGeom prst="rect">
            <a:avLst/>
          </a:prstGeom>
        </p:spPr>
      </p:pic>
      <p:sp>
        <p:nvSpPr>
          <p:cNvPr id="6" name="TextBox 6"/>
          <p:cNvSpPr txBox="1"/>
          <p:nvPr/>
        </p:nvSpPr>
        <p:spPr>
          <a:xfrm>
            <a:off x="-325808" y="389271"/>
            <a:ext cx="14878937" cy="1536033"/>
          </a:xfrm>
          <a:prstGeom prst="rect">
            <a:avLst/>
          </a:prstGeom>
        </p:spPr>
        <p:txBody>
          <a:bodyPr lIns="0" tIns="0" rIns="0" bIns="0" rtlCol="0" anchor="t">
            <a:spAutoFit/>
          </a:bodyPr>
          <a:lstStyle/>
          <a:p>
            <a:pPr algn="ctr">
              <a:lnSpc>
                <a:spcPts val="12530"/>
              </a:lnSpc>
              <a:spcBef>
                <a:spcPct val="0"/>
              </a:spcBef>
            </a:pPr>
            <a:r>
              <a:rPr lang="en-US" sz="8950" spc="223">
                <a:solidFill>
                  <a:srgbClr val="FFFFFF"/>
                </a:solidFill>
                <a:latin typeface="Roboto Condensed Bold"/>
              </a:rPr>
              <a:t>EDUCATIONAL  OBJECTIVES</a:t>
            </a:r>
          </a:p>
        </p:txBody>
      </p:sp>
      <p:pic>
        <p:nvPicPr>
          <p:cNvPr id="7" name="Picture 7"/>
          <p:cNvPicPr>
            <a:picLocks noChangeAspect="1"/>
          </p:cNvPicPr>
          <p:nvPr/>
        </p:nvPicPr>
        <p:blipFill>
          <a:blip r:embed="rId5"/>
          <a:srcRect/>
          <a:stretch>
            <a:fillRect/>
          </a:stretch>
        </p:blipFill>
        <p:spPr>
          <a:xfrm>
            <a:off x="10287888" y="6736031"/>
            <a:ext cx="1053634" cy="1804941"/>
          </a:xfrm>
          <a:prstGeom prst="rect">
            <a:avLst/>
          </a:prstGeom>
        </p:spPr>
      </p:pic>
      <p:sp>
        <p:nvSpPr>
          <p:cNvPr id="8" name="AutoShape 8"/>
          <p:cNvSpPr/>
          <p:nvPr/>
        </p:nvSpPr>
        <p:spPr>
          <a:xfrm>
            <a:off x="9315450" y="6143077"/>
            <a:ext cx="7772400" cy="2609850"/>
          </a:xfrm>
          <a:prstGeom prst="rect">
            <a:avLst/>
          </a:prstGeom>
          <a:solidFill>
            <a:srgbClr val="F2FAFF"/>
          </a:solidFill>
        </p:spPr>
      </p:sp>
      <p:sp>
        <p:nvSpPr>
          <p:cNvPr id="9" name="AutoShape 9"/>
          <p:cNvSpPr/>
          <p:nvPr/>
        </p:nvSpPr>
        <p:spPr>
          <a:xfrm>
            <a:off x="1028700" y="6143077"/>
            <a:ext cx="7772400" cy="2609850"/>
          </a:xfrm>
          <a:prstGeom prst="rect">
            <a:avLst/>
          </a:prstGeom>
          <a:solidFill>
            <a:srgbClr val="F2FAFF"/>
          </a:solidFill>
        </p:spPr>
      </p:sp>
      <p:pic>
        <p:nvPicPr>
          <p:cNvPr id="10" name="Picture 10"/>
          <p:cNvPicPr>
            <a:picLocks noChangeAspect="1"/>
          </p:cNvPicPr>
          <p:nvPr/>
        </p:nvPicPr>
        <p:blipFill>
          <a:blip r:embed="rId6"/>
          <a:srcRect/>
          <a:stretch>
            <a:fillRect/>
          </a:stretch>
        </p:blipFill>
        <p:spPr>
          <a:xfrm>
            <a:off x="9874578" y="6637094"/>
            <a:ext cx="1499256" cy="1499256"/>
          </a:xfrm>
          <a:prstGeom prst="rect">
            <a:avLst/>
          </a:prstGeom>
        </p:spPr>
      </p:pic>
      <p:pic>
        <p:nvPicPr>
          <p:cNvPr id="11" name="Picture 11"/>
          <p:cNvPicPr>
            <a:picLocks noChangeAspect="1"/>
          </p:cNvPicPr>
          <p:nvPr/>
        </p:nvPicPr>
        <p:blipFill>
          <a:blip r:embed="rId7"/>
          <a:srcRect/>
          <a:stretch>
            <a:fillRect/>
          </a:stretch>
        </p:blipFill>
        <p:spPr>
          <a:xfrm rot="-3170782">
            <a:off x="1075476" y="6565414"/>
            <a:ext cx="2076575" cy="1265326"/>
          </a:xfrm>
          <a:prstGeom prst="rect">
            <a:avLst/>
          </a:prstGeom>
        </p:spPr>
      </p:pic>
      <p:sp>
        <p:nvSpPr>
          <p:cNvPr id="12" name="AutoShape 12"/>
          <p:cNvSpPr/>
          <p:nvPr/>
        </p:nvSpPr>
        <p:spPr>
          <a:xfrm>
            <a:off x="1028700" y="3124200"/>
            <a:ext cx="7772400" cy="2609850"/>
          </a:xfrm>
          <a:prstGeom prst="rect">
            <a:avLst/>
          </a:prstGeom>
          <a:solidFill>
            <a:srgbClr val="F2FAFF"/>
          </a:solidFill>
        </p:spPr>
      </p:sp>
      <p:sp>
        <p:nvSpPr>
          <p:cNvPr id="13" name="TextBox 13"/>
          <p:cNvSpPr txBox="1"/>
          <p:nvPr/>
        </p:nvSpPr>
        <p:spPr>
          <a:xfrm>
            <a:off x="1152525" y="3472815"/>
            <a:ext cx="7524750" cy="1798320"/>
          </a:xfrm>
          <a:prstGeom prst="rect">
            <a:avLst/>
          </a:prstGeom>
        </p:spPr>
        <p:txBody>
          <a:bodyPr lIns="0" tIns="0" rIns="0" bIns="0" rtlCol="0" anchor="t">
            <a:spAutoFit/>
          </a:bodyPr>
          <a:lstStyle/>
          <a:p>
            <a:pPr algn="l">
              <a:lnSpc>
                <a:spcPts val="4800"/>
              </a:lnSpc>
            </a:pPr>
            <a:r>
              <a:rPr lang="en-US" sz="3200" spc="-134">
                <a:solidFill>
                  <a:srgbClr val="244357"/>
                </a:solidFill>
                <a:latin typeface="Roboto Bold"/>
              </a:rPr>
              <a:t>Upon completion of this lesson students, using the fuel cell (electrolyzer) in the DIY kit, will be able to:</a:t>
            </a:r>
          </a:p>
        </p:txBody>
      </p:sp>
      <p:sp>
        <p:nvSpPr>
          <p:cNvPr id="14" name="TextBox 14"/>
          <p:cNvSpPr txBox="1"/>
          <p:nvPr/>
        </p:nvSpPr>
        <p:spPr>
          <a:xfrm>
            <a:off x="11840825" y="3606165"/>
            <a:ext cx="1959650" cy="583493"/>
          </a:xfrm>
          <a:prstGeom prst="rect">
            <a:avLst/>
          </a:prstGeom>
        </p:spPr>
        <p:txBody>
          <a:bodyPr lIns="0" tIns="0" rIns="0" bIns="0" rtlCol="0" anchor="t">
            <a:spAutoFit/>
          </a:bodyPr>
          <a:lstStyle/>
          <a:p>
            <a:pPr algn="ctr">
              <a:lnSpc>
                <a:spcPts val="5040"/>
              </a:lnSpc>
            </a:pPr>
            <a:r>
              <a:rPr lang="en-US" sz="3200">
                <a:solidFill>
                  <a:srgbClr val="244357"/>
                </a:solidFill>
                <a:latin typeface="Roboto Bold"/>
              </a:rPr>
              <a:t>IDENTIFY</a:t>
            </a:r>
          </a:p>
        </p:txBody>
      </p:sp>
      <p:sp>
        <p:nvSpPr>
          <p:cNvPr id="15" name="TextBox 15"/>
          <p:cNvSpPr txBox="1"/>
          <p:nvPr/>
        </p:nvSpPr>
        <p:spPr>
          <a:xfrm>
            <a:off x="11840825" y="3918585"/>
            <a:ext cx="4999375" cy="1090300"/>
          </a:xfrm>
          <a:prstGeom prst="rect">
            <a:avLst/>
          </a:prstGeom>
        </p:spPr>
        <p:txBody>
          <a:bodyPr lIns="0" tIns="0" rIns="0" bIns="0" rtlCol="0" anchor="t">
            <a:spAutoFit/>
          </a:bodyPr>
          <a:lstStyle/>
          <a:p>
            <a:pPr>
              <a:lnSpc>
                <a:spcPts val="2899"/>
              </a:lnSpc>
              <a:spcBef>
                <a:spcPct val="0"/>
              </a:spcBef>
            </a:pPr>
            <a:r>
              <a:rPr lang="en-US" sz="2071" spc="51" dirty="0">
                <a:solidFill>
                  <a:srgbClr val="000000"/>
                </a:solidFill>
                <a:latin typeface="Roboto"/>
              </a:rPr>
              <a:t>                              hydrogen and oxygen </a:t>
            </a:r>
          </a:p>
          <a:p>
            <a:pPr>
              <a:lnSpc>
                <a:spcPts val="2899"/>
              </a:lnSpc>
              <a:spcBef>
                <a:spcPct val="0"/>
              </a:spcBef>
            </a:pPr>
            <a:r>
              <a:rPr lang="en-US" sz="2071" spc="51" dirty="0">
                <a:solidFill>
                  <a:srgbClr val="000000"/>
                </a:solidFill>
                <a:latin typeface="Roboto"/>
              </a:rPr>
              <a:t>as the molecules detach from each other using distilled water.</a:t>
            </a:r>
          </a:p>
        </p:txBody>
      </p:sp>
      <p:sp>
        <p:nvSpPr>
          <p:cNvPr id="16" name="TextBox 16"/>
          <p:cNvSpPr txBox="1"/>
          <p:nvPr/>
        </p:nvSpPr>
        <p:spPr>
          <a:xfrm>
            <a:off x="3161883" y="6761882"/>
            <a:ext cx="2096334" cy="583493"/>
          </a:xfrm>
          <a:prstGeom prst="rect">
            <a:avLst/>
          </a:prstGeom>
        </p:spPr>
        <p:txBody>
          <a:bodyPr lIns="0" tIns="0" rIns="0" bIns="0" rtlCol="0" anchor="t">
            <a:spAutoFit/>
          </a:bodyPr>
          <a:lstStyle/>
          <a:p>
            <a:pPr algn="ctr">
              <a:lnSpc>
                <a:spcPts val="5040"/>
              </a:lnSpc>
            </a:pPr>
            <a:r>
              <a:rPr lang="en-US" sz="3200" dirty="0">
                <a:solidFill>
                  <a:srgbClr val="244357"/>
                </a:solidFill>
                <a:latin typeface="Roboto Bold"/>
              </a:rPr>
              <a:t>MEASURE</a:t>
            </a:r>
          </a:p>
        </p:txBody>
      </p:sp>
      <p:sp>
        <p:nvSpPr>
          <p:cNvPr id="17" name="TextBox 17"/>
          <p:cNvSpPr txBox="1"/>
          <p:nvPr/>
        </p:nvSpPr>
        <p:spPr>
          <a:xfrm>
            <a:off x="3161883" y="7074302"/>
            <a:ext cx="4999375" cy="722030"/>
          </a:xfrm>
          <a:prstGeom prst="rect">
            <a:avLst/>
          </a:prstGeom>
        </p:spPr>
        <p:txBody>
          <a:bodyPr lIns="0" tIns="0" rIns="0" bIns="0" rtlCol="0" anchor="t">
            <a:spAutoFit/>
          </a:bodyPr>
          <a:lstStyle/>
          <a:p>
            <a:pPr>
              <a:lnSpc>
                <a:spcPts val="2899"/>
              </a:lnSpc>
              <a:spcBef>
                <a:spcPct val="0"/>
              </a:spcBef>
            </a:pPr>
            <a:r>
              <a:rPr lang="en-US" sz="2071" spc="51">
                <a:solidFill>
                  <a:srgbClr val="000000"/>
                </a:solidFill>
                <a:latin typeface="Roboto"/>
              </a:rPr>
              <a:t>                                the ratio of oxygen to hydrogen in water.</a:t>
            </a:r>
          </a:p>
        </p:txBody>
      </p:sp>
      <p:sp>
        <p:nvSpPr>
          <p:cNvPr id="18" name="TextBox 18"/>
          <p:cNvSpPr txBox="1"/>
          <p:nvPr/>
        </p:nvSpPr>
        <p:spPr>
          <a:xfrm>
            <a:off x="11887736" y="6761882"/>
            <a:ext cx="2002512" cy="583493"/>
          </a:xfrm>
          <a:prstGeom prst="rect">
            <a:avLst/>
          </a:prstGeom>
        </p:spPr>
        <p:txBody>
          <a:bodyPr wrap="square" lIns="0" tIns="0" rIns="0" bIns="0" rtlCol="0" anchor="t">
            <a:spAutoFit/>
          </a:bodyPr>
          <a:lstStyle/>
          <a:p>
            <a:pPr algn="ctr">
              <a:lnSpc>
                <a:spcPts val="5040"/>
              </a:lnSpc>
            </a:pPr>
            <a:r>
              <a:rPr lang="en-US" sz="3200" dirty="0">
                <a:solidFill>
                  <a:srgbClr val="244357"/>
                </a:solidFill>
                <a:latin typeface="Roboto Bold"/>
              </a:rPr>
              <a:t>ANALYZE</a:t>
            </a:r>
          </a:p>
        </p:txBody>
      </p:sp>
      <p:sp>
        <p:nvSpPr>
          <p:cNvPr id="19" name="TextBox 19"/>
          <p:cNvSpPr txBox="1"/>
          <p:nvPr/>
        </p:nvSpPr>
        <p:spPr>
          <a:xfrm>
            <a:off x="11840825" y="7006657"/>
            <a:ext cx="4999375" cy="722030"/>
          </a:xfrm>
          <a:prstGeom prst="rect">
            <a:avLst/>
          </a:prstGeom>
        </p:spPr>
        <p:txBody>
          <a:bodyPr lIns="0" tIns="0" rIns="0" bIns="0" rtlCol="0" anchor="t">
            <a:spAutoFit/>
          </a:bodyPr>
          <a:lstStyle/>
          <a:p>
            <a:pPr>
              <a:lnSpc>
                <a:spcPts val="2899"/>
              </a:lnSpc>
              <a:spcBef>
                <a:spcPct val="0"/>
              </a:spcBef>
            </a:pPr>
            <a:r>
              <a:rPr lang="en-US" sz="2071" spc="51">
                <a:solidFill>
                  <a:srgbClr val="000000"/>
                </a:solidFill>
                <a:latin typeface="Roboto"/>
              </a:rPr>
              <a:t>                               hydrogen's effectiveness as an energy source.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sp>
        <p:nvSpPr>
          <p:cNvPr id="4" name="TextBox 4"/>
          <p:cNvSpPr txBox="1"/>
          <p:nvPr/>
        </p:nvSpPr>
        <p:spPr>
          <a:xfrm>
            <a:off x="9923460" y="4235567"/>
            <a:ext cx="9346045" cy="2917209"/>
          </a:xfrm>
          <a:prstGeom prst="rect">
            <a:avLst/>
          </a:prstGeom>
        </p:spPr>
        <p:txBody>
          <a:bodyPr lIns="0" tIns="0" rIns="0" bIns="0" rtlCol="0" anchor="t">
            <a:spAutoFit/>
          </a:bodyPr>
          <a:lstStyle/>
          <a:p>
            <a:pPr>
              <a:lnSpc>
                <a:spcPts val="7766"/>
              </a:lnSpc>
            </a:pPr>
            <a:r>
              <a:rPr lang="en-US" sz="5400" dirty="0">
                <a:solidFill>
                  <a:srgbClr val="FFFFFF"/>
                </a:solidFill>
                <a:latin typeface="Roboto Condensed"/>
              </a:rPr>
              <a:t>Connect the other </a:t>
            </a:r>
            <a:r>
              <a:rPr lang="en-US" sz="5400" dirty="0">
                <a:solidFill>
                  <a:srgbClr val="FFFFFF"/>
                </a:solidFill>
                <a:latin typeface="Arimo"/>
              </a:rPr>
              <a:t>side </a:t>
            </a:r>
          </a:p>
          <a:p>
            <a:pPr>
              <a:lnSpc>
                <a:spcPts val="7766"/>
              </a:lnSpc>
            </a:pPr>
            <a:r>
              <a:rPr lang="en-US" sz="5400" dirty="0">
                <a:solidFill>
                  <a:srgbClr val="FFFFFF"/>
                </a:solidFill>
                <a:latin typeface="Arimo"/>
              </a:rPr>
              <a:t>of the tubing from syringe</a:t>
            </a:r>
            <a:endParaRPr lang="en-US" sz="5400" dirty="0">
              <a:solidFill>
                <a:srgbClr val="FFFFFF"/>
              </a:solidFill>
              <a:latin typeface="Arimo"/>
              <a:ea typeface="Arimo"/>
              <a:cs typeface="Arimo"/>
            </a:endParaRPr>
          </a:p>
          <a:p>
            <a:pPr>
              <a:lnSpc>
                <a:spcPts val="7766"/>
              </a:lnSpc>
              <a:spcBef>
                <a:spcPct val="0"/>
              </a:spcBef>
            </a:pPr>
            <a:r>
              <a:rPr lang="en-US" sz="5400" dirty="0">
                <a:solidFill>
                  <a:srgbClr val="FFFFFF"/>
                </a:solidFill>
                <a:latin typeface="Arimo"/>
              </a:rPr>
              <a:t>to fuel</a:t>
            </a:r>
            <a:r>
              <a:rPr lang="en-US" sz="5400" dirty="0">
                <a:solidFill>
                  <a:srgbClr val="FFFFFF"/>
                </a:solidFill>
                <a:latin typeface="Roboto Condensed"/>
              </a:rPr>
              <a:t> cell</a:t>
            </a:r>
            <a:r>
              <a:rPr lang="cs-CZ" sz="5400" dirty="0">
                <a:solidFill>
                  <a:srgbClr val="FFFFFF"/>
                </a:solidFill>
                <a:latin typeface="Roboto Condensed"/>
              </a:rPr>
              <a:t>.</a:t>
            </a:r>
            <a:endParaRPr lang="en-US" sz="5400" dirty="0">
              <a:solidFill>
                <a:srgbClr val="FFFFFF"/>
              </a:solidFill>
              <a:latin typeface="Roboto Condensed"/>
            </a:endParaRPr>
          </a:p>
        </p:txBody>
      </p:sp>
      <p:pic>
        <p:nvPicPr>
          <p:cNvPr id="5" name="Picture 5"/>
          <p:cNvPicPr>
            <a:picLocks noChangeAspect="1"/>
          </p:cNvPicPr>
          <p:nvPr/>
        </p:nvPicPr>
        <p:blipFill>
          <a:blip r:embed="rId4"/>
          <a:srcRect r="6984"/>
          <a:stretch>
            <a:fillRect/>
          </a:stretch>
        </p:blipFill>
        <p:spPr>
          <a:xfrm>
            <a:off x="0" y="1473782"/>
            <a:ext cx="7121701" cy="8813218"/>
          </a:xfrm>
          <a:prstGeom prst="rect">
            <a:avLst/>
          </a:prstGeom>
        </p:spPr>
      </p:pic>
    </p:spTree>
    <p:extLst>
      <p:ext uri="{BB962C8B-B14F-4D97-AF65-F5344CB8AC3E}">
        <p14:creationId xmlns:p14="http://schemas.microsoft.com/office/powerpoint/2010/main" val="231814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rotWithShape="1">
          <a:blip r:embed="rId4"/>
          <a:srcRect b="6988"/>
          <a:stretch/>
        </p:blipFill>
        <p:spPr>
          <a:xfrm>
            <a:off x="0" y="2449854"/>
            <a:ext cx="11489948" cy="7837146"/>
          </a:xfrm>
          <a:prstGeom prst="rect">
            <a:avLst/>
          </a:prstGeom>
        </p:spPr>
      </p:pic>
      <p:sp>
        <p:nvSpPr>
          <p:cNvPr id="5" name="TextBox 5"/>
          <p:cNvSpPr txBox="1"/>
          <p:nvPr/>
        </p:nvSpPr>
        <p:spPr>
          <a:xfrm>
            <a:off x="11844545" y="4760661"/>
            <a:ext cx="9346045" cy="1935939"/>
          </a:xfrm>
          <a:prstGeom prst="rect">
            <a:avLst/>
          </a:prstGeom>
        </p:spPr>
        <p:txBody>
          <a:bodyPr lIns="0" tIns="0" rIns="0" bIns="0" rtlCol="0" anchor="t">
            <a:spAutoFit/>
          </a:bodyPr>
          <a:lstStyle/>
          <a:p>
            <a:pPr>
              <a:lnSpc>
                <a:spcPts val="7766"/>
              </a:lnSpc>
            </a:pPr>
            <a:r>
              <a:rPr lang="en-US" sz="5400" dirty="0">
                <a:solidFill>
                  <a:srgbClr val="FFFFFF"/>
                </a:solidFill>
                <a:latin typeface="Roboto Condensed"/>
              </a:rPr>
              <a:t>Repeat the proce</a:t>
            </a:r>
            <a:r>
              <a:rPr lang="en-US" sz="5400" dirty="0">
                <a:solidFill>
                  <a:srgbClr val="FFFFFF"/>
                </a:solidFill>
                <a:latin typeface="Arimo"/>
              </a:rPr>
              <a:t>ss </a:t>
            </a:r>
          </a:p>
          <a:p>
            <a:pPr>
              <a:lnSpc>
                <a:spcPts val="7766"/>
              </a:lnSpc>
            </a:pPr>
            <a:r>
              <a:rPr lang="en-US" sz="5400" dirty="0">
                <a:solidFill>
                  <a:srgbClr val="FFFFFF"/>
                </a:solidFill>
                <a:latin typeface="Arimo"/>
              </a:rPr>
              <a:t>on the other side.</a:t>
            </a:r>
            <a:endParaRPr lang="en-US" sz="5400" dirty="0">
              <a:solidFill>
                <a:srgbClr val="FFFFFF"/>
              </a:solidFill>
              <a:latin typeface="Arimo"/>
              <a:ea typeface="Arimo"/>
              <a:cs typeface="Arimo"/>
            </a:endParaRPr>
          </a:p>
        </p:txBody>
      </p:sp>
    </p:spTree>
    <p:extLst>
      <p:ext uri="{BB962C8B-B14F-4D97-AF65-F5344CB8AC3E}">
        <p14:creationId xmlns:p14="http://schemas.microsoft.com/office/powerpoint/2010/main" val="1834183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sp>
        <p:nvSpPr>
          <p:cNvPr id="4" name="TextBox 4"/>
          <p:cNvSpPr txBox="1"/>
          <p:nvPr/>
        </p:nvSpPr>
        <p:spPr>
          <a:xfrm>
            <a:off x="10191999" y="4593487"/>
            <a:ext cx="7296889" cy="1935939"/>
          </a:xfrm>
          <a:prstGeom prst="rect">
            <a:avLst/>
          </a:prstGeom>
        </p:spPr>
        <p:txBody>
          <a:bodyPr lIns="0" tIns="0" rIns="0" bIns="0" rtlCol="0" anchor="t">
            <a:spAutoFit/>
          </a:bodyPr>
          <a:lstStyle/>
          <a:p>
            <a:pPr>
              <a:lnSpc>
                <a:spcPts val="7766"/>
              </a:lnSpc>
            </a:pPr>
            <a:r>
              <a:rPr lang="en-US" sz="5547">
                <a:solidFill>
                  <a:srgbClr val="FFFFFF"/>
                </a:solidFill>
                <a:latin typeface="Roboto Condensed"/>
              </a:rPr>
              <a:t>ALL TUBING CONNECTED TO FUEL CELL</a:t>
            </a:r>
          </a:p>
        </p:txBody>
      </p:sp>
      <p:pic>
        <p:nvPicPr>
          <p:cNvPr id="5" name="Picture 5"/>
          <p:cNvPicPr>
            <a:picLocks noChangeAspect="1"/>
          </p:cNvPicPr>
          <p:nvPr/>
        </p:nvPicPr>
        <p:blipFill>
          <a:blip r:embed="rId4"/>
          <a:srcRect/>
          <a:stretch>
            <a:fillRect/>
          </a:stretch>
        </p:blipFill>
        <p:spPr>
          <a:xfrm>
            <a:off x="13840443" y="5143500"/>
            <a:ext cx="3996104" cy="4114800"/>
          </a:xfrm>
          <a:prstGeom prst="rect">
            <a:avLst/>
          </a:prstGeom>
        </p:spPr>
      </p:pic>
      <p:pic>
        <p:nvPicPr>
          <p:cNvPr id="6" name="Picture 6"/>
          <p:cNvPicPr>
            <a:picLocks noChangeAspect="1"/>
          </p:cNvPicPr>
          <p:nvPr/>
        </p:nvPicPr>
        <p:blipFill>
          <a:blip r:embed="rId5"/>
          <a:srcRect t="4807"/>
          <a:stretch>
            <a:fillRect/>
          </a:stretch>
        </p:blipFill>
        <p:spPr>
          <a:xfrm>
            <a:off x="0" y="1473782"/>
            <a:ext cx="8043148" cy="8813218"/>
          </a:xfrm>
          <a:prstGeom prst="rect">
            <a:avLst/>
          </a:prstGeom>
        </p:spPr>
      </p:pic>
    </p:spTree>
    <p:extLst>
      <p:ext uri="{BB962C8B-B14F-4D97-AF65-F5344CB8AC3E}">
        <p14:creationId xmlns:p14="http://schemas.microsoft.com/office/powerpoint/2010/main" val="39900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sp>
        <p:nvSpPr>
          <p:cNvPr id="4" name="TextBox 4"/>
          <p:cNvSpPr txBox="1"/>
          <p:nvPr/>
        </p:nvSpPr>
        <p:spPr>
          <a:xfrm>
            <a:off x="9539146" y="2569119"/>
            <a:ext cx="8424849" cy="1926810"/>
          </a:xfrm>
          <a:prstGeom prst="rect">
            <a:avLst/>
          </a:prstGeom>
        </p:spPr>
        <p:txBody>
          <a:bodyPr wrap="square" lIns="0" tIns="0" rIns="0" bIns="0" rtlCol="0" anchor="t">
            <a:spAutoFit/>
          </a:bodyPr>
          <a:lstStyle/>
          <a:p>
            <a:pPr>
              <a:lnSpc>
                <a:spcPts val="7766"/>
              </a:lnSpc>
            </a:pPr>
            <a:r>
              <a:rPr lang="en-US" sz="5500" dirty="0">
                <a:solidFill>
                  <a:srgbClr val="FFFFFF"/>
                </a:solidFill>
                <a:latin typeface="Roboto Condensed"/>
              </a:rPr>
              <a:t>Plug in the red lead </a:t>
            </a:r>
            <a:endParaRPr lang="en-US" sz="5547" dirty="0">
              <a:solidFill>
                <a:srgbClr val="FFFFFF"/>
              </a:solidFill>
              <a:latin typeface="Roboto Condensed"/>
            </a:endParaRPr>
          </a:p>
          <a:p>
            <a:pPr>
              <a:lnSpc>
                <a:spcPts val="7766"/>
              </a:lnSpc>
            </a:pPr>
            <a:r>
              <a:rPr lang="en-US" sz="5500" dirty="0">
                <a:solidFill>
                  <a:srgbClr val="FFFFFF"/>
                </a:solidFill>
                <a:latin typeface="Roboto Condensed"/>
              </a:rPr>
              <a:t>into the red port on fuel cell.</a:t>
            </a:r>
            <a:endParaRPr lang="en-US" sz="5500" dirty="0">
              <a:solidFill>
                <a:srgbClr val="FFFFFF"/>
              </a:solidFill>
              <a:latin typeface="Roboto Condensed"/>
              <a:ea typeface="Roboto Condensed"/>
            </a:endParaRPr>
          </a:p>
        </p:txBody>
      </p:sp>
      <p:pic>
        <p:nvPicPr>
          <p:cNvPr id="5" name="Picture 5"/>
          <p:cNvPicPr>
            <a:picLocks noChangeAspect="1"/>
          </p:cNvPicPr>
          <p:nvPr/>
        </p:nvPicPr>
        <p:blipFill>
          <a:blip r:embed="rId4"/>
          <a:srcRect/>
          <a:stretch>
            <a:fillRect/>
          </a:stretch>
        </p:blipFill>
        <p:spPr>
          <a:xfrm>
            <a:off x="0" y="1473782"/>
            <a:ext cx="7656483" cy="8813218"/>
          </a:xfrm>
          <a:prstGeom prst="rect">
            <a:avLst/>
          </a:prstGeom>
        </p:spPr>
      </p:pic>
      <p:pic>
        <p:nvPicPr>
          <p:cNvPr id="6" name="Picture 6"/>
          <p:cNvPicPr>
            <a:picLocks noChangeAspect="1"/>
          </p:cNvPicPr>
          <p:nvPr/>
        </p:nvPicPr>
        <p:blipFill>
          <a:blip r:embed="rId5"/>
          <a:srcRect/>
          <a:stretch>
            <a:fillRect/>
          </a:stretch>
        </p:blipFill>
        <p:spPr>
          <a:xfrm>
            <a:off x="10667106" y="4851316"/>
            <a:ext cx="5333124" cy="5435684"/>
          </a:xfrm>
          <a:prstGeom prst="rect">
            <a:avLst/>
          </a:prstGeom>
        </p:spPr>
      </p:pic>
    </p:spTree>
    <p:extLst>
      <p:ext uri="{BB962C8B-B14F-4D97-AF65-F5344CB8AC3E}">
        <p14:creationId xmlns:p14="http://schemas.microsoft.com/office/powerpoint/2010/main" val="3460671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a:blip r:embed="rId4"/>
          <a:srcRect r="1217" b="8058"/>
          <a:stretch>
            <a:fillRect/>
          </a:stretch>
        </p:blipFill>
        <p:spPr>
          <a:xfrm rot="954766">
            <a:off x="11007328" y="5099771"/>
            <a:ext cx="5030001" cy="4949586"/>
          </a:xfrm>
          <a:prstGeom prst="rect">
            <a:avLst/>
          </a:prstGeom>
        </p:spPr>
      </p:pic>
      <p:pic>
        <p:nvPicPr>
          <p:cNvPr id="5" name="Picture 5"/>
          <p:cNvPicPr>
            <a:picLocks noChangeAspect="1"/>
          </p:cNvPicPr>
          <p:nvPr/>
        </p:nvPicPr>
        <p:blipFill>
          <a:blip r:embed="rId5"/>
          <a:srcRect/>
          <a:stretch>
            <a:fillRect/>
          </a:stretch>
        </p:blipFill>
        <p:spPr>
          <a:xfrm rot="5400000">
            <a:off x="520552" y="2875326"/>
            <a:ext cx="6891122" cy="7932227"/>
          </a:xfrm>
          <a:prstGeom prst="rect">
            <a:avLst/>
          </a:prstGeom>
        </p:spPr>
      </p:pic>
      <p:sp>
        <p:nvSpPr>
          <p:cNvPr id="6" name="TextBox 6"/>
          <p:cNvSpPr txBox="1"/>
          <p:nvPr/>
        </p:nvSpPr>
        <p:spPr>
          <a:xfrm>
            <a:off x="7772400" y="2569119"/>
            <a:ext cx="10191595" cy="1926810"/>
          </a:xfrm>
          <a:prstGeom prst="rect">
            <a:avLst/>
          </a:prstGeom>
        </p:spPr>
        <p:txBody>
          <a:bodyPr wrap="square" lIns="0" tIns="0" rIns="0" bIns="0" rtlCol="0" anchor="t">
            <a:spAutoFit/>
          </a:bodyPr>
          <a:lstStyle/>
          <a:p>
            <a:pPr>
              <a:lnSpc>
                <a:spcPts val="7766"/>
              </a:lnSpc>
            </a:pPr>
            <a:r>
              <a:rPr lang="en-US" sz="5500" dirty="0">
                <a:solidFill>
                  <a:srgbClr val="FFFFFF"/>
                </a:solidFill>
                <a:latin typeface="Roboto Condensed"/>
              </a:rPr>
              <a:t>Plug the black lead </a:t>
            </a:r>
            <a:endParaRPr lang="en-US" sz="5547" dirty="0">
              <a:solidFill>
                <a:srgbClr val="FFFFFF"/>
              </a:solidFill>
              <a:latin typeface="Roboto Condensed"/>
            </a:endParaRPr>
          </a:p>
          <a:p>
            <a:pPr>
              <a:lnSpc>
                <a:spcPts val="7766"/>
              </a:lnSpc>
            </a:pPr>
            <a:r>
              <a:rPr lang="cs-CZ" sz="5500" dirty="0">
                <a:solidFill>
                  <a:srgbClr val="FFFFFF"/>
                </a:solidFill>
                <a:latin typeface="Roboto Condensed"/>
              </a:rPr>
              <a:t>i</a:t>
            </a:r>
            <a:r>
              <a:rPr lang="en-US" sz="5500" dirty="0" err="1">
                <a:solidFill>
                  <a:srgbClr val="FFFFFF"/>
                </a:solidFill>
                <a:latin typeface="Roboto Condensed"/>
              </a:rPr>
              <a:t>nto</a:t>
            </a:r>
            <a:r>
              <a:rPr lang="en-US" sz="5500" dirty="0">
                <a:solidFill>
                  <a:srgbClr val="FFFFFF"/>
                </a:solidFill>
                <a:latin typeface="Roboto Condensed"/>
              </a:rPr>
              <a:t> the black port on </a:t>
            </a:r>
            <a:r>
              <a:rPr lang="cs-CZ" sz="5500" dirty="0" err="1">
                <a:solidFill>
                  <a:srgbClr val="FFFFFF"/>
                </a:solidFill>
                <a:latin typeface="Roboto Condensed"/>
              </a:rPr>
              <a:t>the</a:t>
            </a:r>
            <a:r>
              <a:rPr lang="cs-CZ" sz="5500" dirty="0">
                <a:solidFill>
                  <a:srgbClr val="FFFFFF"/>
                </a:solidFill>
                <a:latin typeface="Roboto Condensed"/>
              </a:rPr>
              <a:t> </a:t>
            </a:r>
            <a:r>
              <a:rPr lang="en-US" sz="5500" dirty="0">
                <a:solidFill>
                  <a:srgbClr val="FFFFFF"/>
                </a:solidFill>
                <a:latin typeface="Roboto Condensed"/>
              </a:rPr>
              <a:t>fuel cell.</a:t>
            </a:r>
            <a:endParaRPr lang="en-US" sz="5500" dirty="0">
              <a:solidFill>
                <a:srgbClr val="FFFFFF"/>
              </a:solidFill>
              <a:latin typeface="Roboto Condensed"/>
              <a:ea typeface="Roboto Condensed"/>
            </a:endParaRPr>
          </a:p>
        </p:txBody>
      </p:sp>
    </p:spTree>
    <p:extLst>
      <p:ext uri="{BB962C8B-B14F-4D97-AF65-F5344CB8AC3E}">
        <p14:creationId xmlns:p14="http://schemas.microsoft.com/office/powerpoint/2010/main" val="16509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sp>
        <p:nvSpPr>
          <p:cNvPr id="4" name="TextBox 4"/>
          <p:cNvSpPr txBox="1"/>
          <p:nvPr/>
        </p:nvSpPr>
        <p:spPr>
          <a:xfrm>
            <a:off x="10212656" y="2753405"/>
            <a:ext cx="7296889" cy="2917209"/>
          </a:xfrm>
          <a:prstGeom prst="rect">
            <a:avLst/>
          </a:prstGeom>
        </p:spPr>
        <p:txBody>
          <a:bodyPr lIns="0" tIns="0" rIns="0" bIns="0" rtlCol="0" anchor="t">
            <a:spAutoFit/>
          </a:bodyPr>
          <a:lstStyle/>
          <a:p>
            <a:pPr>
              <a:lnSpc>
                <a:spcPts val="7766"/>
              </a:lnSpc>
            </a:pPr>
            <a:r>
              <a:rPr lang="en-US" sz="5500" dirty="0">
                <a:solidFill>
                  <a:srgbClr val="FFFFFF"/>
                </a:solidFill>
                <a:latin typeface="Roboto Condensed"/>
              </a:rPr>
              <a:t>YOUR SETUP</a:t>
            </a:r>
          </a:p>
          <a:p>
            <a:pPr>
              <a:lnSpc>
                <a:spcPts val="7766"/>
              </a:lnSpc>
            </a:pPr>
            <a:r>
              <a:rPr lang="en-US" sz="5500" dirty="0">
                <a:solidFill>
                  <a:srgbClr val="FFFFFF"/>
                </a:solidFill>
                <a:latin typeface="Roboto Condensed"/>
              </a:rPr>
              <a:t>SHOULD LOOK LIKE THIS AT THIS POINT</a:t>
            </a:r>
            <a:endParaRPr lang="en-US" sz="5500" dirty="0">
              <a:solidFill>
                <a:srgbClr val="FFFFFF"/>
              </a:solidFill>
              <a:latin typeface="Roboto Condensed"/>
              <a:ea typeface="Roboto Condensed"/>
            </a:endParaRPr>
          </a:p>
        </p:txBody>
      </p:sp>
      <p:pic>
        <p:nvPicPr>
          <p:cNvPr id="5" name="Picture 5"/>
          <p:cNvPicPr>
            <a:picLocks noChangeAspect="1"/>
          </p:cNvPicPr>
          <p:nvPr/>
        </p:nvPicPr>
        <p:blipFill>
          <a:blip r:embed="rId4"/>
          <a:srcRect/>
          <a:stretch>
            <a:fillRect/>
          </a:stretch>
        </p:blipFill>
        <p:spPr>
          <a:xfrm>
            <a:off x="13737159" y="4888864"/>
            <a:ext cx="3996104" cy="4114800"/>
          </a:xfrm>
          <a:prstGeom prst="rect">
            <a:avLst/>
          </a:prstGeom>
        </p:spPr>
      </p:pic>
      <p:pic>
        <p:nvPicPr>
          <p:cNvPr id="6" name="Picture 6"/>
          <p:cNvPicPr>
            <a:picLocks noChangeAspect="1"/>
          </p:cNvPicPr>
          <p:nvPr/>
        </p:nvPicPr>
        <p:blipFill>
          <a:blip r:embed="rId5"/>
          <a:srcRect l="691" r="691"/>
          <a:stretch>
            <a:fillRect/>
          </a:stretch>
        </p:blipFill>
        <p:spPr>
          <a:xfrm rot="2360353">
            <a:off x="-52245" y="2376873"/>
            <a:ext cx="11442751" cy="6932901"/>
          </a:xfrm>
          <a:prstGeom prst="rect">
            <a:avLst/>
          </a:prstGeom>
        </p:spPr>
      </p:pic>
    </p:spTree>
    <p:extLst>
      <p:ext uri="{BB962C8B-B14F-4D97-AF65-F5344CB8AC3E}">
        <p14:creationId xmlns:p14="http://schemas.microsoft.com/office/powerpoint/2010/main" val="168482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a:blip r:embed="rId4"/>
          <a:srcRect l="25855" r="13979"/>
          <a:stretch>
            <a:fillRect/>
          </a:stretch>
        </p:blipFill>
        <p:spPr>
          <a:xfrm>
            <a:off x="0" y="1473782"/>
            <a:ext cx="5211503" cy="5861255"/>
          </a:xfrm>
          <a:prstGeom prst="rect">
            <a:avLst/>
          </a:prstGeom>
        </p:spPr>
      </p:pic>
      <p:pic>
        <p:nvPicPr>
          <p:cNvPr id="5" name="Picture 5"/>
          <p:cNvPicPr>
            <a:picLocks noChangeAspect="1"/>
          </p:cNvPicPr>
          <p:nvPr/>
        </p:nvPicPr>
        <p:blipFill>
          <a:blip r:embed="rId5"/>
          <a:srcRect r="23272"/>
          <a:stretch>
            <a:fillRect/>
          </a:stretch>
        </p:blipFill>
        <p:spPr>
          <a:xfrm rot="-5400000">
            <a:off x="5985575" y="1473782"/>
            <a:ext cx="5861255" cy="5861255"/>
          </a:xfrm>
          <a:prstGeom prst="rect">
            <a:avLst/>
          </a:prstGeom>
        </p:spPr>
      </p:pic>
      <p:pic>
        <p:nvPicPr>
          <p:cNvPr id="6" name="Picture 6"/>
          <p:cNvPicPr>
            <a:picLocks noChangeAspect="1"/>
          </p:cNvPicPr>
          <p:nvPr/>
        </p:nvPicPr>
        <p:blipFill>
          <a:blip r:embed="rId6"/>
          <a:srcRect r="14828" b="12125"/>
          <a:stretch>
            <a:fillRect/>
          </a:stretch>
        </p:blipFill>
        <p:spPr>
          <a:xfrm>
            <a:off x="12443668" y="1473782"/>
            <a:ext cx="5844332" cy="5861255"/>
          </a:xfrm>
          <a:prstGeom prst="rect">
            <a:avLst/>
          </a:prstGeom>
        </p:spPr>
      </p:pic>
      <p:sp>
        <p:nvSpPr>
          <p:cNvPr id="7" name="TextBox 7"/>
          <p:cNvSpPr txBox="1"/>
          <p:nvPr/>
        </p:nvSpPr>
        <p:spPr>
          <a:xfrm>
            <a:off x="4114800" y="8706379"/>
            <a:ext cx="10682127" cy="973595"/>
          </a:xfrm>
          <a:prstGeom prst="rect">
            <a:avLst/>
          </a:prstGeom>
        </p:spPr>
        <p:txBody>
          <a:bodyPr wrap="square" lIns="0" tIns="0" rIns="0" bIns="0" rtlCol="0" anchor="t">
            <a:spAutoFit/>
          </a:bodyPr>
          <a:lstStyle/>
          <a:p>
            <a:pPr algn="ctr">
              <a:lnSpc>
                <a:spcPts val="7987"/>
              </a:lnSpc>
              <a:spcBef>
                <a:spcPct val="0"/>
              </a:spcBef>
            </a:pPr>
            <a:r>
              <a:rPr lang="en-US" sz="5700" dirty="0">
                <a:solidFill>
                  <a:srgbClr val="FFFFFF"/>
                </a:solidFill>
                <a:latin typeface="Roboto Condensed"/>
              </a:rPr>
              <a:t>Placing batteries in the battery box.</a:t>
            </a:r>
          </a:p>
        </p:txBody>
      </p:sp>
      <p:sp>
        <p:nvSpPr>
          <p:cNvPr id="8" name="TextBox 8"/>
          <p:cNvSpPr txBox="1"/>
          <p:nvPr/>
        </p:nvSpPr>
        <p:spPr>
          <a:xfrm>
            <a:off x="1946466" y="2503537"/>
            <a:ext cx="2504770" cy="835135"/>
          </a:xfrm>
          <a:prstGeom prst="rect">
            <a:avLst/>
          </a:prstGeom>
        </p:spPr>
        <p:txBody>
          <a:bodyPr lIns="0" tIns="0" rIns="0" bIns="0" rtlCol="0" anchor="t">
            <a:spAutoFit/>
          </a:bodyPr>
          <a:lstStyle/>
          <a:p>
            <a:pPr algn="ctr">
              <a:lnSpc>
                <a:spcPts val="6865"/>
              </a:lnSpc>
              <a:spcBef>
                <a:spcPct val="0"/>
              </a:spcBef>
            </a:pPr>
            <a:r>
              <a:rPr lang="en-US" sz="4903">
                <a:solidFill>
                  <a:srgbClr val="FFFFFF"/>
                </a:solidFill>
                <a:latin typeface="Roboto Condensed"/>
              </a:rPr>
              <a:t>TURN OFF</a:t>
            </a:r>
          </a:p>
        </p:txBody>
      </p:sp>
      <p:sp>
        <p:nvSpPr>
          <p:cNvPr id="9" name="TextBox 9"/>
          <p:cNvSpPr txBox="1"/>
          <p:nvPr/>
        </p:nvSpPr>
        <p:spPr>
          <a:xfrm>
            <a:off x="6669944" y="4299635"/>
            <a:ext cx="4492516" cy="2590453"/>
          </a:xfrm>
          <a:prstGeom prst="rect">
            <a:avLst/>
          </a:prstGeom>
        </p:spPr>
        <p:txBody>
          <a:bodyPr lIns="0" tIns="0" rIns="0" bIns="0" rtlCol="0" anchor="t">
            <a:spAutoFit/>
          </a:bodyPr>
          <a:lstStyle/>
          <a:p>
            <a:pPr algn="ctr">
              <a:lnSpc>
                <a:spcPts val="6865"/>
              </a:lnSpc>
            </a:pPr>
            <a:r>
              <a:rPr lang="en-US" sz="4900" dirty="0">
                <a:solidFill>
                  <a:srgbClr val="FFFFFF"/>
                </a:solidFill>
                <a:latin typeface="Roboto Condensed"/>
              </a:rPr>
              <a:t>REMOVE</a:t>
            </a:r>
          </a:p>
          <a:p>
            <a:pPr algn="ctr">
              <a:lnSpc>
                <a:spcPts val="6865"/>
              </a:lnSpc>
              <a:spcBef>
                <a:spcPct val="0"/>
              </a:spcBef>
            </a:pPr>
            <a:r>
              <a:rPr lang="en-US" sz="4900" dirty="0">
                <a:solidFill>
                  <a:srgbClr val="FFFFFF"/>
                </a:solidFill>
                <a:latin typeface="Roboto Condensed"/>
              </a:rPr>
              <a:t>THE SCREW THEN THE COVER</a:t>
            </a:r>
            <a:endParaRPr lang="en-US" sz="4900" dirty="0">
              <a:solidFill>
                <a:srgbClr val="FFFFFF"/>
              </a:solidFill>
              <a:latin typeface="Roboto Condensed"/>
              <a:ea typeface="Roboto Condensed"/>
            </a:endParaRPr>
          </a:p>
        </p:txBody>
      </p:sp>
      <p:sp>
        <p:nvSpPr>
          <p:cNvPr id="10" name="TextBox 10"/>
          <p:cNvSpPr txBox="1"/>
          <p:nvPr/>
        </p:nvSpPr>
        <p:spPr>
          <a:xfrm>
            <a:off x="12443668" y="7418637"/>
            <a:ext cx="5844332" cy="956380"/>
          </a:xfrm>
          <a:prstGeom prst="rect">
            <a:avLst/>
          </a:prstGeom>
        </p:spPr>
        <p:txBody>
          <a:bodyPr lIns="0" tIns="0" rIns="0" bIns="0" rtlCol="0" anchor="t">
            <a:spAutoFit/>
          </a:bodyPr>
          <a:lstStyle/>
          <a:p>
            <a:pPr algn="ctr">
              <a:lnSpc>
                <a:spcPts val="7766"/>
              </a:lnSpc>
              <a:spcBef>
                <a:spcPct val="0"/>
              </a:spcBef>
            </a:pPr>
            <a:r>
              <a:rPr lang="en-US" sz="5547">
                <a:solidFill>
                  <a:srgbClr val="FFFFFF"/>
                </a:solidFill>
                <a:latin typeface="Roboto Condensed"/>
              </a:rPr>
              <a:t>PLACE BATTERIES</a:t>
            </a:r>
          </a:p>
        </p:txBody>
      </p:sp>
    </p:spTree>
    <p:extLst>
      <p:ext uri="{BB962C8B-B14F-4D97-AF65-F5344CB8AC3E}">
        <p14:creationId xmlns:p14="http://schemas.microsoft.com/office/powerpoint/2010/main" val="3314387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a:blip r:embed="rId4"/>
          <a:srcRect t="5259" b="5259"/>
          <a:stretch>
            <a:fillRect/>
          </a:stretch>
        </p:blipFill>
        <p:spPr>
          <a:xfrm>
            <a:off x="345296" y="1776544"/>
            <a:ext cx="17597408" cy="8207695"/>
          </a:xfrm>
          <a:prstGeom prst="rect">
            <a:avLst/>
          </a:prstGeom>
        </p:spPr>
      </p:pic>
      <p:sp>
        <p:nvSpPr>
          <p:cNvPr id="6" name="TextBox 10">
            <a:extLst>
              <a:ext uri="{FF2B5EF4-FFF2-40B4-BE49-F238E27FC236}">
                <a16:creationId xmlns:a16="http://schemas.microsoft.com/office/drawing/2014/main" id="{EFA8875A-8111-4FF8-A6DF-15D1A0604C7E}"/>
              </a:ext>
            </a:extLst>
          </p:cNvPr>
          <p:cNvSpPr txBox="1"/>
          <p:nvPr/>
        </p:nvSpPr>
        <p:spPr>
          <a:xfrm>
            <a:off x="7691194" y="8275887"/>
            <a:ext cx="5844332" cy="956380"/>
          </a:xfrm>
          <a:prstGeom prst="rect">
            <a:avLst/>
          </a:prstGeom>
        </p:spPr>
        <p:txBody>
          <a:bodyPr lIns="0" tIns="0" rIns="0" bIns="0" rtlCol="0" anchor="t">
            <a:spAutoFit/>
          </a:bodyPr>
          <a:lstStyle/>
          <a:p>
            <a:pPr algn="ctr">
              <a:lnSpc>
                <a:spcPts val="7766"/>
              </a:lnSpc>
              <a:spcBef>
                <a:spcPct val="0"/>
              </a:spcBef>
            </a:pPr>
            <a:r>
              <a:rPr lang="en-US" sz="5500" dirty="0">
                <a:solidFill>
                  <a:srgbClr val="002060"/>
                </a:solidFill>
                <a:latin typeface="Roboto Condensed"/>
              </a:rPr>
              <a:t>TURN ON</a:t>
            </a:r>
            <a:endParaRPr lang="cs-CZ" dirty="0"/>
          </a:p>
        </p:txBody>
      </p:sp>
      <p:sp>
        <p:nvSpPr>
          <p:cNvPr id="7" name="TextBox 10">
            <a:extLst>
              <a:ext uri="{FF2B5EF4-FFF2-40B4-BE49-F238E27FC236}">
                <a16:creationId xmlns:a16="http://schemas.microsoft.com/office/drawing/2014/main" id="{5C7CB02D-EA4B-4A9D-AB69-95581A5965C5}"/>
              </a:ext>
            </a:extLst>
          </p:cNvPr>
          <p:cNvSpPr txBox="1"/>
          <p:nvPr/>
        </p:nvSpPr>
        <p:spPr>
          <a:xfrm>
            <a:off x="12037601" y="4922084"/>
            <a:ext cx="5844332" cy="2934842"/>
          </a:xfrm>
          <a:prstGeom prst="rect">
            <a:avLst/>
          </a:prstGeom>
        </p:spPr>
        <p:txBody>
          <a:bodyPr lIns="0" tIns="0" rIns="0" bIns="0" rtlCol="0" anchor="t">
            <a:spAutoFit/>
          </a:bodyPr>
          <a:lstStyle/>
          <a:p>
            <a:pPr algn="ctr">
              <a:lnSpc>
                <a:spcPts val="7766"/>
              </a:lnSpc>
              <a:spcBef>
                <a:spcPct val="0"/>
              </a:spcBef>
            </a:pPr>
            <a:r>
              <a:rPr lang="en-US" sz="4800" dirty="0">
                <a:solidFill>
                  <a:srgbClr val="002060"/>
                </a:solidFill>
                <a:latin typeface="Roboto Condensed"/>
              </a:rPr>
              <a:t>CONNECT THE ALLIGATOR CLIPS AS SHOWN</a:t>
            </a:r>
            <a:endParaRPr lang="cs-CZ" sz="5400" dirty="0">
              <a:cs typeface="Calibri"/>
            </a:endParaRPr>
          </a:p>
        </p:txBody>
      </p:sp>
    </p:spTree>
    <p:extLst>
      <p:ext uri="{BB962C8B-B14F-4D97-AF65-F5344CB8AC3E}">
        <p14:creationId xmlns:p14="http://schemas.microsoft.com/office/powerpoint/2010/main" val="166132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pic>
        <p:nvPicPr>
          <p:cNvPr id="3" name="Picture 3"/>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4" name="Picture 4"/>
          <p:cNvPicPr>
            <a:picLocks noChangeAspect="1"/>
          </p:cNvPicPr>
          <p:nvPr/>
        </p:nvPicPr>
        <p:blipFill>
          <a:blip r:embed="rId4"/>
          <a:srcRect/>
          <a:stretch>
            <a:fillRect/>
          </a:stretch>
        </p:blipFill>
        <p:spPr>
          <a:xfrm>
            <a:off x="330509" y="1809775"/>
            <a:ext cx="7636418" cy="5526858"/>
          </a:xfrm>
          <a:prstGeom prst="rect">
            <a:avLst/>
          </a:prstGeom>
        </p:spPr>
      </p:pic>
      <p:sp>
        <p:nvSpPr>
          <p:cNvPr id="5" name="TextBox 5"/>
          <p:cNvSpPr txBox="1"/>
          <p:nvPr/>
        </p:nvSpPr>
        <p:spPr>
          <a:xfrm>
            <a:off x="8797448" y="1975071"/>
            <a:ext cx="8760587" cy="1939360"/>
          </a:xfrm>
          <a:prstGeom prst="rect">
            <a:avLst/>
          </a:prstGeom>
        </p:spPr>
        <p:txBody>
          <a:bodyPr lIns="0" tIns="0" rIns="0" bIns="0" rtlCol="0" anchor="t">
            <a:spAutoFit/>
          </a:bodyPr>
          <a:lstStyle/>
          <a:p>
            <a:pPr algn="ctr">
              <a:lnSpc>
                <a:spcPts val="7766"/>
              </a:lnSpc>
              <a:spcBef>
                <a:spcPct val="0"/>
              </a:spcBef>
            </a:pPr>
            <a:r>
              <a:rPr lang="en-US" sz="5500" dirty="0">
                <a:solidFill>
                  <a:srgbClr val="FFFFFF"/>
                </a:solidFill>
                <a:latin typeface="Roboto Condensed"/>
              </a:rPr>
              <a:t>If the system works, you will see syringes fill up with gases.</a:t>
            </a:r>
          </a:p>
        </p:txBody>
      </p:sp>
      <p:sp>
        <p:nvSpPr>
          <p:cNvPr id="6" name="TextBox 6"/>
          <p:cNvSpPr txBox="1"/>
          <p:nvPr/>
        </p:nvSpPr>
        <p:spPr>
          <a:xfrm>
            <a:off x="8535779" y="5472546"/>
            <a:ext cx="9591108" cy="2927083"/>
          </a:xfrm>
          <a:prstGeom prst="rect">
            <a:avLst/>
          </a:prstGeom>
        </p:spPr>
        <p:txBody>
          <a:bodyPr lIns="0" tIns="0" rIns="0" bIns="0" rtlCol="0" anchor="t">
            <a:spAutoFit/>
          </a:bodyPr>
          <a:lstStyle/>
          <a:p>
            <a:pPr algn="ctr">
              <a:lnSpc>
                <a:spcPts val="7766"/>
              </a:lnSpc>
              <a:spcBef>
                <a:spcPct val="0"/>
              </a:spcBef>
            </a:pPr>
            <a:r>
              <a:rPr lang="en-US" sz="5500" dirty="0">
                <a:solidFill>
                  <a:srgbClr val="FFFFFF"/>
                </a:solidFill>
                <a:latin typeface="Roboto Condensed"/>
              </a:rPr>
              <a:t>When one of the syringes is filled to 20 ml, </a:t>
            </a:r>
            <a:r>
              <a:rPr lang="cs-CZ" sz="5500" dirty="0">
                <a:solidFill>
                  <a:srgbClr val="FFFFFF"/>
                </a:solidFill>
                <a:latin typeface="Roboto Condensed"/>
              </a:rPr>
              <a:t>t</a:t>
            </a:r>
            <a:r>
              <a:rPr lang="en-US" sz="5500" dirty="0">
                <a:solidFill>
                  <a:srgbClr val="FFFFFF"/>
                </a:solidFill>
                <a:latin typeface="Roboto Condensed"/>
              </a:rPr>
              <a:t>he experiment is done. </a:t>
            </a:r>
            <a:endParaRPr lang="en-US" sz="5500" dirty="0">
              <a:solidFill>
                <a:srgbClr val="FFFFFF"/>
              </a:solidFill>
              <a:latin typeface="Roboto Condensed"/>
              <a:ea typeface="Roboto Condensed"/>
            </a:endParaRPr>
          </a:p>
          <a:p>
            <a:pPr algn="ctr">
              <a:lnSpc>
                <a:spcPts val="7766"/>
              </a:lnSpc>
              <a:spcBef>
                <a:spcPct val="0"/>
              </a:spcBef>
            </a:pPr>
            <a:r>
              <a:rPr lang="en-US" sz="5500" dirty="0">
                <a:solidFill>
                  <a:srgbClr val="FFFFFF"/>
                </a:solidFill>
                <a:latin typeface="Roboto Condensed"/>
              </a:rPr>
              <a:t>Turn the setup off.</a:t>
            </a:r>
            <a:endParaRPr lang="en-US" sz="5500" dirty="0">
              <a:solidFill>
                <a:srgbClr val="FFFFFF"/>
              </a:solidFill>
              <a:latin typeface="Roboto Condensed"/>
              <a:ea typeface="Roboto Condensed"/>
            </a:endParaRPr>
          </a:p>
        </p:txBody>
      </p:sp>
      <p:pic>
        <p:nvPicPr>
          <p:cNvPr id="7" name="Picture 7"/>
          <p:cNvPicPr>
            <a:picLocks noChangeAspect="1"/>
          </p:cNvPicPr>
          <p:nvPr/>
        </p:nvPicPr>
        <p:blipFill>
          <a:blip r:embed="rId5"/>
          <a:srcRect/>
          <a:stretch>
            <a:fillRect/>
          </a:stretch>
        </p:blipFill>
        <p:spPr>
          <a:xfrm>
            <a:off x="5131853" y="6641108"/>
            <a:ext cx="3415589" cy="3517042"/>
          </a:xfrm>
          <a:prstGeom prst="rect">
            <a:avLst/>
          </a:prstGeom>
        </p:spPr>
      </p:pic>
    </p:spTree>
    <p:extLst>
      <p:ext uri="{BB962C8B-B14F-4D97-AF65-F5344CB8AC3E}">
        <p14:creationId xmlns:p14="http://schemas.microsoft.com/office/powerpoint/2010/main" val="513076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3C3DD"/>
        </a:solidFill>
        <a:effectLst/>
      </p:bgPr>
    </p:bg>
    <p:spTree>
      <p:nvGrpSpPr>
        <p:cNvPr id="1" name=""/>
        <p:cNvGrpSpPr/>
        <p:nvPr/>
      </p:nvGrpSpPr>
      <p:grpSpPr>
        <a:xfrm>
          <a:off x="0" y="0"/>
          <a:ext cx="0" cy="0"/>
          <a:chOff x="0" y="0"/>
          <a:chExt cx="0" cy="0"/>
        </a:xfrm>
      </p:grpSpPr>
      <p:grpSp>
        <p:nvGrpSpPr>
          <p:cNvPr id="2" name="Group 2"/>
          <p:cNvGrpSpPr/>
          <p:nvPr/>
        </p:nvGrpSpPr>
        <p:grpSpPr>
          <a:xfrm>
            <a:off x="0" y="-142875"/>
            <a:ext cx="18630900" cy="10572750"/>
            <a:chOff x="0" y="0"/>
            <a:chExt cx="24841200" cy="14097000"/>
          </a:xfrm>
        </p:grpSpPr>
        <p:pic>
          <p:nvPicPr>
            <p:cNvPr id="3" name="Picture 3"/>
            <p:cNvPicPr>
              <a:picLocks noChangeAspect="1"/>
            </p:cNvPicPr>
            <p:nvPr/>
          </p:nvPicPr>
          <p:blipFill>
            <a:blip r:embed="rId2">
              <a:alphaModFix amt="53000"/>
            </a:blip>
            <a:srcRect l="21364" r="21364"/>
            <a:stretch>
              <a:fillRect/>
            </a:stretch>
          </p:blipFill>
          <p:spPr>
            <a:xfrm>
              <a:off x="0" y="0"/>
              <a:ext cx="12420600" cy="14097000"/>
            </a:xfrm>
            <a:prstGeom prst="rect">
              <a:avLst/>
            </a:prstGeom>
          </p:spPr>
        </p:pic>
        <p:pic>
          <p:nvPicPr>
            <p:cNvPr id="4" name="Picture 4"/>
            <p:cNvPicPr>
              <a:picLocks noChangeAspect="1"/>
            </p:cNvPicPr>
            <p:nvPr/>
          </p:nvPicPr>
          <p:blipFill>
            <a:blip r:embed="rId2">
              <a:alphaModFix amt="53000"/>
            </a:blip>
            <a:srcRect l="21364" r="21364"/>
            <a:stretch>
              <a:fillRect/>
            </a:stretch>
          </p:blipFill>
          <p:spPr>
            <a:xfrm>
              <a:off x="12420600" y="0"/>
              <a:ext cx="12420600" cy="14097000"/>
            </a:xfrm>
            <a:prstGeom prst="rect">
              <a:avLst/>
            </a:prstGeom>
          </p:spPr>
        </p:pic>
      </p:grpSp>
      <p:sp>
        <p:nvSpPr>
          <p:cNvPr id="5" name="AutoShape 5"/>
          <p:cNvSpPr/>
          <p:nvPr/>
        </p:nvSpPr>
        <p:spPr>
          <a:xfrm>
            <a:off x="3537225" y="2640591"/>
            <a:ext cx="11213551" cy="6329741"/>
          </a:xfrm>
          <a:prstGeom prst="rect">
            <a:avLst/>
          </a:prstGeom>
          <a:solidFill>
            <a:srgbClr val="FFFFFF"/>
          </a:solidFill>
        </p:spPr>
      </p:sp>
      <p:sp>
        <p:nvSpPr>
          <p:cNvPr id="6" name="TextBox 6"/>
          <p:cNvSpPr txBox="1"/>
          <p:nvPr/>
        </p:nvSpPr>
        <p:spPr>
          <a:xfrm>
            <a:off x="3537225" y="2961932"/>
            <a:ext cx="11213551" cy="5477510"/>
          </a:xfrm>
          <a:prstGeom prst="rect">
            <a:avLst/>
          </a:prstGeom>
        </p:spPr>
        <p:txBody>
          <a:bodyPr lIns="0" tIns="0" rIns="0" bIns="0" rtlCol="0" anchor="t">
            <a:spAutoFit/>
          </a:bodyPr>
          <a:lstStyle/>
          <a:p>
            <a:pPr algn="ctr">
              <a:lnSpc>
                <a:spcPts val="14560"/>
              </a:lnSpc>
              <a:spcBef>
                <a:spcPct val="0"/>
              </a:spcBef>
            </a:pPr>
            <a:r>
              <a:rPr lang="en-US" sz="10400">
                <a:solidFill>
                  <a:srgbClr val="1E2D4B"/>
                </a:solidFill>
                <a:latin typeface="Roboto Condensed Bold"/>
              </a:rPr>
              <a:t>ANSWER </a:t>
            </a:r>
          </a:p>
          <a:p>
            <a:pPr algn="ctr">
              <a:lnSpc>
                <a:spcPts val="14560"/>
              </a:lnSpc>
              <a:spcBef>
                <a:spcPct val="0"/>
              </a:spcBef>
            </a:pPr>
            <a:r>
              <a:rPr lang="en-US" sz="10400">
                <a:solidFill>
                  <a:srgbClr val="1E2D4B"/>
                </a:solidFill>
                <a:latin typeface="Roboto Condensed Bold"/>
              </a:rPr>
              <a:t>THE FOLLOWING QUESTIONS: </a:t>
            </a:r>
          </a:p>
        </p:txBody>
      </p:sp>
    </p:spTree>
    <p:extLst>
      <p:ext uri="{BB962C8B-B14F-4D97-AF65-F5344CB8AC3E}">
        <p14:creationId xmlns:p14="http://schemas.microsoft.com/office/powerpoint/2010/main" val="868108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r="579" b="25434"/>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3" r="1311" b="13480"/>
          <a:stretch>
            <a:fillRect/>
          </a:stretch>
        </p:blipFill>
        <p:spPr>
          <a:xfrm>
            <a:off x="0" y="1473782"/>
            <a:ext cx="18288000" cy="9184190"/>
          </a:xfrm>
          <a:prstGeom prst="rect">
            <a:avLst/>
          </a:prstGeom>
        </p:spPr>
      </p:pic>
      <p:sp>
        <p:nvSpPr>
          <p:cNvPr id="3" name="TextBox 3"/>
          <p:cNvSpPr txBox="1"/>
          <p:nvPr/>
        </p:nvSpPr>
        <p:spPr>
          <a:xfrm>
            <a:off x="863445" y="2268985"/>
            <a:ext cx="11379558" cy="2442100"/>
          </a:xfrm>
          <a:prstGeom prst="rect">
            <a:avLst/>
          </a:prstGeom>
        </p:spPr>
        <p:txBody>
          <a:bodyPr lIns="0" tIns="0" rIns="0" bIns="0" rtlCol="0" anchor="t">
            <a:spAutoFit/>
          </a:bodyPr>
          <a:lstStyle/>
          <a:p>
            <a:pPr marL="0" lvl="0" indent="0" algn="l">
              <a:lnSpc>
                <a:spcPts val="9559"/>
              </a:lnSpc>
              <a:spcBef>
                <a:spcPct val="0"/>
              </a:spcBef>
            </a:pPr>
            <a:r>
              <a:rPr lang="en-US" sz="8460" spc="888">
                <a:solidFill>
                  <a:srgbClr val="FFFFFF"/>
                </a:solidFill>
                <a:latin typeface="Roboto Condensed Bold"/>
              </a:rPr>
              <a:t>WHA</a:t>
            </a:r>
            <a:r>
              <a:rPr lang="en-US" sz="8460" u="none" spc="888">
                <a:solidFill>
                  <a:srgbClr val="FFFFFF"/>
                </a:solidFill>
                <a:latin typeface="Roboto Condensed Bold"/>
              </a:rPr>
              <a:t>T IS AN</a:t>
            </a:r>
          </a:p>
          <a:p>
            <a:pPr marL="0" lvl="0" indent="0" algn="l">
              <a:lnSpc>
                <a:spcPts val="9559"/>
              </a:lnSpc>
              <a:spcBef>
                <a:spcPct val="0"/>
              </a:spcBef>
            </a:pPr>
            <a:r>
              <a:rPr lang="en-US" sz="8460" u="none" spc="888">
                <a:solidFill>
                  <a:srgbClr val="FFFFFF"/>
                </a:solidFill>
                <a:latin typeface="Roboto Condensed Bold"/>
              </a:rPr>
              <a:t>ELECTROLYZER?</a:t>
            </a:r>
          </a:p>
        </p:txBody>
      </p:sp>
      <p:grpSp>
        <p:nvGrpSpPr>
          <p:cNvPr id="4" name="Group 4"/>
          <p:cNvGrpSpPr/>
          <p:nvPr/>
        </p:nvGrpSpPr>
        <p:grpSpPr>
          <a:xfrm>
            <a:off x="0" y="6305105"/>
            <a:ext cx="18288000" cy="3117061"/>
            <a:chOff x="0" y="0"/>
            <a:chExt cx="6186311" cy="1054413"/>
          </a:xfrm>
        </p:grpSpPr>
        <p:sp>
          <p:nvSpPr>
            <p:cNvPr id="5" name="Freeform 5"/>
            <p:cNvSpPr/>
            <p:nvPr/>
          </p:nvSpPr>
          <p:spPr>
            <a:xfrm>
              <a:off x="0" y="0"/>
              <a:ext cx="6186311" cy="1054413"/>
            </a:xfrm>
            <a:custGeom>
              <a:avLst/>
              <a:gdLst/>
              <a:ahLst/>
              <a:cxnLst/>
              <a:rect l="l" t="t" r="r" b="b"/>
              <a:pathLst>
                <a:path w="6186311" h="1054413">
                  <a:moveTo>
                    <a:pt x="0" y="0"/>
                  </a:moveTo>
                  <a:lnTo>
                    <a:pt x="6186311" y="0"/>
                  </a:lnTo>
                  <a:lnTo>
                    <a:pt x="6186311" y="1054413"/>
                  </a:lnTo>
                  <a:lnTo>
                    <a:pt x="0" y="1054413"/>
                  </a:lnTo>
                  <a:close/>
                </a:path>
              </a:pathLst>
            </a:custGeom>
            <a:solidFill>
              <a:srgbClr val="FFFFFF"/>
            </a:solidFill>
          </p:spPr>
        </p:sp>
      </p:grpSp>
      <p:sp>
        <p:nvSpPr>
          <p:cNvPr id="6" name="TextBox 6"/>
          <p:cNvSpPr txBox="1"/>
          <p:nvPr/>
        </p:nvSpPr>
        <p:spPr>
          <a:xfrm>
            <a:off x="563449" y="7148134"/>
            <a:ext cx="17161103" cy="1728118"/>
          </a:xfrm>
          <a:prstGeom prst="rect">
            <a:avLst/>
          </a:prstGeom>
        </p:spPr>
        <p:txBody>
          <a:bodyPr lIns="0" tIns="0" rIns="0" bIns="0" rtlCol="0" anchor="t">
            <a:spAutoFit/>
          </a:bodyPr>
          <a:lstStyle/>
          <a:p>
            <a:pPr>
              <a:lnSpc>
                <a:spcPts val="6745"/>
              </a:lnSpc>
              <a:spcBef>
                <a:spcPct val="0"/>
              </a:spcBef>
            </a:pPr>
            <a:r>
              <a:rPr lang="en-US" sz="5950" spc="626" dirty="0">
                <a:solidFill>
                  <a:srgbClr val="1C2B47"/>
                </a:solidFill>
                <a:latin typeface="Roboto Condensed Bold"/>
              </a:rPr>
              <a:t>IT IS A DEVICE THAT</a:t>
            </a:r>
            <a:r>
              <a:rPr lang="en-US" sz="5950" u="none" spc="626" dirty="0">
                <a:solidFill>
                  <a:srgbClr val="1C2B47"/>
                </a:solidFill>
                <a:latin typeface="Roboto Condensed Bold"/>
              </a:rPr>
              <a:t> USES ELECTRICITY TO SPLIT WATER INTO HYDROGEN AND OXYGEN.</a:t>
            </a:r>
          </a:p>
        </p:txBody>
      </p:sp>
      <p:pic>
        <p:nvPicPr>
          <p:cNvPr id="7" name="Picture 7"/>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8" name="Picture 8"/>
          <p:cNvPicPr>
            <a:picLocks noChangeAspect="1"/>
          </p:cNvPicPr>
          <p:nvPr/>
        </p:nvPicPr>
        <p:blipFill>
          <a:blip r:embed="rId4"/>
          <a:srcRect/>
          <a:stretch>
            <a:fillRect/>
          </a:stretch>
        </p:blipFill>
        <p:spPr>
          <a:xfrm>
            <a:off x="11684364" y="1335337"/>
            <a:ext cx="6270195" cy="6270195"/>
          </a:xfrm>
          <a:prstGeom prst="rect">
            <a:avLst/>
          </a:prstGeom>
        </p:spPr>
      </p:pic>
    </p:spTree>
    <p:extLst>
      <p:ext uri="{BB962C8B-B14F-4D97-AF65-F5344CB8AC3E}">
        <p14:creationId xmlns:p14="http://schemas.microsoft.com/office/powerpoint/2010/main" val="295065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3" r="1311" b="13480"/>
          <a:stretch>
            <a:fillRect/>
          </a:stretch>
        </p:blipFill>
        <p:spPr>
          <a:xfrm>
            <a:off x="0" y="1473782"/>
            <a:ext cx="18288000" cy="9184190"/>
          </a:xfrm>
          <a:prstGeom prst="rect">
            <a:avLst/>
          </a:prstGeom>
        </p:spPr>
      </p:pic>
      <p:sp>
        <p:nvSpPr>
          <p:cNvPr id="3" name="TextBox 3"/>
          <p:cNvSpPr txBox="1"/>
          <p:nvPr/>
        </p:nvSpPr>
        <p:spPr>
          <a:xfrm>
            <a:off x="863445" y="2268985"/>
            <a:ext cx="14276297" cy="3506554"/>
          </a:xfrm>
          <a:prstGeom prst="rect">
            <a:avLst/>
          </a:prstGeom>
        </p:spPr>
        <p:txBody>
          <a:bodyPr lIns="0" tIns="0" rIns="0" bIns="0" rtlCol="0" anchor="t">
            <a:spAutoFit/>
          </a:bodyPr>
          <a:lstStyle/>
          <a:p>
            <a:pPr>
              <a:lnSpc>
                <a:spcPts val="9190"/>
              </a:lnSpc>
            </a:pPr>
            <a:r>
              <a:rPr lang="en-US" sz="8133" spc="853">
                <a:solidFill>
                  <a:srgbClr val="FFFFFF"/>
                </a:solidFill>
                <a:latin typeface="Roboto Condensed Bold"/>
              </a:rPr>
              <a:t>WHICH OF THE</a:t>
            </a:r>
          </a:p>
          <a:p>
            <a:pPr marL="0" lvl="0" indent="0" algn="l">
              <a:lnSpc>
                <a:spcPts val="9190"/>
              </a:lnSpc>
              <a:spcBef>
                <a:spcPct val="0"/>
              </a:spcBef>
            </a:pPr>
            <a:r>
              <a:rPr lang="en-US" sz="8133" u="none" spc="853">
                <a:solidFill>
                  <a:srgbClr val="FFFFFF"/>
                </a:solidFill>
                <a:latin typeface="Roboto Condensed Bold"/>
              </a:rPr>
              <a:t>TWO SYRINGES MOVED FASTER TOWARDS 20 ML?</a:t>
            </a:r>
          </a:p>
        </p:txBody>
      </p:sp>
      <p:grpSp>
        <p:nvGrpSpPr>
          <p:cNvPr id="4" name="Group 4"/>
          <p:cNvGrpSpPr/>
          <p:nvPr/>
        </p:nvGrpSpPr>
        <p:grpSpPr>
          <a:xfrm>
            <a:off x="0" y="6305105"/>
            <a:ext cx="18288000" cy="3117061"/>
            <a:chOff x="0" y="0"/>
            <a:chExt cx="6186311" cy="1054413"/>
          </a:xfrm>
        </p:grpSpPr>
        <p:sp>
          <p:nvSpPr>
            <p:cNvPr id="5" name="Freeform 5"/>
            <p:cNvSpPr/>
            <p:nvPr/>
          </p:nvSpPr>
          <p:spPr>
            <a:xfrm>
              <a:off x="0" y="0"/>
              <a:ext cx="6186311" cy="1054413"/>
            </a:xfrm>
            <a:custGeom>
              <a:avLst/>
              <a:gdLst/>
              <a:ahLst/>
              <a:cxnLst/>
              <a:rect l="l" t="t" r="r" b="b"/>
              <a:pathLst>
                <a:path w="6186311" h="1054413">
                  <a:moveTo>
                    <a:pt x="0" y="0"/>
                  </a:moveTo>
                  <a:lnTo>
                    <a:pt x="6186311" y="0"/>
                  </a:lnTo>
                  <a:lnTo>
                    <a:pt x="6186311" y="1054413"/>
                  </a:lnTo>
                  <a:lnTo>
                    <a:pt x="0" y="1054413"/>
                  </a:lnTo>
                  <a:close/>
                </a:path>
              </a:pathLst>
            </a:custGeom>
            <a:solidFill>
              <a:srgbClr val="FFFFFF"/>
            </a:solidFill>
          </p:spPr>
        </p:sp>
      </p:grpSp>
      <p:sp>
        <p:nvSpPr>
          <p:cNvPr id="6" name="TextBox 6"/>
          <p:cNvSpPr txBox="1"/>
          <p:nvPr/>
        </p:nvSpPr>
        <p:spPr>
          <a:xfrm>
            <a:off x="563449" y="7767839"/>
            <a:ext cx="17161103" cy="876304"/>
          </a:xfrm>
          <a:prstGeom prst="rect">
            <a:avLst/>
          </a:prstGeom>
        </p:spPr>
        <p:txBody>
          <a:bodyPr lIns="0" tIns="0" rIns="0" bIns="0" rtlCol="0" anchor="t">
            <a:spAutoFit/>
          </a:bodyPr>
          <a:lstStyle/>
          <a:p>
            <a:pPr marL="0" lvl="0" indent="0" algn="l">
              <a:lnSpc>
                <a:spcPts val="6745"/>
              </a:lnSpc>
              <a:spcBef>
                <a:spcPct val="0"/>
              </a:spcBef>
            </a:pPr>
            <a:r>
              <a:rPr lang="en-US" sz="5969" spc="626" dirty="0">
                <a:solidFill>
                  <a:srgbClr val="1C2B47"/>
                </a:solidFill>
                <a:latin typeface="Roboto Condensed Bold"/>
              </a:rPr>
              <a:t>TH</a:t>
            </a:r>
            <a:r>
              <a:rPr lang="en-US" sz="5969" u="none" spc="626" dirty="0">
                <a:solidFill>
                  <a:srgbClr val="1C2B47"/>
                </a:solidFill>
                <a:latin typeface="Roboto Condensed Bold"/>
              </a:rPr>
              <a:t>E ONE ON THE HYDROGEN SIDE.</a:t>
            </a:r>
          </a:p>
        </p:txBody>
      </p:sp>
      <p:pic>
        <p:nvPicPr>
          <p:cNvPr id="7" name="Picture 7"/>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8" name="Picture 8"/>
          <p:cNvPicPr>
            <a:picLocks noChangeAspect="1"/>
          </p:cNvPicPr>
          <p:nvPr/>
        </p:nvPicPr>
        <p:blipFill>
          <a:blip r:embed="rId4"/>
          <a:srcRect/>
          <a:stretch>
            <a:fillRect/>
          </a:stretch>
        </p:blipFill>
        <p:spPr>
          <a:xfrm>
            <a:off x="14596483" y="1783634"/>
            <a:ext cx="1553354" cy="1553354"/>
          </a:xfrm>
          <a:prstGeom prst="rect">
            <a:avLst/>
          </a:prstGeom>
        </p:spPr>
      </p:pic>
      <p:pic>
        <p:nvPicPr>
          <p:cNvPr id="9" name="Picture 9"/>
          <p:cNvPicPr>
            <a:picLocks noChangeAspect="1"/>
          </p:cNvPicPr>
          <p:nvPr/>
        </p:nvPicPr>
        <p:blipFill>
          <a:blip r:embed="rId5"/>
          <a:srcRect/>
          <a:stretch>
            <a:fillRect/>
          </a:stretch>
        </p:blipFill>
        <p:spPr>
          <a:xfrm>
            <a:off x="16428819" y="1783634"/>
            <a:ext cx="1553354" cy="1553354"/>
          </a:xfrm>
          <a:prstGeom prst="rect">
            <a:avLst/>
          </a:prstGeom>
        </p:spPr>
      </p:pic>
    </p:spTree>
    <p:extLst>
      <p:ext uri="{BB962C8B-B14F-4D97-AF65-F5344CB8AC3E}">
        <p14:creationId xmlns:p14="http://schemas.microsoft.com/office/powerpoint/2010/main" val="185497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3" r="1311" b="13480"/>
          <a:stretch>
            <a:fillRect/>
          </a:stretch>
        </p:blipFill>
        <p:spPr>
          <a:xfrm>
            <a:off x="0" y="1473782"/>
            <a:ext cx="18288000" cy="9184190"/>
          </a:xfrm>
          <a:prstGeom prst="rect">
            <a:avLst/>
          </a:prstGeom>
        </p:spPr>
      </p:pic>
      <p:sp>
        <p:nvSpPr>
          <p:cNvPr id="3" name="TextBox 3"/>
          <p:cNvSpPr txBox="1"/>
          <p:nvPr/>
        </p:nvSpPr>
        <p:spPr>
          <a:xfrm>
            <a:off x="702332" y="2463047"/>
            <a:ext cx="17424555" cy="2957129"/>
          </a:xfrm>
          <a:prstGeom prst="rect">
            <a:avLst/>
          </a:prstGeom>
        </p:spPr>
        <p:txBody>
          <a:bodyPr lIns="0" tIns="0" rIns="0" bIns="0" rtlCol="0" anchor="t">
            <a:spAutoFit/>
          </a:bodyPr>
          <a:lstStyle/>
          <a:p>
            <a:pPr>
              <a:lnSpc>
                <a:spcPts val="11843"/>
              </a:lnSpc>
            </a:pPr>
            <a:r>
              <a:rPr lang="en-US" sz="8460" spc="888" dirty="0">
                <a:solidFill>
                  <a:srgbClr val="FFFFFF"/>
                </a:solidFill>
                <a:latin typeface="Roboto Condensed Bold"/>
              </a:rPr>
              <a:t>WHICH SIDE DID</a:t>
            </a:r>
          </a:p>
          <a:p>
            <a:pPr marL="0" lvl="0" indent="0" algn="l">
              <a:lnSpc>
                <a:spcPts val="11844"/>
              </a:lnSpc>
            </a:pPr>
            <a:r>
              <a:rPr lang="en-US" sz="8460" spc="888" dirty="0">
                <a:solidFill>
                  <a:srgbClr val="FFFFFF"/>
                </a:solidFill>
                <a:latin typeface="Roboto Condensed Bold"/>
              </a:rPr>
              <a:t>THE</a:t>
            </a:r>
            <a:r>
              <a:rPr lang="en-US" sz="8460" u="none" spc="888" dirty="0">
                <a:solidFill>
                  <a:srgbClr val="FFFFFF"/>
                </a:solidFill>
                <a:latin typeface="Roboto Condensed Bold"/>
              </a:rPr>
              <a:t> HYDROGEN COME OUT OF?</a:t>
            </a:r>
          </a:p>
        </p:txBody>
      </p:sp>
      <p:grpSp>
        <p:nvGrpSpPr>
          <p:cNvPr id="4" name="Group 4"/>
          <p:cNvGrpSpPr/>
          <p:nvPr/>
        </p:nvGrpSpPr>
        <p:grpSpPr>
          <a:xfrm>
            <a:off x="0" y="6305105"/>
            <a:ext cx="18288000" cy="3117061"/>
            <a:chOff x="0" y="0"/>
            <a:chExt cx="6186311" cy="1054413"/>
          </a:xfrm>
        </p:grpSpPr>
        <p:sp>
          <p:nvSpPr>
            <p:cNvPr id="5" name="Freeform 5"/>
            <p:cNvSpPr/>
            <p:nvPr/>
          </p:nvSpPr>
          <p:spPr>
            <a:xfrm>
              <a:off x="0" y="0"/>
              <a:ext cx="6186311" cy="1054413"/>
            </a:xfrm>
            <a:custGeom>
              <a:avLst/>
              <a:gdLst/>
              <a:ahLst/>
              <a:cxnLst/>
              <a:rect l="l" t="t" r="r" b="b"/>
              <a:pathLst>
                <a:path w="6186311" h="1054413">
                  <a:moveTo>
                    <a:pt x="0" y="0"/>
                  </a:moveTo>
                  <a:lnTo>
                    <a:pt x="6186311" y="0"/>
                  </a:lnTo>
                  <a:lnTo>
                    <a:pt x="6186311" y="1054413"/>
                  </a:lnTo>
                  <a:lnTo>
                    <a:pt x="0" y="1054413"/>
                  </a:lnTo>
                  <a:close/>
                </a:path>
              </a:pathLst>
            </a:custGeom>
            <a:solidFill>
              <a:srgbClr val="FFFFFF"/>
            </a:solidFill>
          </p:spPr>
        </p:sp>
      </p:grpSp>
      <p:sp>
        <p:nvSpPr>
          <p:cNvPr id="6" name="TextBox 6"/>
          <p:cNvSpPr txBox="1"/>
          <p:nvPr/>
        </p:nvSpPr>
        <p:spPr>
          <a:xfrm>
            <a:off x="563449" y="7767839"/>
            <a:ext cx="17161103" cy="876304"/>
          </a:xfrm>
          <a:prstGeom prst="rect">
            <a:avLst/>
          </a:prstGeom>
        </p:spPr>
        <p:txBody>
          <a:bodyPr lIns="0" tIns="0" rIns="0" bIns="0" rtlCol="0" anchor="t">
            <a:spAutoFit/>
          </a:bodyPr>
          <a:lstStyle/>
          <a:p>
            <a:pPr marL="0" lvl="0" indent="0" algn="l">
              <a:lnSpc>
                <a:spcPts val="6745"/>
              </a:lnSpc>
              <a:spcBef>
                <a:spcPct val="0"/>
              </a:spcBef>
            </a:pPr>
            <a:r>
              <a:rPr lang="en-US" sz="5969" spc="626" dirty="0">
                <a:solidFill>
                  <a:srgbClr val="1C2B47"/>
                </a:solidFill>
                <a:latin typeface="Roboto Condensed Bold"/>
              </a:rPr>
              <a:t>POSITIVE</a:t>
            </a:r>
          </a:p>
        </p:txBody>
      </p:sp>
      <p:pic>
        <p:nvPicPr>
          <p:cNvPr id="7" name="Picture 7"/>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8" name="Picture 8"/>
          <p:cNvPicPr>
            <a:picLocks noChangeAspect="1"/>
          </p:cNvPicPr>
          <p:nvPr/>
        </p:nvPicPr>
        <p:blipFill>
          <a:blip r:embed="rId4"/>
          <a:srcRect/>
          <a:stretch>
            <a:fillRect/>
          </a:stretch>
        </p:blipFill>
        <p:spPr>
          <a:xfrm>
            <a:off x="11940953" y="2129765"/>
            <a:ext cx="1666967" cy="1666967"/>
          </a:xfrm>
          <a:prstGeom prst="rect">
            <a:avLst/>
          </a:prstGeom>
        </p:spPr>
      </p:pic>
      <p:pic>
        <p:nvPicPr>
          <p:cNvPr id="9" name="Picture 9"/>
          <p:cNvPicPr>
            <a:picLocks noChangeAspect="1"/>
          </p:cNvPicPr>
          <p:nvPr/>
        </p:nvPicPr>
        <p:blipFill>
          <a:blip r:embed="rId5"/>
          <a:srcRect/>
          <a:stretch>
            <a:fillRect/>
          </a:stretch>
        </p:blipFill>
        <p:spPr>
          <a:xfrm>
            <a:off x="14333143" y="2826480"/>
            <a:ext cx="1750631" cy="273536"/>
          </a:xfrm>
          <a:prstGeom prst="rect">
            <a:avLst/>
          </a:prstGeom>
        </p:spPr>
      </p:pic>
    </p:spTree>
    <p:extLst>
      <p:ext uri="{BB962C8B-B14F-4D97-AF65-F5344CB8AC3E}">
        <p14:creationId xmlns:p14="http://schemas.microsoft.com/office/powerpoint/2010/main" val="118384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3" r="1311" b="13480"/>
          <a:stretch>
            <a:fillRect/>
          </a:stretch>
        </p:blipFill>
        <p:spPr>
          <a:xfrm>
            <a:off x="-3964" y="1473782"/>
            <a:ext cx="18295928" cy="9184190"/>
          </a:xfrm>
          <a:prstGeom prst="rect">
            <a:avLst/>
          </a:prstGeom>
        </p:spPr>
      </p:pic>
      <p:sp>
        <p:nvSpPr>
          <p:cNvPr id="3" name="TextBox 3"/>
          <p:cNvSpPr txBox="1"/>
          <p:nvPr/>
        </p:nvSpPr>
        <p:spPr>
          <a:xfrm>
            <a:off x="702332" y="2463047"/>
            <a:ext cx="17424555" cy="1456847"/>
          </a:xfrm>
          <a:prstGeom prst="rect">
            <a:avLst/>
          </a:prstGeom>
        </p:spPr>
        <p:txBody>
          <a:bodyPr lIns="0" tIns="0" rIns="0" bIns="0" rtlCol="0" anchor="t">
            <a:spAutoFit/>
          </a:bodyPr>
          <a:lstStyle/>
          <a:p>
            <a:pPr marL="0" lvl="0" indent="0" algn="l">
              <a:lnSpc>
                <a:spcPts val="11844"/>
              </a:lnSpc>
            </a:pPr>
            <a:r>
              <a:rPr lang="en-US" sz="8460" spc="888">
                <a:solidFill>
                  <a:srgbClr val="FFFFFF"/>
                </a:solidFill>
                <a:latin typeface="Roboto Condensed Bold"/>
              </a:rPr>
              <a:t>W</a:t>
            </a:r>
            <a:r>
              <a:rPr lang="en-US" sz="8460" u="none" spc="888">
                <a:solidFill>
                  <a:srgbClr val="FFFFFF"/>
                </a:solidFill>
                <a:latin typeface="Roboto Condensed Bold"/>
              </a:rPr>
              <a:t>HY?</a:t>
            </a:r>
          </a:p>
        </p:txBody>
      </p:sp>
      <p:grpSp>
        <p:nvGrpSpPr>
          <p:cNvPr id="4" name="Group 4"/>
          <p:cNvGrpSpPr/>
          <p:nvPr/>
        </p:nvGrpSpPr>
        <p:grpSpPr>
          <a:xfrm>
            <a:off x="0" y="6305105"/>
            <a:ext cx="18288000" cy="3117061"/>
            <a:chOff x="0" y="0"/>
            <a:chExt cx="6186311" cy="1054413"/>
          </a:xfrm>
        </p:grpSpPr>
        <p:sp>
          <p:nvSpPr>
            <p:cNvPr id="5" name="Freeform 5"/>
            <p:cNvSpPr/>
            <p:nvPr/>
          </p:nvSpPr>
          <p:spPr>
            <a:xfrm>
              <a:off x="0" y="0"/>
              <a:ext cx="6186311" cy="1054413"/>
            </a:xfrm>
            <a:custGeom>
              <a:avLst/>
              <a:gdLst/>
              <a:ahLst/>
              <a:cxnLst/>
              <a:rect l="l" t="t" r="r" b="b"/>
              <a:pathLst>
                <a:path w="6186311" h="1054413">
                  <a:moveTo>
                    <a:pt x="0" y="0"/>
                  </a:moveTo>
                  <a:lnTo>
                    <a:pt x="6186311" y="0"/>
                  </a:lnTo>
                  <a:lnTo>
                    <a:pt x="6186311" y="1054413"/>
                  </a:lnTo>
                  <a:lnTo>
                    <a:pt x="0" y="1054413"/>
                  </a:lnTo>
                  <a:close/>
                </a:path>
              </a:pathLst>
            </a:custGeom>
            <a:solidFill>
              <a:srgbClr val="FFFFFF"/>
            </a:solidFill>
          </p:spPr>
        </p:sp>
      </p:grpSp>
      <p:sp>
        <p:nvSpPr>
          <p:cNvPr id="6" name="TextBox 6"/>
          <p:cNvSpPr txBox="1"/>
          <p:nvPr/>
        </p:nvSpPr>
        <p:spPr>
          <a:xfrm>
            <a:off x="377537" y="6678369"/>
            <a:ext cx="16881763" cy="2821285"/>
          </a:xfrm>
          <a:prstGeom prst="rect">
            <a:avLst/>
          </a:prstGeom>
        </p:spPr>
        <p:txBody>
          <a:bodyPr lIns="0" tIns="0" rIns="0" bIns="0" rtlCol="0" anchor="t">
            <a:spAutoFit/>
          </a:bodyPr>
          <a:lstStyle/>
          <a:p>
            <a:pPr>
              <a:lnSpc>
                <a:spcPts val="5487"/>
              </a:lnSpc>
            </a:pPr>
            <a:r>
              <a:rPr lang="en-US" sz="4800" b="1" spc="509" dirty="0">
                <a:solidFill>
                  <a:srgbClr val="1C2B47"/>
                </a:solidFill>
                <a:latin typeface="Roboto Condensed"/>
                <a:ea typeface="Roboto Condensed"/>
              </a:rPr>
              <a:t>BECAUSE </a:t>
            </a:r>
            <a:r>
              <a:rPr lang="en-US" sz="4800" b="1" spc="111" dirty="0">
                <a:solidFill>
                  <a:srgbClr val="1C2B47"/>
                </a:solidFill>
                <a:latin typeface="Roboto Condensed"/>
                <a:ea typeface="Roboto Condensed"/>
              </a:rPr>
              <a:t>HYDR</a:t>
            </a:r>
            <a:r>
              <a:rPr lang="en-US" sz="4800" b="1" spc="509" dirty="0">
                <a:solidFill>
                  <a:srgbClr val="1C2B47"/>
                </a:solidFill>
                <a:latin typeface="Roboto Condensed"/>
                <a:ea typeface="Roboto Condensed"/>
              </a:rPr>
              <a:t>OGEN HAS A </a:t>
            </a:r>
            <a:r>
              <a:rPr lang="cs-CZ" sz="4800" b="1" spc="509" dirty="0">
                <a:solidFill>
                  <a:srgbClr val="1C2B47"/>
                </a:solidFill>
                <a:latin typeface="Roboto Condensed"/>
                <a:ea typeface="Roboto Condensed"/>
              </a:rPr>
              <a:t>SLIGHTLY </a:t>
            </a:r>
            <a:r>
              <a:rPr lang="en-US" sz="4800" b="1" spc="509" dirty="0">
                <a:solidFill>
                  <a:srgbClr val="1C2B47"/>
                </a:solidFill>
                <a:latin typeface="Roboto Condensed"/>
                <a:ea typeface="Roboto Condensed"/>
              </a:rPr>
              <a:t>MORE </a:t>
            </a:r>
            <a:endParaRPr lang="en-US" sz="4800" b="1" spc="509" dirty="0">
              <a:solidFill>
                <a:srgbClr val="1C2B47"/>
              </a:solidFill>
              <a:latin typeface="Roboto Condensed" panose="020B0604020202020204" charset="0"/>
              <a:ea typeface="Roboto Condensed" panose="020B0604020202020204" charset="0"/>
            </a:endParaRPr>
          </a:p>
          <a:p>
            <a:pPr>
              <a:lnSpc>
                <a:spcPts val="5487"/>
              </a:lnSpc>
            </a:pPr>
            <a:r>
              <a:rPr lang="en-US" sz="4800" b="1" spc="509" dirty="0">
                <a:solidFill>
                  <a:srgbClr val="1C2B47"/>
                </a:solidFill>
                <a:latin typeface="Roboto Condensed"/>
                <a:ea typeface="Roboto Condensed"/>
              </a:rPr>
              <a:t>NEGATIVE CHARGE THAN OXYGEN. </a:t>
            </a:r>
            <a:endParaRPr lang="en-US" sz="4800" b="1" spc="509" dirty="0">
              <a:solidFill>
                <a:srgbClr val="1C2B47"/>
              </a:solidFill>
              <a:latin typeface="Roboto Condensed" panose="020B0604020202020204" charset="0"/>
              <a:ea typeface="Roboto Condensed" panose="020B0604020202020204" charset="0"/>
            </a:endParaRPr>
          </a:p>
          <a:p>
            <a:pPr>
              <a:lnSpc>
                <a:spcPts val="5487"/>
              </a:lnSpc>
            </a:pPr>
            <a:endParaRPr lang="en-US" sz="4856" spc="509" dirty="0">
              <a:solidFill>
                <a:srgbClr val="1C2B47"/>
              </a:solidFill>
              <a:latin typeface="Roboto Condensed Bold"/>
            </a:endParaRPr>
          </a:p>
          <a:p>
            <a:pPr marL="0" lvl="0" indent="0" algn="l">
              <a:lnSpc>
                <a:spcPts val="5487"/>
              </a:lnSpc>
              <a:spcBef>
                <a:spcPct val="0"/>
              </a:spcBef>
            </a:pPr>
            <a:r>
              <a:rPr lang="en-US" sz="4856" spc="509" dirty="0">
                <a:solidFill>
                  <a:srgbClr val="1C2B47"/>
                </a:solidFill>
                <a:latin typeface="Roboto Condensed Bold"/>
              </a:rPr>
              <a:t>WE KNOW THAT OPPOSITES ATTRACT.</a:t>
            </a:r>
          </a:p>
        </p:txBody>
      </p:sp>
      <p:pic>
        <p:nvPicPr>
          <p:cNvPr id="7" name="Picture 7"/>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8" name="Picture 8"/>
          <p:cNvPicPr>
            <a:picLocks noChangeAspect="1"/>
          </p:cNvPicPr>
          <p:nvPr/>
        </p:nvPicPr>
        <p:blipFill>
          <a:blip r:embed="rId4"/>
          <a:srcRect/>
          <a:stretch>
            <a:fillRect/>
          </a:stretch>
        </p:blipFill>
        <p:spPr>
          <a:xfrm>
            <a:off x="11940953" y="2129765"/>
            <a:ext cx="1666967" cy="1666967"/>
          </a:xfrm>
          <a:prstGeom prst="rect">
            <a:avLst/>
          </a:prstGeom>
        </p:spPr>
      </p:pic>
    </p:spTree>
    <p:extLst>
      <p:ext uri="{BB962C8B-B14F-4D97-AF65-F5344CB8AC3E}">
        <p14:creationId xmlns:p14="http://schemas.microsoft.com/office/powerpoint/2010/main" val="426773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3" r="1311" b="13480"/>
          <a:stretch>
            <a:fillRect/>
          </a:stretch>
        </p:blipFill>
        <p:spPr>
          <a:xfrm>
            <a:off x="0" y="1473782"/>
            <a:ext cx="18288000" cy="9184190"/>
          </a:xfrm>
          <a:prstGeom prst="rect">
            <a:avLst/>
          </a:prstGeom>
        </p:spPr>
      </p:pic>
      <p:sp>
        <p:nvSpPr>
          <p:cNvPr id="3" name="TextBox 3"/>
          <p:cNvSpPr txBox="1"/>
          <p:nvPr/>
        </p:nvSpPr>
        <p:spPr>
          <a:xfrm>
            <a:off x="702332" y="2501147"/>
            <a:ext cx="11422546" cy="3371215"/>
          </a:xfrm>
          <a:prstGeom prst="rect">
            <a:avLst/>
          </a:prstGeom>
        </p:spPr>
        <p:txBody>
          <a:bodyPr lIns="0" tIns="0" rIns="0" bIns="0" rtlCol="0" anchor="t">
            <a:spAutoFit/>
          </a:bodyPr>
          <a:lstStyle/>
          <a:p>
            <a:pPr marL="0" lvl="0" indent="0" algn="l">
              <a:lnSpc>
                <a:spcPts val="8959"/>
              </a:lnSpc>
            </a:pPr>
            <a:r>
              <a:rPr lang="en-US" sz="6400" spc="672">
                <a:solidFill>
                  <a:srgbClr val="FFFFFF"/>
                </a:solidFill>
                <a:latin typeface="Roboto Condensed Bold"/>
              </a:rPr>
              <a:t>WOULD YOU KNOW W</a:t>
            </a:r>
            <a:r>
              <a:rPr lang="en-US" sz="6400" u="none" spc="672">
                <a:solidFill>
                  <a:srgbClr val="FFFFFF"/>
                </a:solidFill>
                <a:latin typeface="Roboto Condensed Bold"/>
              </a:rPr>
              <a:t>HY OXYGEN WENT TO </a:t>
            </a:r>
          </a:p>
          <a:p>
            <a:pPr marL="0" lvl="0" indent="0" algn="l">
              <a:lnSpc>
                <a:spcPts val="8960"/>
              </a:lnSpc>
            </a:pPr>
            <a:r>
              <a:rPr lang="en-US" sz="6400" u="none" spc="672">
                <a:solidFill>
                  <a:srgbClr val="FFFFFF"/>
                </a:solidFill>
                <a:latin typeface="Roboto Condensed Bold"/>
              </a:rPr>
              <a:t>THE OPPOSITE SIDE?</a:t>
            </a:r>
          </a:p>
        </p:txBody>
      </p:sp>
      <p:grpSp>
        <p:nvGrpSpPr>
          <p:cNvPr id="4" name="Group 4"/>
          <p:cNvGrpSpPr/>
          <p:nvPr/>
        </p:nvGrpSpPr>
        <p:grpSpPr>
          <a:xfrm>
            <a:off x="0" y="6305105"/>
            <a:ext cx="18288000" cy="3117061"/>
            <a:chOff x="0" y="0"/>
            <a:chExt cx="6186311" cy="1054413"/>
          </a:xfrm>
        </p:grpSpPr>
        <p:sp>
          <p:nvSpPr>
            <p:cNvPr id="5" name="Freeform 5"/>
            <p:cNvSpPr/>
            <p:nvPr/>
          </p:nvSpPr>
          <p:spPr>
            <a:xfrm>
              <a:off x="0" y="0"/>
              <a:ext cx="6186311" cy="1054413"/>
            </a:xfrm>
            <a:custGeom>
              <a:avLst/>
              <a:gdLst/>
              <a:ahLst/>
              <a:cxnLst/>
              <a:rect l="l" t="t" r="r" b="b"/>
              <a:pathLst>
                <a:path w="6186311" h="1054413">
                  <a:moveTo>
                    <a:pt x="0" y="0"/>
                  </a:moveTo>
                  <a:lnTo>
                    <a:pt x="6186311" y="0"/>
                  </a:lnTo>
                  <a:lnTo>
                    <a:pt x="6186311" y="1054413"/>
                  </a:lnTo>
                  <a:lnTo>
                    <a:pt x="0" y="1054413"/>
                  </a:lnTo>
                  <a:close/>
                </a:path>
              </a:pathLst>
            </a:custGeom>
            <a:solidFill>
              <a:srgbClr val="FFFFFF"/>
            </a:solidFill>
          </p:spPr>
        </p:sp>
      </p:grpSp>
      <p:pic>
        <p:nvPicPr>
          <p:cNvPr id="6" name="Picture 6"/>
          <p:cNvPicPr>
            <a:picLocks noChangeAspect="1"/>
          </p:cNvPicPr>
          <p:nvPr/>
        </p:nvPicPr>
        <p:blipFill>
          <a:blip r:embed="rId3"/>
          <a:srcRect l="16305" t="31320" r="18884" b="28406"/>
          <a:stretch>
            <a:fillRect/>
          </a:stretch>
        </p:blipFill>
        <p:spPr>
          <a:xfrm>
            <a:off x="14596483" y="193171"/>
            <a:ext cx="3530404" cy="1142166"/>
          </a:xfrm>
          <a:prstGeom prst="rect">
            <a:avLst/>
          </a:prstGeom>
        </p:spPr>
      </p:pic>
      <p:sp>
        <p:nvSpPr>
          <p:cNvPr id="7" name="TextBox 7"/>
          <p:cNvSpPr txBox="1"/>
          <p:nvPr/>
        </p:nvSpPr>
        <p:spPr>
          <a:xfrm>
            <a:off x="269325" y="7013865"/>
            <a:ext cx="17749349" cy="1728118"/>
          </a:xfrm>
          <a:prstGeom prst="rect">
            <a:avLst/>
          </a:prstGeom>
        </p:spPr>
        <p:txBody>
          <a:bodyPr lIns="0" tIns="0" rIns="0" bIns="0" rtlCol="0" anchor="t">
            <a:spAutoFit/>
          </a:bodyPr>
          <a:lstStyle/>
          <a:p>
            <a:pPr>
              <a:lnSpc>
                <a:spcPts val="6745"/>
              </a:lnSpc>
              <a:spcBef>
                <a:spcPct val="0"/>
              </a:spcBef>
            </a:pPr>
            <a:r>
              <a:rPr lang="en-US" sz="5950" spc="626" dirty="0">
                <a:solidFill>
                  <a:srgbClr val="1C2B47"/>
                </a:solidFill>
                <a:latin typeface="Roboto Condensed Bold"/>
              </a:rPr>
              <a:t>BECAUSE OXYGEN HAS A MORE POSITIVE CHARGE.</a:t>
            </a:r>
          </a:p>
        </p:txBody>
      </p:sp>
      <p:grpSp>
        <p:nvGrpSpPr>
          <p:cNvPr id="8" name="Group 8"/>
          <p:cNvGrpSpPr/>
          <p:nvPr/>
        </p:nvGrpSpPr>
        <p:grpSpPr>
          <a:xfrm>
            <a:off x="11722058" y="3075528"/>
            <a:ext cx="2067972" cy="2067972"/>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0" name="Group 10"/>
          <p:cNvGrpSpPr/>
          <p:nvPr/>
        </p:nvGrpSpPr>
        <p:grpSpPr>
          <a:xfrm>
            <a:off x="15723226" y="4161286"/>
            <a:ext cx="2067972" cy="2067972"/>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2" name="Group 12"/>
          <p:cNvGrpSpPr/>
          <p:nvPr/>
        </p:nvGrpSpPr>
        <p:grpSpPr>
          <a:xfrm>
            <a:off x="11228358" y="2581828"/>
            <a:ext cx="987401" cy="98740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D9F1"/>
            </a:solidFill>
          </p:spPr>
        </p:sp>
      </p:grpSp>
      <p:grpSp>
        <p:nvGrpSpPr>
          <p:cNvPr id="14" name="Group 14"/>
          <p:cNvGrpSpPr/>
          <p:nvPr/>
        </p:nvGrpSpPr>
        <p:grpSpPr>
          <a:xfrm>
            <a:off x="13172208" y="2437275"/>
            <a:ext cx="987401" cy="987401"/>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D9F1"/>
            </a:solidFill>
          </p:spPr>
        </p:sp>
      </p:grpSp>
      <p:grpSp>
        <p:nvGrpSpPr>
          <p:cNvPr id="16" name="Group 16"/>
          <p:cNvGrpSpPr/>
          <p:nvPr/>
        </p:nvGrpSpPr>
        <p:grpSpPr>
          <a:xfrm>
            <a:off x="16629119" y="1943574"/>
            <a:ext cx="987401" cy="98740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D9F1"/>
            </a:solidFill>
          </p:spPr>
        </p:sp>
      </p:grpSp>
      <p:grpSp>
        <p:nvGrpSpPr>
          <p:cNvPr id="18" name="Group 18"/>
          <p:cNvGrpSpPr/>
          <p:nvPr/>
        </p:nvGrpSpPr>
        <p:grpSpPr>
          <a:xfrm>
            <a:off x="15604659" y="1943574"/>
            <a:ext cx="987401" cy="987401"/>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D9F1"/>
            </a:solidFill>
          </p:spPr>
        </p:sp>
      </p:grpSp>
      <p:pic>
        <p:nvPicPr>
          <p:cNvPr id="20" name="Picture 20"/>
          <p:cNvPicPr>
            <a:picLocks noChangeAspect="1"/>
          </p:cNvPicPr>
          <p:nvPr/>
        </p:nvPicPr>
        <p:blipFill>
          <a:blip r:embed="rId4"/>
          <a:srcRect/>
          <a:stretch>
            <a:fillRect/>
          </a:stretch>
        </p:blipFill>
        <p:spPr>
          <a:xfrm rot="-1688363">
            <a:off x="13690177" y="3025068"/>
            <a:ext cx="2010153" cy="606701"/>
          </a:xfrm>
          <a:prstGeom prst="rect">
            <a:avLst/>
          </a:prstGeom>
        </p:spPr>
      </p:pic>
      <p:sp>
        <p:nvSpPr>
          <p:cNvPr id="21" name="TextBox 21"/>
          <p:cNvSpPr txBox="1"/>
          <p:nvPr/>
        </p:nvSpPr>
        <p:spPr>
          <a:xfrm>
            <a:off x="11478427" y="2584356"/>
            <a:ext cx="487263" cy="887095"/>
          </a:xfrm>
          <a:prstGeom prst="rect">
            <a:avLst/>
          </a:prstGeom>
        </p:spPr>
        <p:txBody>
          <a:bodyPr lIns="0" tIns="0" rIns="0" bIns="0" rtlCol="0" anchor="t">
            <a:spAutoFit/>
          </a:bodyPr>
          <a:lstStyle/>
          <a:p>
            <a:pPr algn="ctr">
              <a:lnSpc>
                <a:spcPts val="7280"/>
              </a:lnSpc>
            </a:pPr>
            <a:r>
              <a:rPr lang="en-US" sz="5200">
                <a:solidFill>
                  <a:srgbClr val="1C2B47"/>
                </a:solidFill>
                <a:latin typeface="Open Sans"/>
              </a:rPr>
              <a:t>H</a:t>
            </a:r>
          </a:p>
        </p:txBody>
      </p:sp>
      <p:sp>
        <p:nvSpPr>
          <p:cNvPr id="22" name="TextBox 22"/>
          <p:cNvSpPr txBox="1"/>
          <p:nvPr/>
        </p:nvSpPr>
        <p:spPr>
          <a:xfrm>
            <a:off x="13422277" y="2439803"/>
            <a:ext cx="487263" cy="887095"/>
          </a:xfrm>
          <a:prstGeom prst="rect">
            <a:avLst/>
          </a:prstGeom>
        </p:spPr>
        <p:txBody>
          <a:bodyPr lIns="0" tIns="0" rIns="0" bIns="0" rtlCol="0" anchor="t">
            <a:spAutoFit/>
          </a:bodyPr>
          <a:lstStyle/>
          <a:p>
            <a:pPr algn="ctr">
              <a:lnSpc>
                <a:spcPts val="7280"/>
              </a:lnSpc>
            </a:pPr>
            <a:r>
              <a:rPr lang="en-US" sz="5200">
                <a:solidFill>
                  <a:srgbClr val="1C2B47"/>
                </a:solidFill>
                <a:latin typeface="Open Sans"/>
              </a:rPr>
              <a:t>H</a:t>
            </a:r>
          </a:p>
        </p:txBody>
      </p:sp>
      <p:sp>
        <p:nvSpPr>
          <p:cNvPr id="23" name="TextBox 23"/>
          <p:cNvSpPr txBox="1"/>
          <p:nvPr/>
        </p:nvSpPr>
        <p:spPr>
          <a:xfrm>
            <a:off x="15854727" y="1946102"/>
            <a:ext cx="487263" cy="887095"/>
          </a:xfrm>
          <a:prstGeom prst="rect">
            <a:avLst/>
          </a:prstGeom>
        </p:spPr>
        <p:txBody>
          <a:bodyPr lIns="0" tIns="0" rIns="0" bIns="0" rtlCol="0" anchor="t">
            <a:spAutoFit/>
          </a:bodyPr>
          <a:lstStyle/>
          <a:p>
            <a:pPr algn="ctr">
              <a:lnSpc>
                <a:spcPts val="7280"/>
              </a:lnSpc>
            </a:pPr>
            <a:r>
              <a:rPr lang="en-US" sz="5200">
                <a:solidFill>
                  <a:srgbClr val="1C2B47"/>
                </a:solidFill>
                <a:latin typeface="Open Sans"/>
              </a:rPr>
              <a:t>H</a:t>
            </a:r>
          </a:p>
        </p:txBody>
      </p:sp>
      <p:sp>
        <p:nvSpPr>
          <p:cNvPr id="24" name="TextBox 24"/>
          <p:cNvSpPr txBox="1"/>
          <p:nvPr/>
        </p:nvSpPr>
        <p:spPr>
          <a:xfrm>
            <a:off x="16879188" y="1946102"/>
            <a:ext cx="487263" cy="887095"/>
          </a:xfrm>
          <a:prstGeom prst="rect">
            <a:avLst/>
          </a:prstGeom>
        </p:spPr>
        <p:txBody>
          <a:bodyPr lIns="0" tIns="0" rIns="0" bIns="0" rtlCol="0" anchor="t">
            <a:spAutoFit/>
          </a:bodyPr>
          <a:lstStyle/>
          <a:p>
            <a:pPr algn="ctr">
              <a:lnSpc>
                <a:spcPts val="7280"/>
              </a:lnSpc>
            </a:pPr>
            <a:r>
              <a:rPr lang="en-US" sz="5200">
                <a:solidFill>
                  <a:srgbClr val="1C2B47"/>
                </a:solidFill>
                <a:latin typeface="Open Sans"/>
              </a:rPr>
              <a:t>H</a:t>
            </a:r>
          </a:p>
        </p:txBody>
      </p:sp>
      <p:sp>
        <p:nvSpPr>
          <p:cNvPr id="25" name="TextBox 25"/>
          <p:cNvSpPr txBox="1"/>
          <p:nvPr/>
        </p:nvSpPr>
        <p:spPr>
          <a:xfrm>
            <a:off x="12498869" y="3578754"/>
            <a:ext cx="514350" cy="887095"/>
          </a:xfrm>
          <a:prstGeom prst="rect">
            <a:avLst/>
          </a:prstGeom>
        </p:spPr>
        <p:txBody>
          <a:bodyPr lIns="0" tIns="0" rIns="0" bIns="0" rtlCol="0" anchor="t">
            <a:spAutoFit/>
          </a:bodyPr>
          <a:lstStyle/>
          <a:p>
            <a:pPr algn="ctr">
              <a:lnSpc>
                <a:spcPts val="7280"/>
              </a:lnSpc>
            </a:pPr>
            <a:r>
              <a:rPr lang="en-US" sz="5200">
                <a:solidFill>
                  <a:srgbClr val="1C2B47"/>
                </a:solidFill>
                <a:latin typeface="Open Sans"/>
              </a:rPr>
              <a:t>O</a:t>
            </a:r>
          </a:p>
        </p:txBody>
      </p:sp>
      <p:sp>
        <p:nvSpPr>
          <p:cNvPr id="26" name="TextBox 26"/>
          <p:cNvSpPr txBox="1"/>
          <p:nvPr/>
        </p:nvSpPr>
        <p:spPr>
          <a:xfrm>
            <a:off x="16500036" y="4704099"/>
            <a:ext cx="514350" cy="887095"/>
          </a:xfrm>
          <a:prstGeom prst="rect">
            <a:avLst/>
          </a:prstGeom>
        </p:spPr>
        <p:txBody>
          <a:bodyPr lIns="0" tIns="0" rIns="0" bIns="0" rtlCol="0" anchor="t">
            <a:spAutoFit/>
          </a:bodyPr>
          <a:lstStyle/>
          <a:p>
            <a:pPr algn="ctr">
              <a:lnSpc>
                <a:spcPts val="7280"/>
              </a:lnSpc>
            </a:pPr>
            <a:r>
              <a:rPr lang="en-US" sz="5200">
                <a:solidFill>
                  <a:srgbClr val="1C2B47"/>
                </a:solidFill>
                <a:latin typeface="Open Sans"/>
              </a:rPr>
              <a:t>O</a:t>
            </a:r>
          </a:p>
        </p:txBody>
      </p:sp>
      <p:pic>
        <p:nvPicPr>
          <p:cNvPr id="27" name="Picture 27"/>
          <p:cNvPicPr>
            <a:picLocks noChangeAspect="1"/>
          </p:cNvPicPr>
          <p:nvPr/>
        </p:nvPicPr>
        <p:blipFill>
          <a:blip r:embed="rId4"/>
          <a:srcRect/>
          <a:stretch>
            <a:fillRect/>
          </a:stretch>
        </p:blipFill>
        <p:spPr>
          <a:xfrm rot="969547">
            <a:off x="13713342" y="4156637"/>
            <a:ext cx="1966146" cy="593419"/>
          </a:xfrm>
          <a:prstGeom prst="rect">
            <a:avLst/>
          </a:prstGeom>
        </p:spPr>
      </p:pic>
    </p:spTree>
    <p:extLst>
      <p:ext uri="{BB962C8B-B14F-4D97-AF65-F5344CB8AC3E}">
        <p14:creationId xmlns:p14="http://schemas.microsoft.com/office/powerpoint/2010/main" val="361829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79" r="2127" b="16975"/>
          <a:stretch>
            <a:fillRect/>
          </a:stretch>
        </p:blipFill>
        <p:spPr>
          <a:xfrm>
            <a:off x="0" y="1473782"/>
            <a:ext cx="18288000" cy="8813218"/>
          </a:xfrm>
          <a:prstGeom prst="rect">
            <a:avLst/>
          </a:prstGeom>
        </p:spPr>
      </p:pic>
      <p:grpSp>
        <p:nvGrpSpPr>
          <p:cNvPr id="3" name="Group 3"/>
          <p:cNvGrpSpPr/>
          <p:nvPr/>
        </p:nvGrpSpPr>
        <p:grpSpPr>
          <a:xfrm>
            <a:off x="0" y="3784746"/>
            <a:ext cx="10714996" cy="6057643"/>
            <a:chOff x="0" y="0"/>
            <a:chExt cx="3624579" cy="2049128"/>
          </a:xfrm>
        </p:grpSpPr>
        <p:sp>
          <p:nvSpPr>
            <p:cNvPr id="4" name="Freeform 4"/>
            <p:cNvSpPr/>
            <p:nvPr/>
          </p:nvSpPr>
          <p:spPr>
            <a:xfrm>
              <a:off x="0" y="0"/>
              <a:ext cx="3624579" cy="2049128"/>
            </a:xfrm>
            <a:custGeom>
              <a:avLst/>
              <a:gdLst/>
              <a:ahLst/>
              <a:cxnLst/>
              <a:rect l="l" t="t" r="r" b="b"/>
              <a:pathLst>
                <a:path w="3624579" h="2049128">
                  <a:moveTo>
                    <a:pt x="0" y="0"/>
                  </a:moveTo>
                  <a:lnTo>
                    <a:pt x="3624579" y="0"/>
                  </a:lnTo>
                  <a:lnTo>
                    <a:pt x="3624579" y="2049128"/>
                  </a:lnTo>
                  <a:lnTo>
                    <a:pt x="0" y="2049128"/>
                  </a:lnTo>
                  <a:close/>
                </a:path>
              </a:pathLst>
            </a:custGeom>
            <a:solidFill>
              <a:srgbClr val="FFFFFF"/>
            </a:solidFill>
          </p:spPr>
        </p:sp>
      </p:grpSp>
      <p:pic>
        <p:nvPicPr>
          <p:cNvPr id="5" name="Picture 5"/>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6" name="Picture 6"/>
          <p:cNvPicPr>
            <a:picLocks noChangeAspect="1"/>
          </p:cNvPicPr>
          <p:nvPr/>
        </p:nvPicPr>
        <p:blipFill>
          <a:blip r:embed="rId4"/>
          <a:srcRect/>
          <a:stretch>
            <a:fillRect/>
          </a:stretch>
        </p:blipFill>
        <p:spPr>
          <a:xfrm>
            <a:off x="11153046" y="4272970"/>
            <a:ext cx="1940051" cy="1335772"/>
          </a:xfrm>
          <a:prstGeom prst="rect">
            <a:avLst/>
          </a:prstGeom>
        </p:spPr>
      </p:pic>
      <p:pic>
        <p:nvPicPr>
          <p:cNvPr id="7" name="Picture 7"/>
          <p:cNvPicPr>
            <a:picLocks noChangeAspect="1"/>
          </p:cNvPicPr>
          <p:nvPr/>
        </p:nvPicPr>
        <p:blipFill>
          <a:blip r:embed="rId4"/>
          <a:srcRect/>
          <a:stretch>
            <a:fillRect/>
          </a:stretch>
        </p:blipFill>
        <p:spPr>
          <a:xfrm>
            <a:off x="14421634" y="4272970"/>
            <a:ext cx="1940051" cy="1335772"/>
          </a:xfrm>
          <a:prstGeom prst="rect">
            <a:avLst/>
          </a:prstGeom>
        </p:spPr>
      </p:pic>
      <p:pic>
        <p:nvPicPr>
          <p:cNvPr id="8" name="Picture 8"/>
          <p:cNvPicPr>
            <a:picLocks noChangeAspect="1"/>
          </p:cNvPicPr>
          <p:nvPr/>
        </p:nvPicPr>
        <p:blipFill>
          <a:blip r:embed="rId5"/>
          <a:srcRect/>
          <a:stretch>
            <a:fillRect/>
          </a:stretch>
        </p:blipFill>
        <p:spPr>
          <a:xfrm>
            <a:off x="11153046" y="6065877"/>
            <a:ext cx="1941289" cy="1479077"/>
          </a:xfrm>
          <a:prstGeom prst="rect">
            <a:avLst/>
          </a:prstGeom>
        </p:spPr>
      </p:pic>
      <p:pic>
        <p:nvPicPr>
          <p:cNvPr id="9" name="Picture 9"/>
          <p:cNvPicPr>
            <a:picLocks noChangeAspect="1"/>
          </p:cNvPicPr>
          <p:nvPr/>
        </p:nvPicPr>
        <p:blipFill>
          <a:blip r:embed="rId5"/>
          <a:srcRect/>
          <a:stretch>
            <a:fillRect/>
          </a:stretch>
        </p:blipFill>
        <p:spPr>
          <a:xfrm>
            <a:off x="14420396" y="6065877"/>
            <a:ext cx="1941289" cy="1479077"/>
          </a:xfrm>
          <a:prstGeom prst="rect">
            <a:avLst/>
          </a:prstGeom>
        </p:spPr>
      </p:pic>
      <p:pic>
        <p:nvPicPr>
          <p:cNvPr id="10" name="Picture 10"/>
          <p:cNvPicPr>
            <a:picLocks noChangeAspect="1"/>
          </p:cNvPicPr>
          <p:nvPr/>
        </p:nvPicPr>
        <p:blipFill>
          <a:blip r:embed="rId6"/>
          <a:srcRect/>
          <a:stretch>
            <a:fillRect/>
          </a:stretch>
        </p:blipFill>
        <p:spPr>
          <a:xfrm>
            <a:off x="12575151" y="7734901"/>
            <a:ext cx="2815889" cy="2262203"/>
          </a:xfrm>
          <a:prstGeom prst="rect">
            <a:avLst/>
          </a:prstGeom>
        </p:spPr>
      </p:pic>
      <p:sp>
        <p:nvSpPr>
          <p:cNvPr id="11" name="TextBox 11"/>
          <p:cNvSpPr txBox="1"/>
          <p:nvPr/>
        </p:nvSpPr>
        <p:spPr>
          <a:xfrm>
            <a:off x="702332" y="1800860"/>
            <a:ext cx="17316343" cy="1678305"/>
          </a:xfrm>
          <a:prstGeom prst="rect">
            <a:avLst/>
          </a:prstGeom>
        </p:spPr>
        <p:txBody>
          <a:bodyPr lIns="0" tIns="0" rIns="0" bIns="0" rtlCol="0" anchor="t">
            <a:spAutoFit/>
          </a:bodyPr>
          <a:lstStyle/>
          <a:p>
            <a:pPr marL="0" lvl="0" indent="0" algn="l">
              <a:lnSpc>
                <a:spcPts val="6719"/>
              </a:lnSpc>
            </a:pPr>
            <a:r>
              <a:rPr lang="en-US" sz="4800" spc="504">
                <a:solidFill>
                  <a:srgbClr val="FFFFFF"/>
                </a:solidFill>
                <a:latin typeface="Roboto Condensed Bold"/>
              </a:rPr>
              <a:t>COMPARE THE AMOUNT OF </a:t>
            </a:r>
            <a:r>
              <a:rPr lang="en-US" sz="4800" u="none" spc="504">
                <a:solidFill>
                  <a:srgbClr val="FFFFFF"/>
                </a:solidFill>
                <a:latin typeface="Roboto Condensed Bold"/>
              </a:rPr>
              <a:t>HYDROGEN GENERATED </a:t>
            </a:r>
          </a:p>
          <a:p>
            <a:pPr marL="0" lvl="0" indent="0" algn="l">
              <a:lnSpc>
                <a:spcPts val="6719"/>
              </a:lnSpc>
            </a:pPr>
            <a:r>
              <a:rPr lang="en-US" sz="4800" u="none" spc="504">
                <a:solidFill>
                  <a:srgbClr val="FFFFFF"/>
                </a:solidFill>
                <a:latin typeface="Roboto Condensed Bold"/>
              </a:rPr>
              <a:t>TO THE AMOUNT TO OXYGEN GENERATED.</a:t>
            </a:r>
          </a:p>
        </p:txBody>
      </p:sp>
      <p:sp>
        <p:nvSpPr>
          <p:cNvPr id="12" name="TextBox 12"/>
          <p:cNvSpPr txBox="1"/>
          <p:nvPr/>
        </p:nvSpPr>
        <p:spPr>
          <a:xfrm>
            <a:off x="1023163" y="4177720"/>
            <a:ext cx="8024159" cy="759343"/>
          </a:xfrm>
          <a:prstGeom prst="rect">
            <a:avLst/>
          </a:prstGeom>
        </p:spPr>
        <p:txBody>
          <a:bodyPr lIns="0" tIns="0" rIns="0" bIns="0" rtlCol="0" anchor="t">
            <a:spAutoFit/>
          </a:bodyPr>
          <a:lstStyle/>
          <a:p>
            <a:pPr algn="ctr">
              <a:lnSpc>
                <a:spcPts val="6105"/>
              </a:lnSpc>
            </a:pPr>
            <a:r>
              <a:rPr lang="en-US" sz="4361" dirty="0">
                <a:solidFill>
                  <a:srgbClr val="1E2D4B"/>
                </a:solidFill>
                <a:latin typeface="Roboto Condensed"/>
              </a:rPr>
              <a:t>Divide the hydrogen amount by two.</a:t>
            </a:r>
          </a:p>
        </p:txBody>
      </p:sp>
      <p:sp>
        <p:nvSpPr>
          <p:cNvPr id="13" name="TextBox 13"/>
          <p:cNvSpPr txBox="1"/>
          <p:nvPr/>
        </p:nvSpPr>
        <p:spPr>
          <a:xfrm>
            <a:off x="1119841" y="5048250"/>
            <a:ext cx="8769375" cy="726481"/>
          </a:xfrm>
          <a:prstGeom prst="rect">
            <a:avLst/>
          </a:prstGeom>
        </p:spPr>
        <p:txBody>
          <a:bodyPr lIns="0" tIns="0" rIns="0" bIns="0" rtlCol="0" anchor="t">
            <a:spAutoFit/>
          </a:bodyPr>
          <a:lstStyle/>
          <a:p>
            <a:pPr>
              <a:lnSpc>
                <a:spcPts val="6105"/>
              </a:lnSpc>
            </a:pPr>
            <a:r>
              <a:rPr lang="en-US" sz="4361" dirty="0">
                <a:solidFill>
                  <a:srgbClr val="1E2D4B"/>
                </a:solidFill>
                <a:latin typeface="Roboto Condensed"/>
              </a:rPr>
              <a:t>You should get the amount of oxygen.</a:t>
            </a:r>
          </a:p>
        </p:txBody>
      </p:sp>
      <p:sp>
        <p:nvSpPr>
          <p:cNvPr id="14" name="TextBox 14"/>
          <p:cNvSpPr txBox="1"/>
          <p:nvPr/>
        </p:nvSpPr>
        <p:spPr>
          <a:xfrm>
            <a:off x="374625" y="6426273"/>
            <a:ext cx="3734132" cy="759343"/>
          </a:xfrm>
          <a:prstGeom prst="rect">
            <a:avLst/>
          </a:prstGeom>
        </p:spPr>
        <p:txBody>
          <a:bodyPr lIns="0" tIns="0" rIns="0" bIns="0" rtlCol="0" anchor="t">
            <a:spAutoFit/>
          </a:bodyPr>
          <a:lstStyle/>
          <a:p>
            <a:pPr>
              <a:lnSpc>
                <a:spcPts val="6105"/>
              </a:lnSpc>
            </a:pPr>
            <a:r>
              <a:rPr lang="en-US" sz="4361" dirty="0">
                <a:solidFill>
                  <a:srgbClr val="1E2D4B"/>
                </a:solidFill>
                <a:latin typeface="Roboto Condensed"/>
              </a:rPr>
              <a:t>Formula:</a:t>
            </a:r>
          </a:p>
        </p:txBody>
      </p:sp>
      <p:sp>
        <p:nvSpPr>
          <p:cNvPr id="15" name="TextBox 15"/>
          <p:cNvSpPr txBox="1"/>
          <p:nvPr/>
        </p:nvSpPr>
        <p:spPr>
          <a:xfrm>
            <a:off x="2760491" y="6248520"/>
            <a:ext cx="4177234" cy="556895"/>
          </a:xfrm>
          <a:prstGeom prst="rect">
            <a:avLst/>
          </a:prstGeom>
        </p:spPr>
        <p:txBody>
          <a:bodyPr lIns="0" tIns="0" rIns="0" bIns="0" rtlCol="0" anchor="t">
            <a:spAutoFit/>
          </a:bodyPr>
          <a:lstStyle/>
          <a:p>
            <a:pPr>
              <a:lnSpc>
                <a:spcPts val="4480"/>
              </a:lnSpc>
            </a:pPr>
            <a:r>
              <a:rPr lang="en-US" sz="3200" dirty="0">
                <a:solidFill>
                  <a:srgbClr val="1E2D4B"/>
                </a:solidFill>
                <a:latin typeface="Roboto Condensed"/>
              </a:rPr>
              <a:t>? mL of hydrogen</a:t>
            </a:r>
          </a:p>
        </p:txBody>
      </p:sp>
      <p:pic>
        <p:nvPicPr>
          <p:cNvPr id="16" name="Picture 16"/>
          <p:cNvPicPr>
            <a:picLocks noChangeAspect="1"/>
          </p:cNvPicPr>
          <p:nvPr/>
        </p:nvPicPr>
        <p:blipFill>
          <a:blip r:embed="rId7"/>
          <a:srcRect r="61581" b="70442"/>
          <a:stretch>
            <a:fillRect/>
          </a:stretch>
        </p:blipFill>
        <p:spPr>
          <a:xfrm>
            <a:off x="2733130" y="6853569"/>
            <a:ext cx="2751256" cy="47625"/>
          </a:xfrm>
          <a:prstGeom prst="rect">
            <a:avLst/>
          </a:prstGeom>
        </p:spPr>
      </p:pic>
      <p:sp>
        <p:nvSpPr>
          <p:cNvPr id="17" name="TextBox 17"/>
          <p:cNvSpPr txBox="1"/>
          <p:nvPr/>
        </p:nvSpPr>
        <p:spPr>
          <a:xfrm>
            <a:off x="3859013" y="6869068"/>
            <a:ext cx="511577" cy="556895"/>
          </a:xfrm>
          <a:prstGeom prst="rect">
            <a:avLst/>
          </a:prstGeom>
        </p:spPr>
        <p:txBody>
          <a:bodyPr lIns="0" tIns="0" rIns="0" bIns="0" rtlCol="0" anchor="t">
            <a:spAutoFit/>
          </a:bodyPr>
          <a:lstStyle/>
          <a:p>
            <a:pPr>
              <a:lnSpc>
                <a:spcPts val="4480"/>
              </a:lnSpc>
            </a:pPr>
            <a:r>
              <a:rPr lang="en-US" sz="3200">
                <a:solidFill>
                  <a:srgbClr val="1E2D4B"/>
                </a:solidFill>
                <a:latin typeface="Roboto Condensed"/>
              </a:rPr>
              <a:t>2</a:t>
            </a:r>
          </a:p>
        </p:txBody>
      </p:sp>
      <p:sp>
        <p:nvSpPr>
          <p:cNvPr id="18" name="TextBox 18"/>
          <p:cNvSpPr txBox="1"/>
          <p:nvPr/>
        </p:nvSpPr>
        <p:spPr>
          <a:xfrm>
            <a:off x="5862200" y="6537022"/>
            <a:ext cx="511577" cy="556895"/>
          </a:xfrm>
          <a:prstGeom prst="rect">
            <a:avLst/>
          </a:prstGeom>
        </p:spPr>
        <p:txBody>
          <a:bodyPr lIns="0" tIns="0" rIns="0" bIns="0" rtlCol="0" anchor="t">
            <a:spAutoFit/>
          </a:bodyPr>
          <a:lstStyle/>
          <a:p>
            <a:pPr>
              <a:lnSpc>
                <a:spcPts val="4480"/>
              </a:lnSpc>
            </a:pPr>
            <a:r>
              <a:rPr lang="en-US" sz="3200">
                <a:solidFill>
                  <a:srgbClr val="1E2D4B"/>
                </a:solidFill>
                <a:latin typeface="Roboto Condensed"/>
              </a:rPr>
              <a:t>=</a:t>
            </a:r>
          </a:p>
        </p:txBody>
      </p:sp>
      <p:sp>
        <p:nvSpPr>
          <p:cNvPr id="19" name="TextBox 19"/>
          <p:cNvSpPr txBox="1"/>
          <p:nvPr/>
        </p:nvSpPr>
        <p:spPr>
          <a:xfrm>
            <a:off x="6373778" y="6537022"/>
            <a:ext cx="4177234" cy="556895"/>
          </a:xfrm>
          <a:prstGeom prst="rect">
            <a:avLst/>
          </a:prstGeom>
        </p:spPr>
        <p:txBody>
          <a:bodyPr lIns="0" tIns="0" rIns="0" bIns="0" rtlCol="0" anchor="t">
            <a:spAutoFit/>
          </a:bodyPr>
          <a:lstStyle/>
          <a:p>
            <a:pPr>
              <a:lnSpc>
                <a:spcPts val="4480"/>
              </a:lnSpc>
            </a:pPr>
            <a:r>
              <a:rPr lang="en-US" sz="3200">
                <a:solidFill>
                  <a:srgbClr val="1E2D4B"/>
                </a:solidFill>
                <a:latin typeface="Roboto Condensed"/>
              </a:rPr>
              <a:t>? mL of oxygen</a:t>
            </a:r>
          </a:p>
        </p:txBody>
      </p:sp>
      <p:sp>
        <p:nvSpPr>
          <p:cNvPr id="20" name="TextBox 20"/>
          <p:cNvSpPr txBox="1"/>
          <p:nvPr/>
        </p:nvSpPr>
        <p:spPr>
          <a:xfrm>
            <a:off x="374625" y="7639651"/>
            <a:ext cx="5743364" cy="759343"/>
          </a:xfrm>
          <a:prstGeom prst="rect">
            <a:avLst/>
          </a:prstGeom>
        </p:spPr>
        <p:txBody>
          <a:bodyPr lIns="0" tIns="0" rIns="0" bIns="0" rtlCol="0" anchor="t">
            <a:spAutoFit/>
          </a:bodyPr>
          <a:lstStyle/>
          <a:p>
            <a:pPr>
              <a:lnSpc>
                <a:spcPts val="6105"/>
              </a:lnSpc>
            </a:pPr>
            <a:r>
              <a:rPr lang="en-US" sz="4361">
                <a:solidFill>
                  <a:srgbClr val="1E2D4B"/>
                </a:solidFill>
                <a:latin typeface="Roboto Condensed"/>
              </a:rPr>
              <a:t>Hydrogen to oxygen ratio:</a:t>
            </a:r>
          </a:p>
        </p:txBody>
      </p:sp>
      <p:sp>
        <p:nvSpPr>
          <p:cNvPr id="21" name="TextBox 21"/>
          <p:cNvSpPr txBox="1"/>
          <p:nvPr/>
        </p:nvSpPr>
        <p:spPr>
          <a:xfrm>
            <a:off x="2760491" y="8493399"/>
            <a:ext cx="4177234" cy="556895"/>
          </a:xfrm>
          <a:prstGeom prst="rect">
            <a:avLst/>
          </a:prstGeom>
        </p:spPr>
        <p:txBody>
          <a:bodyPr lIns="0" tIns="0" rIns="0" bIns="0" rtlCol="0" anchor="t">
            <a:spAutoFit/>
          </a:bodyPr>
          <a:lstStyle/>
          <a:p>
            <a:pPr>
              <a:lnSpc>
                <a:spcPts val="4480"/>
              </a:lnSpc>
            </a:pPr>
            <a:r>
              <a:rPr lang="en-US" sz="3200">
                <a:solidFill>
                  <a:srgbClr val="1E2D4B"/>
                </a:solidFill>
                <a:latin typeface="Roboto Condensed Bold"/>
              </a:rPr>
              <a:t>20</a:t>
            </a:r>
            <a:r>
              <a:rPr lang="en-US" sz="3200">
                <a:solidFill>
                  <a:srgbClr val="1E2D4B"/>
                </a:solidFill>
                <a:latin typeface="Roboto Condensed"/>
              </a:rPr>
              <a:t> mL of hydrogen</a:t>
            </a:r>
          </a:p>
        </p:txBody>
      </p:sp>
      <p:pic>
        <p:nvPicPr>
          <p:cNvPr id="22" name="Picture 22"/>
          <p:cNvPicPr>
            <a:picLocks noChangeAspect="1"/>
          </p:cNvPicPr>
          <p:nvPr/>
        </p:nvPicPr>
        <p:blipFill>
          <a:blip r:embed="rId7"/>
          <a:srcRect r="61581" b="70442"/>
          <a:stretch>
            <a:fillRect/>
          </a:stretch>
        </p:blipFill>
        <p:spPr>
          <a:xfrm>
            <a:off x="2733130" y="9098448"/>
            <a:ext cx="2751256" cy="47625"/>
          </a:xfrm>
          <a:prstGeom prst="rect">
            <a:avLst/>
          </a:prstGeom>
        </p:spPr>
      </p:pic>
      <p:sp>
        <p:nvSpPr>
          <p:cNvPr id="23" name="TextBox 23"/>
          <p:cNvSpPr txBox="1"/>
          <p:nvPr/>
        </p:nvSpPr>
        <p:spPr>
          <a:xfrm>
            <a:off x="3859013" y="9113947"/>
            <a:ext cx="511577" cy="556895"/>
          </a:xfrm>
          <a:prstGeom prst="rect">
            <a:avLst/>
          </a:prstGeom>
        </p:spPr>
        <p:txBody>
          <a:bodyPr lIns="0" tIns="0" rIns="0" bIns="0" rtlCol="0" anchor="t">
            <a:spAutoFit/>
          </a:bodyPr>
          <a:lstStyle/>
          <a:p>
            <a:pPr>
              <a:lnSpc>
                <a:spcPts val="4480"/>
              </a:lnSpc>
            </a:pPr>
            <a:r>
              <a:rPr lang="en-US" sz="3200">
                <a:solidFill>
                  <a:srgbClr val="1E2D4B"/>
                </a:solidFill>
                <a:latin typeface="Roboto Condensed"/>
              </a:rPr>
              <a:t>2</a:t>
            </a:r>
          </a:p>
        </p:txBody>
      </p:sp>
      <p:sp>
        <p:nvSpPr>
          <p:cNvPr id="24" name="TextBox 24"/>
          <p:cNvSpPr txBox="1"/>
          <p:nvPr/>
        </p:nvSpPr>
        <p:spPr>
          <a:xfrm>
            <a:off x="5862200" y="8781901"/>
            <a:ext cx="511577" cy="556895"/>
          </a:xfrm>
          <a:prstGeom prst="rect">
            <a:avLst/>
          </a:prstGeom>
        </p:spPr>
        <p:txBody>
          <a:bodyPr lIns="0" tIns="0" rIns="0" bIns="0" rtlCol="0" anchor="t">
            <a:spAutoFit/>
          </a:bodyPr>
          <a:lstStyle/>
          <a:p>
            <a:pPr>
              <a:lnSpc>
                <a:spcPts val="4480"/>
              </a:lnSpc>
            </a:pPr>
            <a:r>
              <a:rPr lang="en-US" sz="3200">
                <a:solidFill>
                  <a:srgbClr val="1E2D4B"/>
                </a:solidFill>
                <a:latin typeface="Roboto Condensed"/>
              </a:rPr>
              <a:t>=</a:t>
            </a:r>
          </a:p>
        </p:txBody>
      </p:sp>
      <p:sp>
        <p:nvSpPr>
          <p:cNvPr id="25" name="TextBox 25"/>
          <p:cNvSpPr txBox="1"/>
          <p:nvPr/>
        </p:nvSpPr>
        <p:spPr>
          <a:xfrm>
            <a:off x="6373778" y="8781901"/>
            <a:ext cx="4177234" cy="556895"/>
          </a:xfrm>
          <a:prstGeom prst="rect">
            <a:avLst/>
          </a:prstGeom>
        </p:spPr>
        <p:txBody>
          <a:bodyPr lIns="0" tIns="0" rIns="0" bIns="0" rtlCol="0" anchor="t">
            <a:spAutoFit/>
          </a:bodyPr>
          <a:lstStyle/>
          <a:p>
            <a:pPr>
              <a:lnSpc>
                <a:spcPts val="4480"/>
              </a:lnSpc>
            </a:pPr>
            <a:r>
              <a:rPr lang="en-US" sz="3200" dirty="0">
                <a:solidFill>
                  <a:srgbClr val="1E2D4B"/>
                </a:solidFill>
                <a:latin typeface="Roboto Condensed Bold"/>
              </a:rPr>
              <a:t>10</a:t>
            </a:r>
            <a:r>
              <a:rPr lang="en-US" sz="3200" dirty="0">
                <a:solidFill>
                  <a:srgbClr val="1E2D4B"/>
                </a:solidFill>
                <a:latin typeface="Roboto Condensed"/>
              </a:rPr>
              <a:t> mL of oxygen</a:t>
            </a:r>
          </a:p>
        </p:txBody>
      </p:sp>
    </p:spTree>
    <p:extLst>
      <p:ext uri="{BB962C8B-B14F-4D97-AF65-F5344CB8AC3E}">
        <p14:creationId xmlns:p14="http://schemas.microsoft.com/office/powerpoint/2010/main" val="40128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3" r="1311" b="13480"/>
          <a:stretch>
            <a:fillRect/>
          </a:stretch>
        </p:blipFill>
        <p:spPr>
          <a:xfrm>
            <a:off x="-3964" y="1473782"/>
            <a:ext cx="18295928" cy="9184190"/>
          </a:xfrm>
          <a:prstGeom prst="rect">
            <a:avLst/>
          </a:prstGeom>
        </p:spPr>
      </p:pic>
      <p:sp>
        <p:nvSpPr>
          <p:cNvPr id="3" name="TextBox 3"/>
          <p:cNvSpPr txBox="1"/>
          <p:nvPr/>
        </p:nvSpPr>
        <p:spPr>
          <a:xfrm>
            <a:off x="702332" y="1550734"/>
            <a:ext cx="17424555" cy="3371215"/>
          </a:xfrm>
          <a:prstGeom prst="rect">
            <a:avLst/>
          </a:prstGeom>
        </p:spPr>
        <p:txBody>
          <a:bodyPr lIns="0" tIns="0" rIns="0" bIns="0" rtlCol="0" anchor="t">
            <a:spAutoFit/>
          </a:bodyPr>
          <a:lstStyle/>
          <a:p>
            <a:pPr>
              <a:lnSpc>
                <a:spcPts val="8959"/>
              </a:lnSpc>
            </a:pPr>
            <a:r>
              <a:rPr lang="en-US" sz="6400" spc="672">
                <a:solidFill>
                  <a:srgbClr val="FFFFFF"/>
                </a:solidFill>
                <a:latin typeface="Roboto Condensed Bold"/>
              </a:rPr>
              <a:t>WHAT DOES THIS FORMULA</a:t>
            </a:r>
          </a:p>
          <a:p>
            <a:pPr>
              <a:lnSpc>
                <a:spcPts val="8959"/>
              </a:lnSpc>
            </a:pPr>
            <a:r>
              <a:rPr lang="en-US" sz="6400" spc="672">
                <a:solidFill>
                  <a:srgbClr val="FFFFFF"/>
                </a:solidFill>
                <a:latin typeface="Roboto Condensed Bold"/>
              </a:rPr>
              <a:t>DEMONSTRATE?</a:t>
            </a:r>
          </a:p>
          <a:p>
            <a:pPr marL="0" lvl="0" indent="0" algn="l">
              <a:lnSpc>
                <a:spcPts val="8960"/>
              </a:lnSpc>
            </a:pPr>
            <a:r>
              <a:rPr lang="en-US" sz="6400" u="none" spc="672">
                <a:solidFill>
                  <a:srgbClr val="FFFFFF"/>
                </a:solidFill>
                <a:latin typeface="Roboto Condensed Bold"/>
              </a:rPr>
              <a:t>  </a:t>
            </a:r>
          </a:p>
        </p:txBody>
      </p:sp>
      <p:grpSp>
        <p:nvGrpSpPr>
          <p:cNvPr id="4" name="Group 4"/>
          <p:cNvGrpSpPr/>
          <p:nvPr/>
        </p:nvGrpSpPr>
        <p:grpSpPr>
          <a:xfrm>
            <a:off x="0" y="3908330"/>
            <a:ext cx="18288000" cy="6037502"/>
            <a:chOff x="0" y="0"/>
            <a:chExt cx="6186311" cy="2042315"/>
          </a:xfrm>
        </p:grpSpPr>
        <p:sp>
          <p:nvSpPr>
            <p:cNvPr id="5" name="Freeform 5"/>
            <p:cNvSpPr/>
            <p:nvPr/>
          </p:nvSpPr>
          <p:spPr>
            <a:xfrm>
              <a:off x="0" y="0"/>
              <a:ext cx="6186311" cy="2042315"/>
            </a:xfrm>
            <a:custGeom>
              <a:avLst/>
              <a:gdLst/>
              <a:ahLst/>
              <a:cxnLst/>
              <a:rect l="l" t="t" r="r" b="b"/>
              <a:pathLst>
                <a:path w="6186311" h="2042315">
                  <a:moveTo>
                    <a:pt x="0" y="0"/>
                  </a:moveTo>
                  <a:lnTo>
                    <a:pt x="6186311" y="0"/>
                  </a:lnTo>
                  <a:lnTo>
                    <a:pt x="6186311" y="2042315"/>
                  </a:lnTo>
                  <a:lnTo>
                    <a:pt x="0" y="2042315"/>
                  </a:lnTo>
                  <a:close/>
                </a:path>
              </a:pathLst>
            </a:custGeom>
            <a:solidFill>
              <a:srgbClr val="FFFFFF"/>
            </a:solidFill>
          </p:spPr>
        </p:sp>
      </p:grpSp>
      <p:pic>
        <p:nvPicPr>
          <p:cNvPr id="6" name="Picture 6"/>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7" name="Picture 7"/>
          <p:cNvPicPr>
            <a:picLocks noChangeAspect="1"/>
          </p:cNvPicPr>
          <p:nvPr/>
        </p:nvPicPr>
        <p:blipFill>
          <a:blip r:embed="rId4"/>
          <a:srcRect/>
          <a:stretch>
            <a:fillRect/>
          </a:stretch>
        </p:blipFill>
        <p:spPr>
          <a:xfrm>
            <a:off x="10674507" y="4415195"/>
            <a:ext cx="7452379" cy="4410877"/>
          </a:xfrm>
          <a:prstGeom prst="rect">
            <a:avLst/>
          </a:prstGeom>
        </p:spPr>
      </p:pic>
    </p:spTree>
    <p:extLst>
      <p:ext uri="{BB962C8B-B14F-4D97-AF65-F5344CB8AC3E}">
        <p14:creationId xmlns:p14="http://schemas.microsoft.com/office/powerpoint/2010/main" val="824921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3" r="1311" b="13480"/>
          <a:stretch>
            <a:fillRect/>
          </a:stretch>
        </p:blipFill>
        <p:spPr>
          <a:xfrm>
            <a:off x="-3963" y="1473782"/>
            <a:ext cx="18310966" cy="9184190"/>
          </a:xfrm>
          <a:prstGeom prst="rect">
            <a:avLst/>
          </a:prstGeom>
        </p:spPr>
      </p:pic>
      <p:sp>
        <p:nvSpPr>
          <p:cNvPr id="3" name="TextBox 3"/>
          <p:cNvSpPr txBox="1"/>
          <p:nvPr/>
        </p:nvSpPr>
        <p:spPr>
          <a:xfrm>
            <a:off x="702332" y="1550734"/>
            <a:ext cx="17424555" cy="3371215"/>
          </a:xfrm>
          <a:prstGeom prst="rect">
            <a:avLst/>
          </a:prstGeom>
        </p:spPr>
        <p:txBody>
          <a:bodyPr lIns="0" tIns="0" rIns="0" bIns="0" rtlCol="0" anchor="t">
            <a:spAutoFit/>
          </a:bodyPr>
          <a:lstStyle/>
          <a:p>
            <a:pPr>
              <a:lnSpc>
                <a:spcPts val="8959"/>
              </a:lnSpc>
            </a:pPr>
            <a:r>
              <a:rPr lang="en-US" sz="6400" spc="672">
                <a:solidFill>
                  <a:srgbClr val="FFFFFF"/>
                </a:solidFill>
                <a:latin typeface="Roboto Condensed Bold"/>
              </a:rPr>
              <a:t>WHAT DOES THIS FORMULA</a:t>
            </a:r>
          </a:p>
          <a:p>
            <a:pPr>
              <a:lnSpc>
                <a:spcPts val="8959"/>
              </a:lnSpc>
            </a:pPr>
            <a:r>
              <a:rPr lang="en-US" sz="6400" spc="672">
                <a:solidFill>
                  <a:srgbClr val="FFFFFF"/>
                </a:solidFill>
                <a:latin typeface="Roboto Condensed Bold"/>
              </a:rPr>
              <a:t>DEMONSTRATE?</a:t>
            </a:r>
          </a:p>
          <a:p>
            <a:pPr marL="0" lvl="0" indent="0" algn="l">
              <a:lnSpc>
                <a:spcPts val="8960"/>
              </a:lnSpc>
            </a:pPr>
            <a:r>
              <a:rPr lang="en-US" sz="6400" u="none" spc="672">
                <a:solidFill>
                  <a:srgbClr val="FFFFFF"/>
                </a:solidFill>
                <a:latin typeface="Roboto Condensed Bold"/>
              </a:rPr>
              <a:t>  </a:t>
            </a:r>
          </a:p>
        </p:txBody>
      </p:sp>
      <p:grpSp>
        <p:nvGrpSpPr>
          <p:cNvPr id="4" name="Group 4"/>
          <p:cNvGrpSpPr/>
          <p:nvPr/>
        </p:nvGrpSpPr>
        <p:grpSpPr>
          <a:xfrm>
            <a:off x="0" y="3908330"/>
            <a:ext cx="18442358" cy="6037502"/>
            <a:chOff x="0" y="0"/>
            <a:chExt cx="6238526" cy="2042315"/>
          </a:xfrm>
        </p:grpSpPr>
        <p:sp>
          <p:nvSpPr>
            <p:cNvPr id="5" name="Freeform 5"/>
            <p:cNvSpPr/>
            <p:nvPr/>
          </p:nvSpPr>
          <p:spPr>
            <a:xfrm>
              <a:off x="0" y="0"/>
              <a:ext cx="6238526" cy="2042315"/>
            </a:xfrm>
            <a:custGeom>
              <a:avLst/>
              <a:gdLst/>
              <a:ahLst/>
              <a:cxnLst/>
              <a:rect l="l" t="t" r="r" b="b"/>
              <a:pathLst>
                <a:path w="6238526" h="2042315">
                  <a:moveTo>
                    <a:pt x="0" y="0"/>
                  </a:moveTo>
                  <a:lnTo>
                    <a:pt x="6238526" y="0"/>
                  </a:lnTo>
                  <a:lnTo>
                    <a:pt x="6238526" y="2042315"/>
                  </a:lnTo>
                  <a:lnTo>
                    <a:pt x="0" y="2042315"/>
                  </a:lnTo>
                  <a:close/>
                </a:path>
              </a:pathLst>
            </a:custGeom>
            <a:solidFill>
              <a:srgbClr val="FFFFFF"/>
            </a:solidFill>
          </p:spPr>
        </p:sp>
      </p:grpSp>
      <p:pic>
        <p:nvPicPr>
          <p:cNvPr id="6" name="Picture 6"/>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7" name="Picture 7"/>
          <p:cNvPicPr>
            <a:picLocks noChangeAspect="1"/>
          </p:cNvPicPr>
          <p:nvPr/>
        </p:nvPicPr>
        <p:blipFill>
          <a:blip r:embed="rId4"/>
          <a:srcRect/>
          <a:stretch>
            <a:fillRect/>
          </a:stretch>
        </p:blipFill>
        <p:spPr>
          <a:xfrm>
            <a:off x="12260769" y="5354064"/>
            <a:ext cx="5866118" cy="3472008"/>
          </a:xfrm>
          <a:prstGeom prst="rect">
            <a:avLst/>
          </a:prstGeom>
        </p:spPr>
      </p:pic>
      <p:sp>
        <p:nvSpPr>
          <p:cNvPr id="8" name="TextBox 8"/>
          <p:cNvSpPr txBox="1"/>
          <p:nvPr/>
        </p:nvSpPr>
        <p:spPr>
          <a:xfrm>
            <a:off x="702332" y="4237708"/>
            <a:ext cx="16148846" cy="607410"/>
          </a:xfrm>
          <a:prstGeom prst="rect">
            <a:avLst/>
          </a:prstGeom>
        </p:spPr>
        <p:txBody>
          <a:bodyPr lIns="0" tIns="0" rIns="0" bIns="0" rtlCol="0" anchor="t">
            <a:spAutoFit/>
          </a:bodyPr>
          <a:lstStyle/>
          <a:p>
            <a:pPr>
              <a:lnSpc>
                <a:spcPts val="5104"/>
              </a:lnSpc>
              <a:spcBef>
                <a:spcPct val="0"/>
              </a:spcBef>
            </a:pPr>
            <a:r>
              <a:rPr lang="en-US" sz="3645" dirty="0">
                <a:solidFill>
                  <a:srgbClr val="1E2D4B"/>
                </a:solidFill>
                <a:latin typeface="Roboto Condensed"/>
              </a:rPr>
              <a:t>It demonstrates that there are 2 hydrogen atoms for every 1 oxygen atom. </a:t>
            </a:r>
          </a:p>
        </p:txBody>
      </p:sp>
      <p:sp>
        <p:nvSpPr>
          <p:cNvPr id="9" name="TextBox 9"/>
          <p:cNvSpPr txBox="1"/>
          <p:nvPr/>
        </p:nvSpPr>
        <p:spPr>
          <a:xfrm>
            <a:off x="702333" y="5453790"/>
            <a:ext cx="9660868" cy="628377"/>
          </a:xfrm>
          <a:prstGeom prst="rect">
            <a:avLst/>
          </a:prstGeom>
        </p:spPr>
        <p:txBody>
          <a:bodyPr wrap="square" lIns="0" tIns="0" rIns="0" bIns="0" rtlCol="0" anchor="t">
            <a:spAutoFit/>
          </a:bodyPr>
          <a:lstStyle/>
          <a:p>
            <a:pPr algn="ctr">
              <a:lnSpc>
                <a:spcPts val="5179"/>
              </a:lnSpc>
              <a:spcBef>
                <a:spcPct val="0"/>
              </a:spcBef>
            </a:pPr>
            <a:r>
              <a:rPr lang="en-US" sz="3699" dirty="0">
                <a:solidFill>
                  <a:srgbClr val="1C2B47"/>
                </a:solidFill>
                <a:latin typeface="Roboto Condensed"/>
              </a:rPr>
              <a:t>This is where water gets the name </a:t>
            </a:r>
            <a:r>
              <a:rPr lang="cs-CZ" sz="3699" dirty="0">
                <a:solidFill>
                  <a:srgbClr val="1C2B47"/>
                </a:solidFill>
                <a:latin typeface="Roboto Condensed"/>
              </a:rPr>
              <a:t>            </a:t>
            </a:r>
            <a:r>
              <a:rPr lang="en-US" sz="3699" dirty="0">
                <a:solidFill>
                  <a:srgbClr val="1C2B47"/>
                </a:solidFill>
                <a:latin typeface="Roboto Condensed"/>
              </a:rPr>
              <a:t> </a:t>
            </a:r>
            <a:r>
              <a:rPr lang="cs-CZ" sz="3699" dirty="0">
                <a:solidFill>
                  <a:srgbClr val="1C2B47"/>
                </a:solidFill>
                <a:latin typeface="Roboto Condensed"/>
              </a:rPr>
              <a:t>?            </a:t>
            </a:r>
            <a:r>
              <a:rPr lang="en-US" sz="3699" dirty="0">
                <a:solidFill>
                  <a:srgbClr val="1C2B47"/>
                </a:solidFill>
                <a:latin typeface="Roboto Condensed"/>
              </a:rPr>
              <a:t>.</a:t>
            </a:r>
            <a:r>
              <a:rPr lang="en-US" sz="3699" dirty="0">
                <a:solidFill>
                  <a:srgbClr val="000000"/>
                </a:solidFill>
                <a:latin typeface="Roboto Condensed"/>
              </a:rPr>
              <a:t> </a:t>
            </a:r>
          </a:p>
        </p:txBody>
      </p:sp>
      <p:pic>
        <p:nvPicPr>
          <p:cNvPr id="10" name="Picture 10"/>
          <p:cNvPicPr>
            <a:picLocks noChangeAspect="1"/>
          </p:cNvPicPr>
          <p:nvPr/>
        </p:nvPicPr>
        <p:blipFill>
          <a:blip r:embed="rId5"/>
          <a:srcRect r="61581" b="70442"/>
          <a:stretch>
            <a:fillRect/>
          </a:stretch>
        </p:blipFill>
        <p:spPr>
          <a:xfrm>
            <a:off x="7401127" y="6018252"/>
            <a:ext cx="2751256" cy="47625"/>
          </a:xfrm>
          <a:prstGeom prst="rect">
            <a:avLst/>
          </a:prstGeom>
        </p:spPr>
      </p:pic>
      <p:sp>
        <p:nvSpPr>
          <p:cNvPr id="11" name="TextBox 11"/>
          <p:cNvSpPr txBox="1"/>
          <p:nvPr/>
        </p:nvSpPr>
        <p:spPr>
          <a:xfrm>
            <a:off x="702332" y="7004343"/>
            <a:ext cx="16807707" cy="2870722"/>
          </a:xfrm>
          <a:prstGeom prst="rect">
            <a:avLst/>
          </a:prstGeom>
        </p:spPr>
        <p:txBody>
          <a:bodyPr lIns="0" tIns="0" rIns="0" bIns="0" rtlCol="0" anchor="t">
            <a:spAutoFit/>
          </a:bodyPr>
          <a:lstStyle/>
          <a:p>
            <a:pPr>
              <a:lnSpc>
                <a:spcPts val="5658"/>
              </a:lnSpc>
              <a:spcBef>
                <a:spcPct val="0"/>
              </a:spcBef>
            </a:pPr>
            <a:r>
              <a:rPr lang="en-US" sz="4041" dirty="0">
                <a:solidFill>
                  <a:srgbClr val="1C2B47"/>
                </a:solidFill>
                <a:latin typeface="Roboto Condensed"/>
              </a:rPr>
              <a:t>Remember that we used pure distilled water. </a:t>
            </a:r>
          </a:p>
          <a:p>
            <a:pPr>
              <a:lnSpc>
                <a:spcPts val="5658"/>
              </a:lnSpc>
              <a:spcBef>
                <a:spcPct val="0"/>
              </a:spcBef>
            </a:pPr>
            <a:endParaRPr lang="en-US" sz="4041" dirty="0">
              <a:solidFill>
                <a:srgbClr val="1C2B47"/>
              </a:solidFill>
              <a:latin typeface="Roboto Condensed"/>
            </a:endParaRPr>
          </a:p>
          <a:p>
            <a:pPr>
              <a:lnSpc>
                <a:spcPts val="5658"/>
              </a:lnSpc>
              <a:spcBef>
                <a:spcPct val="0"/>
              </a:spcBef>
            </a:pPr>
            <a:r>
              <a:rPr lang="en-US" sz="4041" dirty="0">
                <a:solidFill>
                  <a:srgbClr val="1C2B47"/>
                </a:solidFill>
                <a:latin typeface="Roboto Condensed"/>
              </a:rPr>
              <a:t>That means the water is made up of only        </a:t>
            </a:r>
            <a:r>
              <a:rPr lang="cs-CZ" sz="4041" dirty="0">
                <a:solidFill>
                  <a:srgbClr val="1C2B47"/>
                </a:solidFill>
                <a:latin typeface="Roboto Condensed"/>
              </a:rPr>
              <a:t>        </a:t>
            </a:r>
            <a:r>
              <a:rPr lang="en-US" sz="4041" dirty="0">
                <a:solidFill>
                  <a:srgbClr val="1C2B47"/>
                </a:solidFill>
                <a:latin typeface="Roboto Condensed"/>
              </a:rPr>
              <a:t>?</a:t>
            </a:r>
            <a:r>
              <a:rPr lang="cs-CZ" sz="4041" dirty="0">
                <a:solidFill>
                  <a:srgbClr val="1C2B47"/>
                </a:solidFill>
                <a:latin typeface="Roboto Condensed"/>
              </a:rPr>
              <a:t>              </a:t>
            </a:r>
            <a:r>
              <a:rPr lang="en-US" sz="4041" dirty="0">
                <a:solidFill>
                  <a:srgbClr val="1C2B47"/>
                </a:solidFill>
                <a:latin typeface="Roboto Condensed"/>
              </a:rPr>
              <a:t>and            </a:t>
            </a:r>
            <a:r>
              <a:rPr lang="cs-CZ" sz="4041" dirty="0">
                <a:solidFill>
                  <a:srgbClr val="1C2B47"/>
                </a:solidFill>
                <a:latin typeface="Roboto Condensed"/>
              </a:rPr>
              <a:t>?     </a:t>
            </a:r>
            <a:r>
              <a:rPr lang="en-US" sz="4041" dirty="0">
                <a:solidFill>
                  <a:srgbClr val="1C2B47"/>
                </a:solidFill>
                <a:latin typeface="Roboto Condensed"/>
              </a:rPr>
              <a:t>       . </a:t>
            </a:r>
          </a:p>
          <a:p>
            <a:pPr algn="ctr">
              <a:lnSpc>
                <a:spcPts val="5658"/>
              </a:lnSpc>
              <a:spcBef>
                <a:spcPct val="0"/>
              </a:spcBef>
            </a:pPr>
            <a:endParaRPr lang="en-US" sz="4041" dirty="0">
              <a:solidFill>
                <a:srgbClr val="1C2B47"/>
              </a:solidFill>
              <a:latin typeface="Roboto Condensed"/>
            </a:endParaRPr>
          </a:p>
        </p:txBody>
      </p:sp>
      <p:pic>
        <p:nvPicPr>
          <p:cNvPr id="12" name="Picture 12"/>
          <p:cNvPicPr>
            <a:picLocks noChangeAspect="1"/>
          </p:cNvPicPr>
          <p:nvPr/>
        </p:nvPicPr>
        <p:blipFill>
          <a:blip r:embed="rId5"/>
          <a:srcRect r="61581" b="70442"/>
          <a:stretch>
            <a:fillRect/>
          </a:stretch>
        </p:blipFill>
        <p:spPr>
          <a:xfrm>
            <a:off x="9766851" y="9068770"/>
            <a:ext cx="2751256" cy="47625"/>
          </a:xfrm>
          <a:prstGeom prst="rect">
            <a:avLst/>
          </a:prstGeom>
        </p:spPr>
      </p:pic>
      <p:pic>
        <p:nvPicPr>
          <p:cNvPr id="13" name="Picture 13"/>
          <p:cNvPicPr>
            <a:picLocks noChangeAspect="1"/>
          </p:cNvPicPr>
          <p:nvPr/>
        </p:nvPicPr>
        <p:blipFill>
          <a:blip r:embed="rId5"/>
          <a:srcRect r="61581" b="70442"/>
          <a:stretch>
            <a:fillRect/>
          </a:stretch>
        </p:blipFill>
        <p:spPr>
          <a:xfrm>
            <a:off x="13441739" y="9021145"/>
            <a:ext cx="2751256" cy="47625"/>
          </a:xfrm>
          <a:prstGeom prst="rect">
            <a:avLst/>
          </a:prstGeom>
        </p:spPr>
      </p:pic>
    </p:spTree>
    <p:extLst>
      <p:ext uri="{BB962C8B-B14F-4D97-AF65-F5344CB8AC3E}">
        <p14:creationId xmlns:p14="http://schemas.microsoft.com/office/powerpoint/2010/main" val="548487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3" r="1311" b="13480"/>
          <a:stretch>
            <a:fillRect/>
          </a:stretch>
        </p:blipFill>
        <p:spPr>
          <a:xfrm>
            <a:off x="0" y="1473782"/>
            <a:ext cx="18288000" cy="9184190"/>
          </a:xfrm>
          <a:prstGeom prst="rect">
            <a:avLst/>
          </a:prstGeom>
        </p:spPr>
      </p:pic>
      <p:sp>
        <p:nvSpPr>
          <p:cNvPr id="3" name="TextBox 3"/>
          <p:cNvSpPr txBox="1"/>
          <p:nvPr/>
        </p:nvSpPr>
        <p:spPr>
          <a:xfrm>
            <a:off x="702332" y="1550734"/>
            <a:ext cx="17424555" cy="3371215"/>
          </a:xfrm>
          <a:prstGeom prst="rect">
            <a:avLst/>
          </a:prstGeom>
        </p:spPr>
        <p:txBody>
          <a:bodyPr lIns="0" tIns="0" rIns="0" bIns="0" rtlCol="0" anchor="t">
            <a:spAutoFit/>
          </a:bodyPr>
          <a:lstStyle/>
          <a:p>
            <a:pPr>
              <a:lnSpc>
                <a:spcPts val="8959"/>
              </a:lnSpc>
            </a:pPr>
            <a:r>
              <a:rPr lang="en-US" sz="6400" spc="672">
                <a:solidFill>
                  <a:srgbClr val="FFFFFF"/>
                </a:solidFill>
                <a:latin typeface="Roboto Condensed Bold"/>
              </a:rPr>
              <a:t>WHAT DOES THIS FORMULA</a:t>
            </a:r>
          </a:p>
          <a:p>
            <a:pPr>
              <a:lnSpc>
                <a:spcPts val="8959"/>
              </a:lnSpc>
            </a:pPr>
            <a:r>
              <a:rPr lang="en-US" sz="6400" spc="672">
                <a:solidFill>
                  <a:srgbClr val="FFFFFF"/>
                </a:solidFill>
                <a:latin typeface="Roboto Condensed Bold"/>
              </a:rPr>
              <a:t>DEMONSTRATE?</a:t>
            </a:r>
          </a:p>
          <a:p>
            <a:pPr marL="0" lvl="0" indent="0" algn="l">
              <a:lnSpc>
                <a:spcPts val="8960"/>
              </a:lnSpc>
            </a:pPr>
            <a:r>
              <a:rPr lang="en-US" sz="6400" u="none" spc="672">
                <a:solidFill>
                  <a:srgbClr val="FFFFFF"/>
                </a:solidFill>
                <a:latin typeface="Roboto Condensed Bold"/>
              </a:rPr>
              <a:t>  </a:t>
            </a:r>
          </a:p>
        </p:txBody>
      </p:sp>
      <p:grpSp>
        <p:nvGrpSpPr>
          <p:cNvPr id="4" name="Group 4"/>
          <p:cNvGrpSpPr/>
          <p:nvPr/>
        </p:nvGrpSpPr>
        <p:grpSpPr>
          <a:xfrm>
            <a:off x="-1" y="3908330"/>
            <a:ext cx="18288000" cy="6037502"/>
            <a:chOff x="0" y="0"/>
            <a:chExt cx="6238526" cy="2042315"/>
          </a:xfrm>
        </p:grpSpPr>
        <p:sp>
          <p:nvSpPr>
            <p:cNvPr id="5" name="Freeform 5"/>
            <p:cNvSpPr/>
            <p:nvPr/>
          </p:nvSpPr>
          <p:spPr>
            <a:xfrm>
              <a:off x="0" y="0"/>
              <a:ext cx="6238526" cy="2042315"/>
            </a:xfrm>
            <a:custGeom>
              <a:avLst/>
              <a:gdLst/>
              <a:ahLst/>
              <a:cxnLst/>
              <a:rect l="l" t="t" r="r" b="b"/>
              <a:pathLst>
                <a:path w="6238526" h="2042315">
                  <a:moveTo>
                    <a:pt x="0" y="0"/>
                  </a:moveTo>
                  <a:lnTo>
                    <a:pt x="6238526" y="0"/>
                  </a:lnTo>
                  <a:lnTo>
                    <a:pt x="6238526" y="2042315"/>
                  </a:lnTo>
                  <a:lnTo>
                    <a:pt x="0" y="2042315"/>
                  </a:lnTo>
                  <a:close/>
                </a:path>
              </a:pathLst>
            </a:custGeom>
            <a:solidFill>
              <a:srgbClr val="FFFFFF"/>
            </a:solidFill>
          </p:spPr>
        </p:sp>
      </p:grpSp>
      <p:pic>
        <p:nvPicPr>
          <p:cNvPr id="6" name="Picture 6"/>
          <p:cNvPicPr>
            <a:picLocks noChangeAspect="1"/>
          </p:cNvPicPr>
          <p:nvPr/>
        </p:nvPicPr>
        <p:blipFill>
          <a:blip r:embed="rId3"/>
          <a:srcRect l="16305" t="31320" r="18884" b="28406"/>
          <a:stretch>
            <a:fillRect/>
          </a:stretch>
        </p:blipFill>
        <p:spPr>
          <a:xfrm>
            <a:off x="14596483" y="193171"/>
            <a:ext cx="3530404" cy="1142166"/>
          </a:xfrm>
          <a:prstGeom prst="rect">
            <a:avLst/>
          </a:prstGeom>
        </p:spPr>
      </p:pic>
      <p:pic>
        <p:nvPicPr>
          <p:cNvPr id="7" name="Picture 7"/>
          <p:cNvPicPr>
            <a:picLocks noChangeAspect="1"/>
          </p:cNvPicPr>
          <p:nvPr/>
        </p:nvPicPr>
        <p:blipFill>
          <a:blip r:embed="rId4"/>
          <a:srcRect/>
          <a:stretch>
            <a:fillRect/>
          </a:stretch>
        </p:blipFill>
        <p:spPr>
          <a:xfrm>
            <a:off x="12260769" y="5354064"/>
            <a:ext cx="5866118" cy="3472008"/>
          </a:xfrm>
          <a:prstGeom prst="rect">
            <a:avLst/>
          </a:prstGeom>
        </p:spPr>
      </p:pic>
      <p:sp>
        <p:nvSpPr>
          <p:cNvPr id="8" name="TextBox 8"/>
          <p:cNvSpPr txBox="1"/>
          <p:nvPr/>
        </p:nvSpPr>
        <p:spPr>
          <a:xfrm>
            <a:off x="702332" y="4237708"/>
            <a:ext cx="16148846" cy="1282757"/>
          </a:xfrm>
          <a:prstGeom prst="rect">
            <a:avLst/>
          </a:prstGeom>
        </p:spPr>
        <p:txBody>
          <a:bodyPr lIns="0" tIns="0" rIns="0" bIns="0" rtlCol="0" anchor="t">
            <a:spAutoFit/>
          </a:bodyPr>
          <a:lstStyle/>
          <a:p>
            <a:pPr>
              <a:lnSpc>
                <a:spcPts val="5104"/>
              </a:lnSpc>
              <a:spcBef>
                <a:spcPct val="0"/>
              </a:spcBef>
            </a:pPr>
            <a:r>
              <a:rPr lang="en-US" sz="3645" dirty="0">
                <a:solidFill>
                  <a:srgbClr val="1E2D4B"/>
                </a:solidFill>
                <a:latin typeface="Roboto Condensed"/>
              </a:rPr>
              <a:t>It demonstrates that there are 2 hydrogen atoms for every 1 oxygen atom. </a:t>
            </a:r>
          </a:p>
          <a:p>
            <a:pPr algn="ctr">
              <a:lnSpc>
                <a:spcPts val="5104"/>
              </a:lnSpc>
              <a:spcBef>
                <a:spcPct val="0"/>
              </a:spcBef>
            </a:pPr>
            <a:endParaRPr lang="en-US" sz="3645" dirty="0">
              <a:solidFill>
                <a:srgbClr val="000000"/>
              </a:solidFill>
              <a:latin typeface="Roboto Condensed"/>
            </a:endParaRPr>
          </a:p>
        </p:txBody>
      </p:sp>
      <p:sp>
        <p:nvSpPr>
          <p:cNvPr id="9" name="TextBox 9"/>
          <p:cNvSpPr txBox="1"/>
          <p:nvPr/>
        </p:nvSpPr>
        <p:spPr>
          <a:xfrm>
            <a:off x="702332" y="5459304"/>
            <a:ext cx="10109280" cy="596317"/>
          </a:xfrm>
          <a:prstGeom prst="rect">
            <a:avLst/>
          </a:prstGeom>
        </p:spPr>
        <p:txBody>
          <a:bodyPr wrap="square" lIns="0" tIns="0" rIns="0" bIns="0" rtlCol="0" anchor="t">
            <a:spAutoFit/>
          </a:bodyPr>
          <a:lstStyle/>
          <a:p>
            <a:pPr>
              <a:lnSpc>
                <a:spcPts val="5040"/>
              </a:lnSpc>
              <a:spcBef>
                <a:spcPct val="0"/>
              </a:spcBef>
            </a:pPr>
            <a:r>
              <a:rPr lang="en-US" sz="3600" dirty="0">
                <a:solidFill>
                  <a:srgbClr val="1C2B47"/>
                </a:solidFill>
                <a:latin typeface="Roboto Condensed"/>
              </a:rPr>
              <a:t>This is where water gets the name             H20        .</a:t>
            </a:r>
            <a:r>
              <a:rPr lang="en-US" sz="3600" dirty="0">
                <a:solidFill>
                  <a:srgbClr val="000000"/>
                </a:solidFill>
                <a:latin typeface="Roboto Condensed"/>
              </a:rPr>
              <a:t> </a:t>
            </a:r>
          </a:p>
        </p:txBody>
      </p:sp>
      <p:pic>
        <p:nvPicPr>
          <p:cNvPr id="10" name="Picture 10"/>
          <p:cNvPicPr>
            <a:picLocks noChangeAspect="1"/>
          </p:cNvPicPr>
          <p:nvPr/>
        </p:nvPicPr>
        <p:blipFill>
          <a:blip r:embed="rId5"/>
          <a:srcRect r="61581" b="70442"/>
          <a:stretch>
            <a:fillRect/>
          </a:stretch>
        </p:blipFill>
        <p:spPr>
          <a:xfrm>
            <a:off x="7401127" y="6018252"/>
            <a:ext cx="2751256" cy="47625"/>
          </a:xfrm>
          <a:prstGeom prst="rect">
            <a:avLst/>
          </a:prstGeom>
        </p:spPr>
      </p:pic>
      <p:sp>
        <p:nvSpPr>
          <p:cNvPr id="11" name="TextBox 11"/>
          <p:cNvSpPr txBox="1"/>
          <p:nvPr/>
        </p:nvSpPr>
        <p:spPr>
          <a:xfrm>
            <a:off x="702332" y="7004343"/>
            <a:ext cx="16807707" cy="2870722"/>
          </a:xfrm>
          <a:prstGeom prst="rect">
            <a:avLst/>
          </a:prstGeom>
        </p:spPr>
        <p:txBody>
          <a:bodyPr lIns="0" tIns="0" rIns="0" bIns="0" rtlCol="0" anchor="t">
            <a:spAutoFit/>
          </a:bodyPr>
          <a:lstStyle/>
          <a:p>
            <a:pPr>
              <a:lnSpc>
                <a:spcPts val="5658"/>
              </a:lnSpc>
              <a:spcBef>
                <a:spcPct val="0"/>
              </a:spcBef>
            </a:pPr>
            <a:r>
              <a:rPr lang="en-US" sz="4041" dirty="0">
                <a:solidFill>
                  <a:srgbClr val="1C2B47"/>
                </a:solidFill>
                <a:latin typeface="Roboto Condensed"/>
              </a:rPr>
              <a:t>Remember that we used pure distilled water. </a:t>
            </a:r>
          </a:p>
          <a:p>
            <a:pPr>
              <a:lnSpc>
                <a:spcPts val="5658"/>
              </a:lnSpc>
              <a:spcBef>
                <a:spcPct val="0"/>
              </a:spcBef>
            </a:pPr>
            <a:endParaRPr lang="en-US" sz="4041" dirty="0">
              <a:solidFill>
                <a:srgbClr val="1C2B47"/>
              </a:solidFill>
              <a:latin typeface="Roboto Condensed"/>
            </a:endParaRPr>
          </a:p>
          <a:p>
            <a:pPr>
              <a:lnSpc>
                <a:spcPts val="5658"/>
              </a:lnSpc>
              <a:spcBef>
                <a:spcPct val="0"/>
              </a:spcBef>
            </a:pPr>
            <a:r>
              <a:rPr lang="en-US" sz="4041" dirty="0">
                <a:solidFill>
                  <a:srgbClr val="1C2B47"/>
                </a:solidFill>
                <a:latin typeface="Roboto Condensed"/>
              </a:rPr>
              <a:t>That means the water is made up out of only       hydrogen  and   oxygen          . </a:t>
            </a:r>
          </a:p>
          <a:p>
            <a:pPr algn="ctr">
              <a:lnSpc>
                <a:spcPts val="5658"/>
              </a:lnSpc>
              <a:spcBef>
                <a:spcPct val="0"/>
              </a:spcBef>
            </a:pPr>
            <a:endParaRPr lang="en-US" sz="4041" dirty="0">
              <a:solidFill>
                <a:srgbClr val="1C2B47"/>
              </a:solidFill>
              <a:latin typeface="Roboto Condensed"/>
            </a:endParaRPr>
          </a:p>
        </p:txBody>
      </p:sp>
      <p:pic>
        <p:nvPicPr>
          <p:cNvPr id="12" name="Picture 12"/>
          <p:cNvPicPr>
            <a:picLocks noChangeAspect="1"/>
          </p:cNvPicPr>
          <p:nvPr/>
        </p:nvPicPr>
        <p:blipFill>
          <a:blip r:embed="rId5"/>
          <a:srcRect r="61581" b="70442"/>
          <a:stretch>
            <a:fillRect/>
          </a:stretch>
        </p:blipFill>
        <p:spPr>
          <a:xfrm>
            <a:off x="9766851" y="9068770"/>
            <a:ext cx="2751256" cy="47625"/>
          </a:xfrm>
          <a:prstGeom prst="rect">
            <a:avLst/>
          </a:prstGeom>
        </p:spPr>
      </p:pic>
      <p:pic>
        <p:nvPicPr>
          <p:cNvPr id="13" name="Picture 13"/>
          <p:cNvPicPr>
            <a:picLocks noChangeAspect="1"/>
          </p:cNvPicPr>
          <p:nvPr/>
        </p:nvPicPr>
        <p:blipFill>
          <a:blip r:embed="rId5"/>
          <a:srcRect r="61581" b="70442"/>
          <a:stretch>
            <a:fillRect/>
          </a:stretch>
        </p:blipFill>
        <p:spPr>
          <a:xfrm>
            <a:off x="13441739" y="9021145"/>
            <a:ext cx="2751256" cy="47625"/>
          </a:xfrm>
          <a:prstGeom prst="rect">
            <a:avLst/>
          </a:prstGeom>
        </p:spPr>
      </p:pic>
    </p:spTree>
    <p:extLst>
      <p:ext uri="{BB962C8B-B14F-4D97-AF65-F5344CB8AC3E}">
        <p14:creationId xmlns:p14="http://schemas.microsoft.com/office/powerpoint/2010/main" val="15008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alphaModFix amt="7999"/>
          </a:blip>
          <a:srcRect t="3125" b="312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r="48292"/>
          <a:stretch>
            <a:fillRect/>
          </a:stretch>
        </p:blipFill>
        <p:spPr>
          <a:xfrm>
            <a:off x="215863" y="6275374"/>
            <a:ext cx="4644318" cy="4219671"/>
          </a:xfrm>
          <a:prstGeom prst="rect">
            <a:avLst/>
          </a:prstGeom>
        </p:spPr>
      </p:pic>
      <p:pic>
        <p:nvPicPr>
          <p:cNvPr id="3" name="Picture 3"/>
          <p:cNvPicPr>
            <a:picLocks noChangeAspect="1"/>
          </p:cNvPicPr>
          <p:nvPr/>
        </p:nvPicPr>
        <p:blipFill>
          <a:blip r:embed="rId6"/>
          <a:srcRect l="2085" r="1220" b="77208"/>
          <a:stretch>
            <a:fillRect/>
          </a:stretch>
        </p:blipFill>
        <p:spPr>
          <a:xfrm>
            <a:off x="0" y="0"/>
            <a:ext cx="18288000" cy="2419350"/>
          </a:xfrm>
          <a:prstGeom prst="rect">
            <a:avLst/>
          </a:prstGeom>
        </p:spPr>
      </p:pic>
      <p:sp>
        <p:nvSpPr>
          <p:cNvPr id="4" name="TextBox 4"/>
          <p:cNvSpPr txBox="1"/>
          <p:nvPr/>
        </p:nvSpPr>
        <p:spPr>
          <a:xfrm>
            <a:off x="2692363" y="361950"/>
            <a:ext cx="15108608" cy="1533525"/>
          </a:xfrm>
          <a:prstGeom prst="rect">
            <a:avLst/>
          </a:prstGeom>
        </p:spPr>
        <p:txBody>
          <a:bodyPr lIns="0" tIns="0" rIns="0" bIns="0" rtlCol="0" anchor="t">
            <a:spAutoFit/>
          </a:bodyPr>
          <a:lstStyle/>
          <a:p>
            <a:pPr algn="r">
              <a:lnSpc>
                <a:spcPts val="12599"/>
              </a:lnSpc>
            </a:pPr>
            <a:r>
              <a:rPr lang="en-US" sz="9000">
                <a:solidFill>
                  <a:srgbClr val="FFFFFF"/>
                </a:solidFill>
                <a:latin typeface="Montserrat Extra-Bold"/>
              </a:rPr>
              <a:t>what is HYDROGEN</a:t>
            </a:r>
          </a:p>
        </p:txBody>
      </p:sp>
      <p:sp>
        <p:nvSpPr>
          <p:cNvPr id="5" name="TextBox 5"/>
          <p:cNvSpPr txBox="1"/>
          <p:nvPr/>
        </p:nvSpPr>
        <p:spPr>
          <a:xfrm>
            <a:off x="6864544" y="3596697"/>
            <a:ext cx="10070853" cy="1385430"/>
          </a:xfrm>
          <a:prstGeom prst="rect">
            <a:avLst/>
          </a:prstGeom>
        </p:spPr>
        <p:txBody>
          <a:bodyPr lIns="0" tIns="0" rIns="0" bIns="0" rtlCol="0" anchor="t">
            <a:spAutoFit/>
          </a:bodyPr>
          <a:lstStyle/>
          <a:p>
            <a:pPr>
              <a:lnSpc>
                <a:spcPts val="5510"/>
              </a:lnSpc>
            </a:pPr>
            <a:r>
              <a:rPr lang="en-US" sz="3936" dirty="0">
                <a:solidFill>
                  <a:srgbClr val="1C2B47"/>
                </a:solidFill>
                <a:latin typeface="Roboto Bold"/>
              </a:rPr>
              <a:t>Hydrogen is the first element of the periodic table due to its atomic number of one.</a:t>
            </a:r>
          </a:p>
        </p:txBody>
      </p:sp>
      <p:sp>
        <p:nvSpPr>
          <p:cNvPr id="6" name="TextBox 6"/>
          <p:cNvSpPr txBox="1"/>
          <p:nvPr/>
        </p:nvSpPr>
        <p:spPr>
          <a:xfrm>
            <a:off x="6864544" y="5702582"/>
            <a:ext cx="10070853" cy="2050459"/>
          </a:xfrm>
          <a:prstGeom prst="rect">
            <a:avLst/>
          </a:prstGeom>
        </p:spPr>
        <p:txBody>
          <a:bodyPr lIns="0" tIns="0" rIns="0" bIns="0" rtlCol="0" anchor="t">
            <a:spAutoFit/>
          </a:bodyPr>
          <a:lstStyle/>
          <a:p>
            <a:pPr>
              <a:lnSpc>
                <a:spcPts val="5414"/>
              </a:lnSpc>
            </a:pPr>
            <a:r>
              <a:rPr lang="en-US" sz="3867">
                <a:solidFill>
                  <a:srgbClr val="1C2B47"/>
                </a:solidFill>
                <a:latin typeface="Roboto Bold"/>
              </a:rPr>
              <a:t>Hydrogen is also the most abundant element in the universe, making up about 70% of all atoms.</a:t>
            </a:r>
          </a:p>
        </p:txBody>
      </p:sp>
      <p:pic>
        <p:nvPicPr>
          <p:cNvPr id="7" name="Picture 7"/>
          <p:cNvPicPr>
            <a:picLocks noChangeAspect="1"/>
          </p:cNvPicPr>
          <p:nvPr/>
        </p:nvPicPr>
        <p:blipFill>
          <a:blip r:embed="rId7"/>
          <a:srcRect/>
          <a:stretch>
            <a:fillRect/>
          </a:stretch>
        </p:blipFill>
        <p:spPr>
          <a:xfrm>
            <a:off x="6210300" y="3886200"/>
            <a:ext cx="304800" cy="304800"/>
          </a:xfrm>
          <a:prstGeom prst="rect">
            <a:avLst/>
          </a:prstGeom>
        </p:spPr>
      </p:pic>
      <p:pic>
        <p:nvPicPr>
          <p:cNvPr id="8" name="Picture 8"/>
          <p:cNvPicPr>
            <a:picLocks noChangeAspect="1"/>
          </p:cNvPicPr>
          <p:nvPr/>
        </p:nvPicPr>
        <p:blipFill>
          <a:blip r:embed="rId7"/>
          <a:srcRect/>
          <a:stretch>
            <a:fillRect/>
          </a:stretch>
        </p:blipFill>
        <p:spPr>
          <a:xfrm>
            <a:off x="6210300" y="5970574"/>
            <a:ext cx="304800" cy="304800"/>
          </a:xfrm>
          <a:prstGeom prst="rect">
            <a:avLst/>
          </a:prstGeom>
        </p:spPr>
      </p:pic>
      <p:pic>
        <p:nvPicPr>
          <p:cNvPr id="9" name="Picture 9"/>
          <p:cNvPicPr>
            <a:picLocks noChangeAspect="1"/>
          </p:cNvPicPr>
          <p:nvPr/>
        </p:nvPicPr>
        <p:blipFill>
          <a:blip r:embed="rId7"/>
          <a:srcRect/>
          <a:stretch>
            <a:fillRect/>
          </a:stretch>
        </p:blipFill>
        <p:spPr>
          <a:xfrm>
            <a:off x="6210300" y="8527520"/>
            <a:ext cx="304800" cy="304800"/>
          </a:xfrm>
          <a:prstGeom prst="rect">
            <a:avLst/>
          </a:prstGeom>
        </p:spPr>
      </p:pic>
      <p:pic>
        <p:nvPicPr>
          <p:cNvPr id="10" name="Picture 10"/>
          <p:cNvPicPr>
            <a:picLocks noChangeAspect="1"/>
          </p:cNvPicPr>
          <p:nvPr/>
        </p:nvPicPr>
        <p:blipFill>
          <a:blip r:embed="rId8"/>
          <a:srcRect/>
          <a:stretch>
            <a:fillRect/>
          </a:stretch>
        </p:blipFill>
        <p:spPr>
          <a:xfrm rot="-958165">
            <a:off x="2372036" y="-278035"/>
            <a:ext cx="2606025" cy="2613471"/>
          </a:xfrm>
          <a:prstGeom prst="rect">
            <a:avLst/>
          </a:prstGeom>
        </p:spPr>
      </p:pic>
      <p:sp>
        <p:nvSpPr>
          <p:cNvPr id="11" name="TextBox 11"/>
          <p:cNvSpPr txBox="1"/>
          <p:nvPr/>
        </p:nvSpPr>
        <p:spPr>
          <a:xfrm>
            <a:off x="6864544" y="8299485"/>
            <a:ext cx="10070853" cy="675145"/>
          </a:xfrm>
          <a:prstGeom prst="rect">
            <a:avLst/>
          </a:prstGeom>
        </p:spPr>
        <p:txBody>
          <a:bodyPr lIns="0" tIns="0" rIns="0" bIns="0" rtlCol="0" anchor="t">
            <a:spAutoFit/>
          </a:bodyPr>
          <a:lstStyle/>
          <a:p>
            <a:pPr>
              <a:lnSpc>
                <a:spcPts val="5414"/>
              </a:lnSpc>
            </a:pPr>
            <a:r>
              <a:rPr lang="en-US" sz="3867">
                <a:solidFill>
                  <a:srgbClr val="1C2B47"/>
                </a:solidFill>
                <a:latin typeface="Roboto Bold"/>
              </a:rPr>
              <a:t>However not much of it is used for energy. </a:t>
            </a:r>
          </a:p>
        </p:txBody>
      </p:sp>
      <p:pic>
        <p:nvPicPr>
          <p:cNvPr id="12" name="Lesson 2 final no move (6)">
            <a:hlinkClick r:id="" action="ppaction://media"/>
            <a:extLst>
              <a:ext uri="{FF2B5EF4-FFF2-40B4-BE49-F238E27FC236}">
                <a16:creationId xmlns:a16="http://schemas.microsoft.com/office/drawing/2014/main" id="{CED283F8-C89E-4258-94B5-D2E725BD665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t="23148" r="77960" b="37608"/>
          <a:stretch/>
        </p:blipFill>
        <p:spPr>
          <a:xfrm>
            <a:off x="715578" y="2643498"/>
            <a:ext cx="3644887" cy="3650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3" t="5742" r="1311" b="13480"/>
          <a:stretch>
            <a:fillRect/>
          </a:stretch>
        </p:blipFill>
        <p:spPr>
          <a:xfrm>
            <a:off x="-154358" y="2083382"/>
            <a:ext cx="18596716" cy="8574590"/>
          </a:xfrm>
          <a:prstGeom prst="rect">
            <a:avLst/>
          </a:prstGeom>
        </p:spPr>
      </p:pic>
      <p:sp>
        <p:nvSpPr>
          <p:cNvPr id="3" name="TextBox 3"/>
          <p:cNvSpPr txBox="1"/>
          <p:nvPr/>
        </p:nvSpPr>
        <p:spPr>
          <a:xfrm>
            <a:off x="2835442" y="180975"/>
            <a:ext cx="15108608" cy="1533525"/>
          </a:xfrm>
          <a:prstGeom prst="rect">
            <a:avLst/>
          </a:prstGeom>
        </p:spPr>
        <p:txBody>
          <a:bodyPr lIns="0" tIns="0" rIns="0" bIns="0" rtlCol="0" anchor="t">
            <a:spAutoFit/>
          </a:bodyPr>
          <a:lstStyle/>
          <a:p>
            <a:pPr algn="r">
              <a:lnSpc>
                <a:spcPts val="12599"/>
              </a:lnSpc>
            </a:pPr>
            <a:r>
              <a:rPr lang="en-US" sz="9000">
                <a:solidFill>
                  <a:srgbClr val="1C2B47"/>
                </a:solidFill>
                <a:latin typeface="Montserrat Extra-Bold"/>
              </a:rPr>
              <a:t>who uses HYDROGEN</a:t>
            </a:r>
          </a:p>
        </p:txBody>
      </p:sp>
      <p:pic>
        <p:nvPicPr>
          <p:cNvPr id="4" name="Picture 4"/>
          <p:cNvPicPr>
            <a:picLocks noChangeAspect="1"/>
          </p:cNvPicPr>
          <p:nvPr/>
        </p:nvPicPr>
        <p:blipFill>
          <a:blip r:embed="rId3"/>
          <a:srcRect/>
          <a:stretch>
            <a:fillRect/>
          </a:stretch>
        </p:blipFill>
        <p:spPr>
          <a:xfrm>
            <a:off x="6203509" y="3421784"/>
            <a:ext cx="5880983" cy="58977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esson 2 final no move">
            <a:hlinkClick r:id="" action="ppaction://media"/>
            <a:extLst>
              <a:ext uri="{FF2B5EF4-FFF2-40B4-BE49-F238E27FC236}">
                <a16:creationId xmlns:a16="http://schemas.microsoft.com/office/drawing/2014/main" id="{136096D3-9CE3-4CD7-85C8-6F1228FE1D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8364200" cy="10329863"/>
          </a:xfrm>
          <a:prstGeom prst="rect">
            <a:avLst/>
          </a:prstGeom>
        </p:spPr>
      </p:pic>
      <p:grpSp>
        <p:nvGrpSpPr>
          <p:cNvPr id="2" name="Group 2"/>
          <p:cNvGrpSpPr/>
          <p:nvPr/>
        </p:nvGrpSpPr>
        <p:grpSpPr>
          <a:xfrm>
            <a:off x="7034948" y="7143414"/>
            <a:ext cx="11253052" cy="3143586"/>
            <a:chOff x="0" y="0"/>
            <a:chExt cx="3806588" cy="1063386"/>
          </a:xfrm>
        </p:grpSpPr>
        <p:sp>
          <p:nvSpPr>
            <p:cNvPr id="3" name="Freeform 3"/>
            <p:cNvSpPr/>
            <p:nvPr/>
          </p:nvSpPr>
          <p:spPr>
            <a:xfrm>
              <a:off x="0" y="0"/>
              <a:ext cx="3806588" cy="1063386"/>
            </a:xfrm>
            <a:custGeom>
              <a:avLst/>
              <a:gdLst/>
              <a:ahLst/>
              <a:cxnLst/>
              <a:rect l="l" t="t" r="r" b="b"/>
              <a:pathLst>
                <a:path w="3806588" h="1063386">
                  <a:moveTo>
                    <a:pt x="0" y="0"/>
                  </a:moveTo>
                  <a:lnTo>
                    <a:pt x="3806588" y="0"/>
                  </a:lnTo>
                  <a:lnTo>
                    <a:pt x="3806588" y="1063386"/>
                  </a:lnTo>
                  <a:lnTo>
                    <a:pt x="0" y="1063386"/>
                  </a:lnTo>
                  <a:close/>
                </a:path>
              </a:pathLst>
            </a:custGeom>
            <a:solidFill>
              <a:srgbClr val="1C2B47">
                <a:alpha val="75686"/>
              </a:srgbClr>
            </a:solidFill>
          </p:spPr>
        </p:sp>
      </p:grpSp>
      <p:sp>
        <p:nvSpPr>
          <p:cNvPr id="4" name="TextBox 4"/>
          <p:cNvSpPr txBox="1"/>
          <p:nvPr/>
        </p:nvSpPr>
        <p:spPr>
          <a:xfrm>
            <a:off x="7611947" y="7622135"/>
            <a:ext cx="10676053" cy="2362826"/>
          </a:xfrm>
          <a:prstGeom prst="rect">
            <a:avLst/>
          </a:prstGeom>
        </p:spPr>
        <p:txBody>
          <a:bodyPr wrap="square" lIns="0" tIns="0" rIns="0" bIns="0" rtlCol="0" anchor="t">
            <a:spAutoFit/>
          </a:bodyPr>
          <a:lstStyle/>
          <a:p>
            <a:pPr>
              <a:lnSpc>
                <a:spcPts val="4687"/>
              </a:lnSpc>
            </a:pPr>
            <a:r>
              <a:rPr lang="en-US" sz="3200" spc="80" dirty="0">
                <a:solidFill>
                  <a:srgbClr val="F2FAFF"/>
                </a:solidFill>
                <a:latin typeface="Roboto Bold"/>
              </a:rPr>
              <a:t>Hydrogen is used by many industries daily, in both its liquid and gas forms. This includes the petroleum industry as well as in various manufacturing processes for producing chemicals, foods, and electronics. </a:t>
            </a:r>
            <a:endParaRPr lang="en-US" sz="3232" spc="80" dirty="0">
              <a:solidFill>
                <a:srgbClr val="F2FAFF"/>
              </a:solidFill>
              <a:latin typeface="Roboto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sson 2 final no move (1)">
            <a:hlinkClick r:id="" action="ppaction://media"/>
            <a:extLst>
              <a:ext uri="{FF2B5EF4-FFF2-40B4-BE49-F238E27FC236}">
                <a16:creationId xmlns:a16="http://schemas.microsoft.com/office/drawing/2014/main" id="{7101744B-20ED-4A38-8A6A-1703F9A571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2" name="TextBox 2"/>
          <p:cNvSpPr txBox="1"/>
          <p:nvPr/>
        </p:nvSpPr>
        <p:spPr>
          <a:xfrm>
            <a:off x="757303" y="370504"/>
            <a:ext cx="17009115" cy="1084721"/>
          </a:xfrm>
          <a:prstGeom prst="rect">
            <a:avLst/>
          </a:prstGeom>
        </p:spPr>
        <p:txBody>
          <a:bodyPr lIns="0" tIns="0" rIns="0" bIns="0" rtlCol="0" anchor="t">
            <a:spAutoFit/>
          </a:bodyPr>
          <a:lstStyle/>
          <a:p>
            <a:pPr>
              <a:lnSpc>
                <a:spcPts val="4390"/>
              </a:lnSpc>
            </a:pPr>
            <a:r>
              <a:rPr lang="en-US" sz="3027" spc="947" dirty="0">
                <a:solidFill>
                  <a:srgbClr val="F2FAFF"/>
                </a:solidFill>
                <a:latin typeface="HK Modular"/>
              </a:rPr>
              <a:t>Hydrogen was used as a fuel for the NASA space shuttle </a:t>
            </a:r>
            <a:r>
              <a:rPr lang="cs-CZ" sz="3027" spc="947" dirty="0">
                <a:solidFill>
                  <a:srgbClr val="F2FAFF"/>
                </a:solidFill>
                <a:latin typeface="+mj-lt"/>
              </a:rPr>
              <a:t>(</a:t>
            </a:r>
            <a:r>
              <a:rPr lang="en-US" sz="2000" spc="947" dirty="0">
                <a:solidFill>
                  <a:srgbClr val="F2FAFF"/>
                </a:solidFill>
                <a:latin typeface="HK Modular"/>
              </a:rPr>
              <a:t>Hydrogen Basics:</a:t>
            </a:r>
            <a:r>
              <a:rPr lang="cs-CZ" sz="2000" spc="947" dirty="0">
                <a:solidFill>
                  <a:srgbClr val="F2FAFF"/>
                </a:solidFill>
                <a:latin typeface="HK Modular"/>
              </a:rPr>
              <a:t> </a:t>
            </a:r>
            <a:r>
              <a:rPr lang="en-US" sz="2000" spc="947" dirty="0">
                <a:solidFill>
                  <a:srgbClr val="F2FAFF"/>
                </a:solidFill>
                <a:latin typeface="HK Modular"/>
              </a:rPr>
              <a:t>Air products</a:t>
            </a:r>
            <a:r>
              <a:rPr lang="cs-CZ" sz="3027" spc="947" dirty="0">
                <a:solidFill>
                  <a:srgbClr val="F2FAFF"/>
                </a:solidFill>
                <a:latin typeface="+mj-lt"/>
              </a:rPr>
              <a:t>)</a:t>
            </a:r>
            <a:endParaRPr lang="en-US" sz="3027" spc="947" dirty="0">
              <a:solidFill>
                <a:srgbClr val="F2FAFF"/>
              </a:solidFill>
              <a:latin typeface="HK Modular"/>
            </a:endParaRPr>
          </a:p>
        </p:txBody>
      </p:sp>
      <p:pic>
        <p:nvPicPr>
          <p:cNvPr id="3" name="Picture 3"/>
          <p:cNvPicPr>
            <a:picLocks noChangeAspect="1"/>
          </p:cNvPicPr>
          <p:nvPr/>
        </p:nvPicPr>
        <p:blipFill>
          <a:blip r:embed="rId5"/>
          <a:srcRect/>
          <a:stretch>
            <a:fillRect/>
          </a:stretch>
        </p:blipFill>
        <p:spPr>
          <a:xfrm>
            <a:off x="13301487" y="4595970"/>
            <a:ext cx="4662663"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esson 2 final no move (2)">
            <a:hlinkClick r:id="" action="ppaction://media"/>
            <a:extLst>
              <a:ext uri="{FF2B5EF4-FFF2-40B4-BE49-F238E27FC236}">
                <a16:creationId xmlns:a16="http://schemas.microsoft.com/office/drawing/2014/main" id="{87224F32-D9A7-4E24-B0A3-AFEC259D10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2" name="TextBox 2"/>
          <p:cNvSpPr txBox="1"/>
          <p:nvPr/>
        </p:nvSpPr>
        <p:spPr>
          <a:xfrm>
            <a:off x="371889" y="4197653"/>
            <a:ext cx="17916111" cy="945847"/>
          </a:xfrm>
          <a:prstGeom prst="rect">
            <a:avLst/>
          </a:prstGeom>
        </p:spPr>
        <p:txBody>
          <a:bodyPr lIns="0" tIns="0" rIns="0" bIns="0" rtlCol="0" anchor="t">
            <a:spAutoFit/>
          </a:bodyPr>
          <a:lstStyle/>
          <a:p>
            <a:pPr algn="ctr">
              <a:lnSpc>
                <a:spcPts val="7823"/>
              </a:lnSpc>
            </a:pPr>
            <a:r>
              <a:rPr lang="en-US" sz="5350" spc="134" dirty="0">
                <a:solidFill>
                  <a:srgbClr val="F2FAFF"/>
                </a:solidFill>
                <a:latin typeface="Roboto Bold"/>
              </a:rPr>
              <a:t>On Earth hydrogen is mostly found in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esson 2 final no move (3)">
            <a:hlinkClick r:id="" action="ppaction://media"/>
            <a:extLst>
              <a:ext uri="{FF2B5EF4-FFF2-40B4-BE49-F238E27FC236}">
                <a16:creationId xmlns:a16="http://schemas.microsoft.com/office/drawing/2014/main" id="{C9459BFC-3829-4D3E-B1A3-C367192C9A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42863"/>
            <a:ext cx="18364200" cy="10329863"/>
          </a:xfrm>
          <a:prstGeom prst="rect">
            <a:avLst/>
          </a:prstGeom>
        </p:spPr>
      </p:pic>
      <p:sp>
        <p:nvSpPr>
          <p:cNvPr id="2" name="TextBox 2"/>
          <p:cNvSpPr txBox="1"/>
          <p:nvPr/>
        </p:nvSpPr>
        <p:spPr>
          <a:xfrm>
            <a:off x="646650" y="665779"/>
            <a:ext cx="14593350" cy="1627048"/>
          </a:xfrm>
          <a:prstGeom prst="rect">
            <a:avLst/>
          </a:prstGeom>
        </p:spPr>
        <p:txBody>
          <a:bodyPr wrap="square" lIns="0" tIns="0" rIns="0" bIns="0" rtlCol="0" anchor="t">
            <a:spAutoFit/>
          </a:bodyPr>
          <a:lstStyle/>
          <a:p>
            <a:pPr>
              <a:lnSpc>
                <a:spcPts val="6627"/>
              </a:lnSpc>
            </a:pPr>
            <a:r>
              <a:rPr lang="en-US" sz="4550" spc="114" dirty="0">
                <a:solidFill>
                  <a:srgbClr val="F2FAFF"/>
                </a:solidFill>
                <a:latin typeface="Roboto Bold"/>
              </a:rPr>
              <a:t>Hydrogen is abundant in the Sun, </a:t>
            </a:r>
            <a:r>
              <a:rPr lang="cs-CZ" sz="4550" spc="114" dirty="0" err="1">
                <a:solidFill>
                  <a:srgbClr val="F2FAFF"/>
                </a:solidFill>
                <a:latin typeface="Roboto Bold"/>
              </a:rPr>
              <a:t>the</a:t>
            </a:r>
            <a:r>
              <a:rPr lang="cs-CZ" sz="4550" spc="114" dirty="0">
                <a:solidFill>
                  <a:srgbClr val="F2FAFF"/>
                </a:solidFill>
                <a:latin typeface="Roboto Bold"/>
              </a:rPr>
              <a:t> </a:t>
            </a:r>
            <a:r>
              <a:rPr lang="en-US" sz="4550" spc="114" dirty="0">
                <a:solidFill>
                  <a:srgbClr val="F2FAFF"/>
                </a:solidFill>
                <a:latin typeface="Roboto Bold"/>
              </a:rPr>
              <a:t>stars, </a:t>
            </a:r>
            <a:endParaRPr lang="en-US" sz="4570" spc="114" dirty="0">
              <a:solidFill>
                <a:srgbClr val="F2FAFF"/>
              </a:solidFill>
              <a:latin typeface="Roboto Bold"/>
            </a:endParaRPr>
          </a:p>
          <a:p>
            <a:pPr>
              <a:lnSpc>
                <a:spcPts val="6627"/>
              </a:lnSpc>
            </a:pPr>
            <a:r>
              <a:rPr lang="en-US" sz="4550" spc="114" dirty="0">
                <a:solidFill>
                  <a:srgbClr val="F2FAFF"/>
                </a:solidFill>
                <a:latin typeface="Roboto Bold"/>
              </a:rPr>
              <a:t>and even </a:t>
            </a:r>
            <a:r>
              <a:rPr lang="cs-CZ" sz="4550" spc="114" dirty="0" err="1">
                <a:solidFill>
                  <a:srgbClr val="F2FAFF"/>
                </a:solidFill>
                <a:latin typeface="Roboto Bold"/>
              </a:rPr>
              <a:t>the</a:t>
            </a:r>
            <a:r>
              <a:rPr lang="cs-CZ" sz="4550" spc="114" dirty="0">
                <a:solidFill>
                  <a:srgbClr val="F2FAFF"/>
                </a:solidFill>
                <a:latin typeface="Roboto Bold"/>
              </a:rPr>
              <a:t> </a:t>
            </a:r>
            <a:r>
              <a:rPr lang="en-US" sz="4550" spc="114" dirty="0">
                <a:solidFill>
                  <a:srgbClr val="F2FAFF"/>
                </a:solidFill>
                <a:latin typeface="Roboto Bold"/>
              </a:rPr>
              <a:t>planet Jupiter. </a:t>
            </a:r>
            <a:endParaRPr lang="en-US" sz="4550" spc="114" dirty="0">
              <a:solidFill>
                <a:srgbClr val="F2FAFF"/>
              </a:solidFill>
              <a:latin typeface="Roboto Bold"/>
              <a:ea typeface="Roboto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4B0046ED11BE459D6448DFF86C7CA7" ma:contentTypeVersion="12" ma:contentTypeDescription="Create a new document." ma:contentTypeScope="" ma:versionID="93bee81d1cbfd5af212a81d1542e547d">
  <xsd:schema xmlns:xsd="http://www.w3.org/2001/XMLSchema" xmlns:xs="http://www.w3.org/2001/XMLSchema" xmlns:p="http://schemas.microsoft.com/office/2006/metadata/properties" xmlns:ns2="3b551fe5-994f-461c-9952-50457ddbe9d2" xmlns:ns3="65342464-89e8-45be-a6b6-76ec2cfaafb3" targetNamespace="http://schemas.microsoft.com/office/2006/metadata/properties" ma:root="true" ma:fieldsID="7c91547fec6bf671e9e0cadacf741bbe" ns2:_="" ns3:_="">
    <xsd:import namespace="3b551fe5-994f-461c-9952-50457ddbe9d2"/>
    <xsd:import namespace="65342464-89e8-45be-a6b6-76ec2cfaafb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51fe5-994f-461c-9952-50457ddbe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342464-89e8-45be-a6b6-76ec2cfaafb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A0A5AE-B285-4FEF-A794-FCB3B2CBF0F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D901D00-8931-44CA-8646-C3050B99386B}">
  <ds:schemaRefs>
    <ds:schemaRef ds:uri="http://schemas.microsoft.com/sharepoint/v3/contenttype/forms"/>
  </ds:schemaRefs>
</ds:datastoreItem>
</file>

<file path=customXml/itemProps3.xml><?xml version="1.0" encoding="utf-8"?>
<ds:datastoreItem xmlns:ds="http://schemas.openxmlformats.org/officeDocument/2006/customXml" ds:itemID="{BC5690C0-37A0-49E9-9E14-E5AE6593A7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551fe5-994f-461c-9952-50457ddbe9d2"/>
    <ds:schemaRef ds:uri="65342464-89e8-45be-a6b6-76ec2cfaaf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TotalTime>
  <Words>797</Words>
  <Application>Microsoft Office PowerPoint</Application>
  <PresentationFormat>Vlastní</PresentationFormat>
  <Paragraphs>170</Paragraphs>
  <Slides>38</Slides>
  <Notes>0</Notes>
  <HiddenSlides>0</HiddenSlides>
  <MMClips>7</MMClips>
  <ScaleCrop>false</ScaleCrop>
  <HeadingPairs>
    <vt:vector size="6" baseType="variant">
      <vt:variant>
        <vt:lpstr>Použitá písma</vt:lpstr>
      </vt:variant>
      <vt:variant>
        <vt:i4>13</vt:i4>
      </vt:variant>
      <vt:variant>
        <vt:lpstr>Motiv</vt:lpstr>
      </vt:variant>
      <vt:variant>
        <vt:i4>1</vt:i4>
      </vt:variant>
      <vt:variant>
        <vt:lpstr>Nadpisy snímků</vt:lpstr>
      </vt:variant>
      <vt:variant>
        <vt:i4>38</vt:i4>
      </vt:variant>
    </vt:vector>
  </HeadingPairs>
  <TitlesOfParts>
    <vt:vector size="52" baseType="lpstr">
      <vt:lpstr>Roboto Condensed</vt:lpstr>
      <vt:lpstr>Roboto Bold</vt:lpstr>
      <vt:lpstr>Open Sans Bold</vt:lpstr>
      <vt:lpstr>Montserrat Extra-Bold Bold</vt:lpstr>
      <vt:lpstr>Arimo</vt:lpstr>
      <vt:lpstr>Open Sans</vt:lpstr>
      <vt:lpstr>Roboto</vt:lpstr>
      <vt:lpstr>Roboto Condensed Bold</vt:lpstr>
      <vt:lpstr>Calibri</vt:lpstr>
      <vt:lpstr>Montserrat Extra-Bold</vt:lpstr>
      <vt:lpstr>Montserrat Bold Italics</vt:lpstr>
      <vt:lpstr>HK Modular</vt:lpstr>
      <vt:lpstr>Arial</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dc:title>
  <cp:lastModifiedBy>Sabrina Plisková</cp:lastModifiedBy>
  <cp:revision>119</cp:revision>
  <dcterms:created xsi:type="dcterms:W3CDTF">2006-08-16T00:00:00Z</dcterms:created>
  <dcterms:modified xsi:type="dcterms:W3CDTF">2020-10-12T11:39:17Z</dcterms:modified>
  <dc:identifier>DAEIbsQElXI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0x0101006F4B0046ED11BE459D6448DFF86C7CA7</vt:lpwstr>
  </property>
</Properties>
</file>