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x="18288000" cy="10287000"/>
  <p:notesSz cx="6858000" cy="9144000"/>
  <p:embeddedFontLst>
    <p:embeddedFont>
      <p:font typeface="Arimo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Montserrat Light Bold" panose="020B0604020202020204" charset="0"/>
      <p:regular r:id="rId28"/>
    </p:embeddedFont>
    <p:embeddedFont>
      <p:font typeface="Montserrat Light Italics" panose="020B0604020202020204" charset="0"/>
      <p:regular r:id="rId29"/>
    </p:embeddedFont>
    <p:embeddedFont>
      <p:font typeface="Open Sans" panose="020B0604020202020204" charset="0"/>
      <p:regular r:id="rId30"/>
    </p:embeddedFont>
    <p:embeddedFont>
      <p:font typeface="Open Sans Bold" panose="020B0604020202020204" charset="0"/>
      <p:regular r:id="rId31"/>
    </p:embeddedFont>
    <p:embeddedFont>
      <p:font typeface="Open Sans Light Bold" panose="020B0604020202020204" charset="0"/>
      <p:regular r:id="rId32"/>
    </p:embeddedFont>
    <p:embeddedFont>
      <p:font typeface="Roboto" panose="020B0604020202020204" charset="0"/>
      <p:regular r:id="rId33"/>
    </p:embeddedFont>
    <p:embeddedFont>
      <p:font typeface="Roboto Bold" panose="020B0604020202020204" charset="0"/>
      <p:regular r:id="rId34"/>
    </p:embeddedFont>
    <p:embeddedFont>
      <p:font typeface="Roboto Condensed" panose="020B0604020202020204" charset="0"/>
      <p:regular r:id="rId35"/>
    </p:embeddedFont>
    <p:embeddedFont>
      <p:font typeface="Roboto Condensed Bold" panose="020B060402020202020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B39DD5-4F77-30AB-9000-5DFEA0CC9C3E}" v="4" dt="2020-09-30T19:18:40.949"/>
    <p1510:client id="{C294AEF0-E657-8638-958E-73B2733E74D4}" v="65" dt="2020-09-30T19:17:00.8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1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7.fntdata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6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0.pn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9999"/>
          </a:blip>
          <a:srcRect l="16987" r="110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285705" y="0"/>
            <a:ext cx="6392639" cy="10287000"/>
            <a:chOff x="0" y="0"/>
            <a:chExt cx="2162448" cy="3479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62448" cy="3479800"/>
            </a:xfrm>
            <a:custGeom>
              <a:avLst/>
              <a:gdLst/>
              <a:ahLst/>
              <a:cxnLst/>
              <a:rect l="l" t="t" r="r" b="b"/>
              <a:pathLst>
                <a:path w="2162448" h="3479800">
                  <a:moveTo>
                    <a:pt x="0" y="0"/>
                  </a:moveTo>
                  <a:lnTo>
                    <a:pt x="2162448" y="0"/>
                  </a:lnTo>
                  <a:lnTo>
                    <a:pt x="2162448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09429C">
                <a:alpha val="44705"/>
              </a:srgbClr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19325" t="27918" r="19655" b="29822"/>
          <a:stretch>
            <a:fillRect/>
          </a:stretch>
        </p:blipFill>
        <p:spPr>
          <a:xfrm>
            <a:off x="11495564" y="332878"/>
            <a:ext cx="6350220" cy="228964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1588061" y="3846408"/>
            <a:ext cx="5787926" cy="4164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84"/>
              </a:lnSpc>
            </a:pPr>
            <a:r>
              <a:rPr lang="en-US" sz="5560">
                <a:solidFill>
                  <a:srgbClr val="FFFFFF"/>
                </a:solidFill>
                <a:latin typeface="Montserrat Light Bold"/>
              </a:rPr>
              <a:t>CLEAN ENERGY</a:t>
            </a:r>
          </a:p>
          <a:p>
            <a:pPr algn="ctr">
              <a:lnSpc>
                <a:spcPts val="8960"/>
              </a:lnSpc>
            </a:pPr>
            <a:r>
              <a:rPr lang="en-US" sz="6400">
                <a:solidFill>
                  <a:srgbClr val="FFFFFF"/>
                </a:solidFill>
                <a:latin typeface="Montserrat Light Bold"/>
              </a:rPr>
              <a:t>HYDROGEN</a:t>
            </a:r>
          </a:p>
          <a:p>
            <a:pPr algn="ctr">
              <a:lnSpc>
                <a:spcPts val="7784"/>
              </a:lnSpc>
            </a:pPr>
            <a:endParaRPr lang="en-US" sz="6400">
              <a:solidFill>
                <a:srgbClr val="FFFFFF"/>
              </a:solidFill>
              <a:latin typeface="Montserrat Light Bold"/>
            </a:endParaRPr>
          </a:p>
          <a:p>
            <a:pPr algn="ctr">
              <a:lnSpc>
                <a:spcPts val="7784"/>
              </a:lnSpc>
            </a:pPr>
            <a:r>
              <a:rPr lang="en-US" sz="5560">
                <a:solidFill>
                  <a:srgbClr val="FFFFFF"/>
                </a:solidFill>
                <a:latin typeface="Montserrat Light Italics"/>
              </a:rPr>
              <a:t>LESSON 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57258" y="3309948"/>
            <a:ext cx="11573483" cy="366710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-2602121" y="609680"/>
            <a:ext cx="10245581" cy="1715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60"/>
              </a:lnSpc>
              <a:spcBef>
                <a:spcPct val="0"/>
              </a:spcBef>
            </a:pPr>
            <a:r>
              <a:rPr lang="en-US" sz="4971" dirty="0">
                <a:solidFill>
                  <a:srgbClr val="FFFFFF"/>
                </a:solidFill>
                <a:latin typeface="Roboto Condensed Bold"/>
              </a:rPr>
              <a:t>WHEELS</a:t>
            </a:r>
          </a:p>
          <a:p>
            <a:pPr algn="ctr">
              <a:lnSpc>
                <a:spcPts val="6960"/>
              </a:lnSpc>
              <a:spcBef>
                <a:spcPct val="0"/>
              </a:spcBef>
            </a:pPr>
            <a:endParaRPr lang="en-US" sz="4971" dirty="0">
              <a:solidFill>
                <a:srgbClr val="FFFFFF"/>
              </a:solidFill>
              <a:latin typeface="Roboto Condensed 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3398530"/>
            <a:ext cx="8050381" cy="688847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602745" y="7817169"/>
            <a:ext cx="6594395" cy="14654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319902" y="-6052"/>
            <a:ext cx="9969262" cy="523894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-2379518" y="3303280"/>
            <a:ext cx="10245581" cy="1715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60"/>
              </a:lnSpc>
              <a:spcBef>
                <a:spcPct val="0"/>
              </a:spcBef>
            </a:pPr>
            <a:r>
              <a:rPr lang="en-US" sz="4971" dirty="0">
                <a:solidFill>
                  <a:srgbClr val="FFFFFF"/>
                </a:solidFill>
                <a:latin typeface="Roboto Condensed Bold"/>
              </a:rPr>
              <a:t> 1. FUEL CELL HOLDER</a:t>
            </a:r>
          </a:p>
          <a:p>
            <a:pPr algn="ctr">
              <a:lnSpc>
                <a:spcPts val="6960"/>
              </a:lnSpc>
              <a:spcBef>
                <a:spcPct val="0"/>
              </a:spcBef>
            </a:pPr>
            <a:endParaRPr lang="en-US" sz="4971" dirty="0">
              <a:solidFill>
                <a:srgbClr val="FFFFFF"/>
              </a:solidFill>
              <a:latin typeface="Roboto Condensed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831345" y="8473680"/>
            <a:ext cx="6594395" cy="111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dirty="0">
                <a:solidFill>
                  <a:srgbClr val="FFFFFF"/>
                </a:solidFill>
                <a:latin typeface="Roboto Condensed Bold"/>
              </a:rPr>
              <a:t>BIG NUTS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3200" dirty="0">
              <a:solidFill>
                <a:srgbClr val="FFFFFF"/>
              </a:solidFill>
              <a:latin typeface="Roboto Condensed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-2195200" y="123462"/>
            <a:ext cx="10245581" cy="1715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960"/>
              </a:lnSpc>
              <a:spcBef>
                <a:spcPct val="0"/>
              </a:spcBef>
            </a:pPr>
            <a:r>
              <a:rPr lang="en-US" sz="4971" dirty="0">
                <a:solidFill>
                  <a:srgbClr val="FFFFFF"/>
                </a:solidFill>
                <a:latin typeface="Roboto Condensed Bold"/>
              </a:rPr>
              <a:t>2. MOUNT TO CHASSIS</a:t>
            </a:r>
          </a:p>
          <a:p>
            <a:pPr algn="ctr">
              <a:lnSpc>
                <a:spcPts val="6960"/>
              </a:lnSpc>
              <a:spcBef>
                <a:spcPct val="0"/>
              </a:spcBef>
            </a:pPr>
            <a:endParaRPr lang="en-US" sz="4971" dirty="0">
              <a:solidFill>
                <a:srgbClr val="FFFFFF"/>
              </a:solidFill>
              <a:latin typeface="Roboto Condensed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348951" y="5336019"/>
            <a:ext cx="6594395" cy="111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80"/>
              </a:lnSpc>
              <a:spcBef>
                <a:spcPct val="0"/>
              </a:spcBef>
            </a:pPr>
            <a:r>
              <a:rPr lang="en-US" sz="3200" dirty="0">
                <a:solidFill>
                  <a:srgbClr val="FFFFFF"/>
                </a:solidFill>
                <a:latin typeface="Roboto Condensed Bold"/>
              </a:rPr>
              <a:t>FLASH METAL WASHER</a:t>
            </a:r>
          </a:p>
          <a:p>
            <a:pPr algn="r">
              <a:lnSpc>
                <a:spcPts val="4480"/>
              </a:lnSpc>
              <a:spcBef>
                <a:spcPct val="0"/>
              </a:spcBef>
            </a:pPr>
            <a:endParaRPr lang="en-US" sz="3200" dirty="0">
              <a:solidFill>
                <a:srgbClr val="FFFFFF"/>
              </a:solidFill>
              <a:latin typeface="Roboto Condensed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353713" y="6283330"/>
            <a:ext cx="6594395" cy="111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80"/>
              </a:lnSpc>
              <a:spcBef>
                <a:spcPct val="0"/>
              </a:spcBef>
            </a:pPr>
            <a:r>
              <a:rPr lang="en-US" sz="3200" dirty="0">
                <a:solidFill>
                  <a:srgbClr val="FFFFFF"/>
                </a:solidFill>
                <a:latin typeface="Roboto Condensed Bold"/>
              </a:rPr>
              <a:t>SMALL NU</a:t>
            </a:r>
            <a:r>
              <a:rPr lang="cs-CZ" sz="3200" dirty="0">
                <a:solidFill>
                  <a:srgbClr val="FFFFFF"/>
                </a:solidFill>
                <a:latin typeface="Roboto Condensed Bold"/>
              </a:rPr>
              <a:t>T</a:t>
            </a:r>
            <a:endParaRPr lang="en-US" sz="3200" dirty="0">
              <a:solidFill>
                <a:srgbClr val="FFFFFF"/>
              </a:solidFill>
              <a:latin typeface="Roboto Condensed Bold"/>
            </a:endParaRPr>
          </a:p>
          <a:p>
            <a:pPr algn="r">
              <a:lnSpc>
                <a:spcPts val="4480"/>
              </a:lnSpc>
              <a:spcBef>
                <a:spcPct val="0"/>
              </a:spcBef>
            </a:pPr>
            <a:endParaRPr lang="en-US" sz="3200" dirty="0">
              <a:solidFill>
                <a:srgbClr val="FFFFFF"/>
              </a:solidFill>
              <a:latin typeface="Roboto Condensed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348951" y="5818206"/>
            <a:ext cx="6594395" cy="111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80"/>
              </a:lnSpc>
              <a:spcBef>
                <a:spcPct val="0"/>
              </a:spcBef>
            </a:pPr>
            <a:r>
              <a:rPr lang="en-US" sz="3200" dirty="0">
                <a:solidFill>
                  <a:srgbClr val="FFFFFF"/>
                </a:solidFill>
                <a:latin typeface="Roboto Condensed Bold"/>
              </a:rPr>
              <a:t>SMALL SCREW</a:t>
            </a:r>
          </a:p>
          <a:p>
            <a:pPr algn="r">
              <a:lnSpc>
                <a:spcPts val="4480"/>
              </a:lnSpc>
              <a:spcBef>
                <a:spcPct val="0"/>
              </a:spcBef>
            </a:pPr>
            <a:endParaRPr lang="en-US" sz="3200" dirty="0">
              <a:solidFill>
                <a:srgbClr val="FFFFFF"/>
              </a:solidFill>
              <a:latin typeface="Roboto Condensed Bold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781800" y="4813796"/>
            <a:ext cx="7524361" cy="167208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r="21508"/>
          <a:stretch>
            <a:fillRect/>
          </a:stretch>
        </p:blipFill>
        <p:spPr>
          <a:xfrm>
            <a:off x="0" y="2936244"/>
            <a:ext cx="6022763" cy="735075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-4094090" y="793417"/>
            <a:ext cx="10245581" cy="1715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960"/>
              </a:lnSpc>
              <a:spcBef>
                <a:spcPct val="0"/>
              </a:spcBef>
            </a:pPr>
            <a:r>
              <a:rPr lang="en-US" sz="4971" dirty="0">
                <a:solidFill>
                  <a:srgbClr val="FFFFFF"/>
                </a:solidFill>
                <a:latin typeface="Roboto Condensed Bold"/>
              </a:rPr>
              <a:t>MOTOR CONNECTION</a:t>
            </a:r>
          </a:p>
          <a:p>
            <a:pPr algn="ctr">
              <a:lnSpc>
                <a:spcPts val="6960"/>
              </a:lnSpc>
              <a:spcBef>
                <a:spcPct val="0"/>
              </a:spcBef>
            </a:pPr>
            <a:endParaRPr lang="en-US" sz="4971" dirty="0">
              <a:solidFill>
                <a:srgbClr val="FFFFFF"/>
              </a:solidFill>
              <a:latin typeface="Roboto Condensed Bold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7707577">
            <a:off x="2606077" y="6061358"/>
            <a:ext cx="2158896" cy="215889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448800" y="3372121"/>
            <a:ext cx="8136212" cy="5953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19"/>
              </a:lnSpc>
              <a:spcBef>
                <a:spcPct val="0"/>
              </a:spcBef>
            </a:pPr>
            <a:r>
              <a:rPr lang="en-US" sz="4800" dirty="0">
                <a:solidFill>
                  <a:srgbClr val="FFFFFF"/>
                </a:solidFill>
                <a:latin typeface="Roboto Condensed"/>
              </a:rPr>
              <a:t>Note: If </a:t>
            </a:r>
            <a:r>
              <a:rPr lang="cs-CZ" sz="4800" dirty="0" err="1">
                <a:solidFill>
                  <a:srgbClr val="FFFFFF"/>
                </a:solidFill>
                <a:latin typeface="Roboto Condensed"/>
              </a:rPr>
              <a:t>the</a:t>
            </a:r>
            <a:r>
              <a:rPr lang="cs-CZ" sz="48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800" dirty="0">
                <a:solidFill>
                  <a:srgbClr val="FFFFFF"/>
                </a:solidFill>
                <a:latin typeface="Roboto Condensed"/>
              </a:rPr>
              <a:t>motor runs backwards, </a:t>
            </a:r>
          </a:p>
          <a:p>
            <a:pPr>
              <a:lnSpc>
                <a:spcPts val="6719"/>
              </a:lnSpc>
              <a:spcBef>
                <a:spcPct val="0"/>
              </a:spcBef>
            </a:pPr>
            <a:r>
              <a:rPr lang="en-US" sz="4800" dirty="0">
                <a:solidFill>
                  <a:srgbClr val="FFFFFF"/>
                </a:solidFill>
                <a:latin typeface="Roboto Condensed"/>
              </a:rPr>
              <a:t>switch the cable connections.</a:t>
            </a:r>
          </a:p>
          <a:p>
            <a:pPr>
              <a:lnSpc>
                <a:spcPts val="6719"/>
              </a:lnSpc>
              <a:spcBef>
                <a:spcPct val="0"/>
              </a:spcBef>
            </a:pPr>
            <a:r>
              <a:rPr lang="en-US" sz="4800" dirty="0">
                <a:solidFill>
                  <a:srgbClr val="FFFFFF"/>
                </a:solidFill>
                <a:latin typeface="Roboto Condensed"/>
              </a:rPr>
              <a:t> </a:t>
            </a:r>
          </a:p>
          <a:p>
            <a:pPr>
              <a:lnSpc>
                <a:spcPts val="6719"/>
              </a:lnSpc>
              <a:spcBef>
                <a:spcPct val="0"/>
              </a:spcBef>
            </a:pPr>
            <a:r>
              <a:rPr lang="en-US" sz="4800" dirty="0">
                <a:solidFill>
                  <a:srgbClr val="FFFFFF"/>
                </a:solidFill>
                <a:latin typeface="Roboto Condensed"/>
              </a:rPr>
              <a:t>Move the red to black position </a:t>
            </a:r>
          </a:p>
          <a:p>
            <a:pPr>
              <a:lnSpc>
                <a:spcPts val="6719"/>
              </a:lnSpc>
              <a:spcBef>
                <a:spcPct val="0"/>
              </a:spcBef>
            </a:pPr>
            <a:r>
              <a:rPr lang="en-US" sz="4800" dirty="0">
                <a:solidFill>
                  <a:srgbClr val="FFFFFF"/>
                </a:solidFill>
                <a:latin typeface="Roboto Condensed"/>
              </a:rPr>
              <a:t>and the black to red position.</a:t>
            </a:r>
          </a:p>
          <a:p>
            <a:pPr algn="ctr">
              <a:lnSpc>
                <a:spcPts val="6719"/>
              </a:lnSpc>
              <a:spcBef>
                <a:spcPct val="0"/>
              </a:spcBef>
            </a:pPr>
            <a:endParaRPr lang="en-US" sz="4800" dirty="0">
              <a:solidFill>
                <a:srgbClr val="FFFFFF"/>
              </a:solidFill>
              <a:latin typeface="Roboto Condense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527500" y="2761440"/>
            <a:ext cx="9770025" cy="75255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16000"/>
          </a:blip>
          <a:srcRect t="19212" b="19212"/>
          <a:stretch>
            <a:fillRect/>
          </a:stretch>
        </p:blipFill>
        <p:spPr>
          <a:xfrm rot="925840">
            <a:off x="14856831" y="-358636"/>
            <a:ext cx="4202210" cy="267789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-6981374" y="314004"/>
            <a:ext cx="13439911" cy="2267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130"/>
              </a:lnSpc>
              <a:spcBef>
                <a:spcPct val="0"/>
              </a:spcBef>
            </a:pPr>
            <a:r>
              <a:rPr lang="en-US" sz="6521" dirty="0">
                <a:solidFill>
                  <a:srgbClr val="FFFFFF"/>
                </a:solidFill>
                <a:latin typeface="Roboto Condensed Bold"/>
              </a:rPr>
              <a:t>READY TO RACE?</a:t>
            </a:r>
          </a:p>
          <a:p>
            <a:pPr algn="ctr">
              <a:lnSpc>
                <a:spcPts val="9130"/>
              </a:lnSpc>
              <a:spcBef>
                <a:spcPct val="0"/>
              </a:spcBef>
            </a:pPr>
            <a:endParaRPr lang="en-US" sz="6521" dirty="0">
              <a:solidFill>
                <a:srgbClr val="FFFFFF"/>
              </a:solidFill>
              <a:latin typeface="Roboto Condensed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39694" y="1904684"/>
            <a:ext cx="7677427" cy="8858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sz="4200" dirty="0">
                <a:solidFill>
                  <a:srgbClr val="FFFFFF"/>
                </a:solidFill>
                <a:latin typeface="Roboto Condensed"/>
              </a:rPr>
              <a:t>Now that you have assembled all parts, run the car!</a:t>
            </a:r>
          </a:p>
          <a:p>
            <a:pPr>
              <a:lnSpc>
                <a:spcPts val="5880"/>
              </a:lnSpc>
              <a:spcBef>
                <a:spcPct val="0"/>
              </a:spcBef>
            </a:pPr>
            <a:endParaRPr lang="en-US" sz="4200" dirty="0">
              <a:solidFill>
                <a:srgbClr val="FFFFFF"/>
              </a:solidFill>
              <a:latin typeface="Roboto Condensed"/>
            </a:endParaRPr>
          </a:p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sz="4200" dirty="0">
                <a:solidFill>
                  <a:srgbClr val="FFFFFF"/>
                </a:solidFill>
                <a:latin typeface="Roboto Condensed"/>
              </a:rPr>
              <a:t>Make modifications and adjustments as needed.</a:t>
            </a:r>
          </a:p>
          <a:p>
            <a:pPr>
              <a:lnSpc>
                <a:spcPts val="5880"/>
              </a:lnSpc>
              <a:spcBef>
                <a:spcPct val="0"/>
              </a:spcBef>
            </a:pPr>
            <a:endParaRPr lang="en-US" sz="4200" dirty="0">
              <a:solidFill>
                <a:srgbClr val="FFFFFF"/>
              </a:solidFill>
              <a:latin typeface="Roboto Condensed"/>
            </a:endParaRPr>
          </a:p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sz="4200" dirty="0">
                <a:solidFill>
                  <a:srgbClr val="FFFFFF"/>
                </a:solidFill>
                <a:latin typeface="Roboto Condensed"/>
              </a:rPr>
              <a:t>Measure how far it can go with one hydrogen/oxygen charge.</a:t>
            </a:r>
          </a:p>
          <a:p>
            <a:pPr>
              <a:lnSpc>
                <a:spcPts val="5880"/>
              </a:lnSpc>
              <a:spcBef>
                <a:spcPct val="0"/>
              </a:spcBef>
            </a:pPr>
            <a:endParaRPr lang="en-US" sz="4200" dirty="0">
              <a:solidFill>
                <a:srgbClr val="FFFFFF"/>
              </a:solidFill>
              <a:latin typeface="Roboto Condensed"/>
            </a:endParaRPr>
          </a:p>
          <a:p>
            <a:pPr>
              <a:lnSpc>
                <a:spcPts val="5880"/>
              </a:lnSpc>
              <a:spcBef>
                <a:spcPct val="0"/>
              </a:spcBef>
            </a:pPr>
            <a:r>
              <a:rPr lang="en-US" sz="4200" dirty="0">
                <a:solidFill>
                  <a:srgbClr val="FFFFFF"/>
                </a:solidFill>
                <a:latin typeface="Roboto Condensed"/>
              </a:rPr>
              <a:t>Can </a:t>
            </a:r>
            <a:r>
              <a:rPr lang="cs-CZ" sz="4200" dirty="0" err="1">
                <a:solidFill>
                  <a:srgbClr val="FFFFFF"/>
                </a:solidFill>
                <a:latin typeface="Roboto Condensed"/>
              </a:rPr>
              <a:t>you</a:t>
            </a:r>
            <a:r>
              <a:rPr lang="cs-CZ" sz="42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4200" dirty="0">
                <a:solidFill>
                  <a:srgbClr val="FFFFFF"/>
                </a:solidFill>
                <a:latin typeface="Roboto Condensed"/>
              </a:rPr>
              <a:t>adjust the fuel cell input to make it run faster?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3200" dirty="0">
              <a:solidFill>
                <a:srgbClr val="FFFFFF"/>
              </a:solidFill>
              <a:latin typeface="Roboto Condense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3" r="1311" b="13480"/>
          <a:stretch>
            <a:fillRect/>
          </a:stretch>
        </p:blipFill>
        <p:spPr>
          <a:xfrm>
            <a:off x="0" y="1473782"/>
            <a:ext cx="18288000" cy="91841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21133" b="61269"/>
          <a:stretch>
            <a:fillRect/>
          </a:stretch>
        </p:blipFill>
        <p:spPr>
          <a:xfrm>
            <a:off x="0" y="44340"/>
            <a:ext cx="18288000" cy="214143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15523" y="3032380"/>
            <a:ext cx="7572326" cy="6360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14"/>
              </a:lnSpc>
              <a:spcBef>
                <a:spcPct val="0"/>
              </a:spcBef>
            </a:pPr>
            <a:r>
              <a:rPr lang="en-US" sz="5500" spc="577" dirty="0">
                <a:solidFill>
                  <a:srgbClr val="FFFFFF"/>
                </a:solidFill>
                <a:latin typeface="Roboto Condensed Bold"/>
              </a:rPr>
              <a:t>WHAT ARE SO</a:t>
            </a:r>
            <a:r>
              <a:rPr lang="en-US" sz="5500" u="none" spc="577" dirty="0">
                <a:solidFill>
                  <a:srgbClr val="FFFFFF"/>
                </a:solidFill>
                <a:latin typeface="Roboto Condensed Bold"/>
              </a:rPr>
              <a:t>ME OTHER EXAMPLES </a:t>
            </a:r>
          </a:p>
          <a:p>
            <a:pPr marL="0" lvl="0" indent="0" algn="l">
              <a:lnSpc>
                <a:spcPts val="6214"/>
              </a:lnSpc>
              <a:spcBef>
                <a:spcPct val="0"/>
              </a:spcBef>
            </a:pPr>
            <a:r>
              <a:rPr lang="en-US" sz="5500" u="none" spc="577" dirty="0">
                <a:solidFill>
                  <a:srgbClr val="FFFFFF"/>
                </a:solidFill>
                <a:latin typeface="Roboto Condensed Bold"/>
              </a:rPr>
              <a:t>OF APPLICATIONS YOU CAN THINK </a:t>
            </a:r>
          </a:p>
          <a:p>
            <a:pPr marL="0" lvl="0" indent="0" algn="l">
              <a:lnSpc>
                <a:spcPts val="6214"/>
              </a:lnSpc>
              <a:spcBef>
                <a:spcPct val="0"/>
              </a:spcBef>
            </a:pPr>
            <a:r>
              <a:rPr lang="en-US" sz="5500" u="none" spc="577" dirty="0">
                <a:solidFill>
                  <a:srgbClr val="FFFFFF"/>
                </a:solidFill>
                <a:latin typeface="Roboto Condensed Bold"/>
              </a:rPr>
              <a:t>OF FOR USING HYDROGEN AS </a:t>
            </a:r>
          </a:p>
          <a:p>
            <a:pPr marL="0" lvl="0" indent="0" algn="l">
              <a:lnSpc>
                <a:spcPts val="6214"/>
              </a:lnSpc>
              <a:spcBef>
                <a:spcPct val="0"/>
              </a:spcBef>
            </a:pPr>
            <a:r>
              <a:rPr lang="en-US" sz="5500" u="none" spc="577" dirty="0">
                <a:solidFill>
                  <a:srgbClr val="FFFFFF"/>
                </a:solidFill>
                <a:latin typeface="Roboto Condensed Bold"/>
              </a:rPr>
              <a:t>A SOURCE </a:t>
            </a:r>
          </a:p>
          <a:p>
            <a:pPr marL="0" lvl="0" indent="0" algn="l">
              <a:lnSpc>
                <a:spcPts val="6214"/>
              </a:lnSpc>
              <a:spcBef>
                <a:spcPct val="0"/>
              </a:spcBef>
            </a:pPr>
            <a:r>
              <a:rPr lang="en-US" sz="5500" u="none" spc="577" dirty="0">
                <a:solidFill>
                  <a:srgbClr val="FFFFFF"/>
                </a:solidFill>
                <a:latin typeface="Roboto Condensed Bold"/>
              </a:rPr>
              <a:t>OF ENERGY?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505137" y="2633235"/>
            <a:ext cx="10510152" cy="7085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4"/>
              </a:lnSpc>
            </a:pPr>
            <a:r>
              <a:rPr lang="en-US" sz="4400" dirty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As a fuel cell to generate electricity.</a:t>
            </a:r>
          </a:p>
          <a:p>
            <a:pPr>
              <a:lnSpc>
                <a:spcPts val="6164"/>
              </a:lnSpc>
            </a:pPr>
            <a:endParaRPr lang="en-US" sz="4400" dirty="0">
              <a:solidFill>
                <a:srgbClr val="FFFFFF"/>
              </a:solidFill>
              <a:latin typeface="Roboto Condensed" panose="020B0604020202020204" charset="0"/>
              <a:ea typeface="Roboto Condensed" panose="020B0604020202020204" charset="0"/>
            </a:endParaRPr>
          </a:p>
          <a:p>
            <a:pPr>
              <a:lnSpc>
                <a:spcPts val="6164"/>
              </a:lnSpc>
            </a:pPr>
            <a:r>
              <a:rPr lang="en-US" sz="4400" dirty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As a source of heat and power for your home.</a:t>
            </a:r>
          </a:p>
          <a:p>
            <a:pPr>
              <a:lnSpc>
                <a:spcPts val="6164"/>
              </a:lnSpc>
            </a:pPr>
            <a:endParaRPr lang="en-US" sz="4400" dirty="0">
              <a:solidFill>
                <a:srgbClr val="FFFFFF"/>
              </a:solidFill>
              <a:latin typeface="Roboto Condensed" panose="020B0604020202020204" charset="0"/>
              <a:ea typeface="Roboto Condensed" panose="020B0604020202020204" charset="0"/>
            </a:endParaRPr>
          </a:p>
          <a:p>
            <a:pPr>
              <a:lnSpc>
                <a:spcPts val="6164"/>
              </a:lnSpc>
            </a:pPr>
            <a:r>
              <a:rPr lang="en-US" sz="4400" dirty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To refine petroleum and to produce fertilizers.</a:t>
            </a:r>
          </a:p>
          <a:p>
            <a:pPr>
              <a:lnSpc>
                <a:spcPts val="6164"/>
              </a:lnSpc>
            </a:pPr>
            <a:endParaRPr lang="en-US" sz="4400" dirty="0">
              <a:solidFill>
                <a:srgbClr val="FFFFFF"/>
              </a:solidFill>
              <a:latin typeface="Roboto Condensed" panose="020B0604020202020204" charset="0"/>
              <a:ea typeface="Roboto Condensed" panose="020B0604020202020204" charset="0"/>
            </a:endParaRPr>
          </a:p>
          <a:p>
            <a:pPr>
              <a:lnSpc>
                <a:spcPts val="6164"/>
              </a:lnSpc>
            </a:pPr>
            <a:r>
              <a:rPr lang="en-US" sz="4400" dirty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As a battery to store power for later use. </a:t>
            </a:r>
          </a:p>
          <a:p>
            <a:pPr>
              <a:lnSpc>
                <a:spcPts val="6164"/>
              </a:lnSpc>
            </a:pPr>
            <a:endParaRPr lang="en-US" sz="4400" dirty="0">
              <a:solidFill>
                <a:srgbClr val="FFFFFF"/>
              </a:solidFill>
              <a:latin typeface="Arimo"/>
            </a:endParaRPr>
          </a:p>
          <a:p>
            <a:pPr>
              <a:lnSpc>
                <a:spcPts val="6164"/>
              </a:lnSpc>
            </a:pPr>
            <a:r>
              <a:rPr lang="en-US" sz="4400" dirty="0">
                <a:solidFill>
                  <a:srgbClr val="FFFFFF"/>
                </a:solidFill>
                <a:latin typeface="Roboto Condensed" panose="020B0604020202020204" charset="0"/>
                <a:ea typeface="Roboto Condensed" panose="020B0604020202020204" charset="0"/>
              </a:rPr>
              <a:t>Transportation.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6362" r="7310" b="1348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10129"/>
          <a:stretch>
            <a:fillRect/>
          </a:stretch>
        </p:blipFill>
        <p:spPr>
          <a:xfrm>
            <a:off x="0" y="-9525"/>
            <a:ext cx="7680964" cy="46019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t="21757" b="1026"/>
          <a:stretch>
            <a:fillRect/>
          </a:stretch>
        </p:blipFill>
        <p:spPr>
          <a:xfrm>
            <a:off x="7680964" y="-9525"/>
            <a:ext cx="10607036" cy="46019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t="9676"/>
          <a:stretch>
            <a:fillRect/>
          </a:stretch>
        </p:blipFill>
        <p:spPr>
          <a:xfrm>
            <a:off x="9560797" y="4592443"/>
            <a:ext cx="8727203" cy="56945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 t="11516" r="33953"/>
          <a:stretch>
            <a:fillRect/>
          </a:stretch>
        </p:blipFill>
        <p:spPr>
          <a:xfrm>
            <a:off x="0" y="4592443"/>
            <a:ext cx="9560797" cy="569455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050" y="0"/>
            <a:ext cx="18288000" cy="1359061"/>
          </a:xfrm>
          <a:prstGeom prst="rect">
            <a:avLst/>
          </a:prstGeom>
          <a:solidFill>
            <a:srgbClr val="43C3DD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989028" y="679530"/>
            <a:ext cx="9050120" cy="508315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17213" r="22060"/>
          <a:stretch>
            <a:fillRect/>
          </a:stretch>
        </p:blipFill>
        <p:spPr>
          <a:xfrm>
            <a:off x="-649945" y="3927059"/>
            <a:ext cx="7386897" cy="608210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019800" y="7387440"/>
            <a:ext cx="13182600" cy="28672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03"/>
              </a:lnSpc>
            </a:pPr>
            <a:r>
              <a:rPr lang="en-US" sz="3933" spc="98" dirty="0">
                <a:solidFill>
                  <a:srgbClr val="09429C"/>
                </a:solidFill>
                <a:latin typeface="Roboto Condensed Bold" panose="020B0604020202020204" charset="0"/>
                <a:ea typeface="Roboto Condensed Bold" panose="020B0604020202020204" charset="0"/>
              </a:rPr>
              <a:t>ZERO</a:t>
            </a:r>
            <a:r>
              <a:rPr lang="en-US" sz="3933" spc="98" dirty="0">
                <a:solidFill>
                  <a:srgbClr val="09429C"/>
                </a:solidFill>
                <a:latin typeface="Roboto Condensed Bold"/>
              </a:rPr>
              <a:t> </a:t>
            </a:r>
            <a:r>
              <a:rPr lang="en-US" sz="3600" b="1" spc="25" dirty="0">
                <a:solidFill>
                  <a:srgbClr val="09429C"/>
                </a:solidFill>
                <a:latin typeface="Roboto Condensed Bold" panose="020B0604020202020204" charset="0"/>
                <a:ea typeface="Roboto Condensed Bold" panose="020B0604020202020204" charset="0"/>
              </a:rPr>
              <a:t>EMISSIONS! </a:t>
            </a:r>
            <a:r>
              <a:rPr lang="en-US" sz="3933" spc="98" dirty="0">
                <a:solidFill>
                  <a:srgbClr val="09429C"/>
                </a:solidFill>
                <a:latin typeface="Roboto Condensed Bold"/>
              </a:rPr>
              <a:t>THE EMISSIONS FROM ELECTROLYSIS      </a:t>
            </a:r>
          </a:p>
          <a:p>
            <a:pPr>
              <a:lnSpc>
                <a:spcPts val="5703"/>
              </a:lnSpc>
            </a:pPr>
            <a:r>
              <a:rPr lang="en-US" sz="3933" spc="98" dirty="0">
                <a:solidFill>
                  <a:srgbClr val="09429C"/>
                </a:solidFill>
                <a:latin typeface="Roboto Condensed Bold"/>
              </a:rPr>
              <a:t>   IS SIMPLY WATER, THE PRODUCT OF THE BOND  </a:t>
            </a:r>
          </a:p>
          <a:p>
            <a:pPr>
              <a:lnSpc>
                <a:spcPts val="5703"/>
              </a:lnSpc>
            </a:pPr>
            <a:r>
              <a:rPr lang="en-US" sz="3933" spc="98" dirty="0">
                <a:solidFill>
                  <a:srgbClr val="09429C"/>
                </a:solidFill>
                <a:latin typeface="Roboto Condensed Bold"/>
              </a:rPr>
              <a:t>   BETWEEN TWO PARTS HYDROGEN </a:t>
            </a:r>
            <a:endParaRPr lang="cs-CZ" sz="3933" spc="98" dirty="0">
              <a:solidFill>
                <a:srgbClr val="09429C"/>
              </a:solidFill>
              <a:latin typeface="Roboto Condensed Bold"/>
            </a:endParaRPr>
          </a:p>
          <a:p>
            <a:pPr>
              <a:lnSpc>
                <a:spcPts val="5703"/>
              </a:lnSpc>
            </a:pPr>
            <a:r>
              <a:rPr lang="cs-CZ" sz="3933" spc="98" dirty="0">
                <a:solidFill>
                  <a:srgbClr val="09429C"/>
                </a:solidFill>
                <a:latin typeface="Roboto Condensed Bold"/>
              </a:rPr>
              <a:t>   </a:t>
            </a:r>
            <a:r>
              <a:rPr lang="en-US" sz="3933" spc="98" dirty="0">
                <a:solidFill>
                  <a:srgbClr val="09429C"/>
                </a:solidFill>
                <a:latin typeface="Roboto Condensed Bold"/>
              </a:rPr>
              <a:t>AND ONE PART</a:t>
            </a:r>
            <a:r>
              <a:rPr lang="cs-CZ" sz="3933" spc="98" dirty="0">
                <a:solidFill>
                  <a:srgbClr val="09429C"/>
                </a:solidFill>
                <a:latin typeface="Roboto Condensed Bold"/>
              </a:rPr>
              <a:t> OXYGEN</a:t>
            </a:r>
            <a:r>
              <a:rPr lang="en-US" sz="3933" spc="98" dirty="0">
                <a:solidFill>
                  <a:srgbClr val="09429C"/>
                </a:solidFill>
                <a:latin typeface="Roboto Condensed Bold"/>
              </a:rPr>
              <a:t>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374045" y="4869132"/>
            <a:ext cx="11665104" cy="2227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3600" dirty="0">
                <a:solidFill>
                  <a:srgbClr val="1E2D4B"/>
                </a:solidFill>
                <a:latin typeface="Roboto Condensed"/>
              </a:rPr>
              <a:t>Trucks are also now being manufactured to use fuel cells slowly replacing fossil fuel</a:t>
            </a:r>
            <a:r>
              <a:rPr lang="cs-CZ" sz="3600" dirty="0">
                <a:solidFill>
                  <a:srgbClr val="1E2D4B"/>
                </a:solidFill>
                <a:latin typeface="Roboto Condensed"/>
              </a:rPr>
              <a:t>-</a:t>
            </a:r>
            <a:r>
              <a:rPr lang="en-US" sz="3600" dirty="0">
                <a:solidFill>
                  <a:srgbClr val="1E2D4B"/>
                </a:solidFill>
                <a:latin typeface="Roboto Condensed"/>
              </a:rPr>
              <a:t>powered trucks</a:t>
            </a:r>
            <a:r>
              <a:rPr lang="cs-CZ" sz="3600" dirty="0">
                <a:solidFill>
                  <a:srgbClr val="1E2D4B"/>
                </a:solidFill>
                <a:latin typeface="Roboto Condensed"/>
              </a:rPr>
              <a:t>,</a:t>
            </a:r>
            <a:r>
              <a:rPr lang="en-US" sz="3600" dirty="0">
                <a:solidFill>
                  <a:srgbClr val="1E2D4B"/>
                </a:solidFill>
                <a:latin typeface="Roboto Condensed"/>
              </a:rPr>
              <a:t> which means hydrogen bring</a:t>
            </a:r>
            <a:r>
              <a:rPr lang="cs-CZ" sz="3600" dirty="0">
                <a:solidFill>
                  <a:srgbClr val="1E2D4B"/>
                </a:solidFill>
                <a:latin typeface="Roboto Condensed"/>
              </a:rPr>
              <a:t>s</a:t>
            </a:r>
            <a:r>
              <a:rPr lang="en-US" sz="3600" dirty="0">
                <a:solidFill>
                  <a:srgbClr val="1E2D4B"/>
                </a:solidFill>
                <a:latin typeface="Roboto Condensed"/>
              </a:rPr>
              <a:t> us one step closer to having a cleaner environment!</a:t>
            </a:r>
          </a:p>
          <a:p>
            <a:pPr algn="ctr">
              <a:lnSpc>
                <a:spcPts val="2474"/>
              </a:lnSpc>
              <a:spcBef>
                <a:spcPct val="0"/>
              </a:spcBef>
            </a:pPr>
            <a:endParaRPr lang="en-US" sz="1767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13961" y="371696"/>
            <a:ext cx="17525187" cy="1409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87"/>
              </a:lnSpc>
              <a:spcBef>
                <a:spcPct val="0"/>
              </a:spcBef>
            </a:pPr>
            <a:r>
              <a:rPr lang="en-US" sz="4062" dirty="0">
                <a:solidFill>
                  <a:srgbClr val="FFFFFF"/>
                </a:solidFill>
                <a:latin typeface="Roboto Condensed Bold"/>
              </a:rPr>
              <a:t>Hydrogen fuel cells are a RENEWABLE ENERGY and </a:t>
            </a:r>
            <a:r>
              <a:rPr lang="cs-CZ" sz="4062" dirty="0">
                <a:solidFill>
                  <a:srgbClr val="FFFFFF"/>
                </a:solidFill>
                <a:latin typeface="Roboto Condensed Bold"/>
              </a:rPr>
              <a:t>are</a:t>
            </a:r>
            <a:r>
              <a:rPr lang="en-US" sz="4062" dirty="0">
                <a:solidFill>
                  <a:srgbClr val="FFFFFF"/>
                </a:solidFill>
                <a:latin typeface="Roboto Condensed Bold"/>
              </a:rPr>
              <a:t> being used in transportation</a:t>
            </a:r>
          </a:p>
          <a:p>
            <a:pPr algn="ctr">
              <a:lnSpc>
                <a:spcPts val="5687"/>
              </a:lnSpc>
              <a:spcBef>
                <a:spcPct val="0"/>
              </a:spcBef>
            </a:pPr>
            <a:endParaRPr lang="en-US" sz="4062" dirty="0">
              <a:solidFill>
                <a:srgbClr val="FFFFFF"/>
              </a:solidFill>
              <a:latin typeface="Roboto Condensed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62813" y="1588197"/>
            <a:ext cx="9298972" cy="2227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3600" dirty="0">
                <a:solidFill>
                  <a:srgbClr val="1E2D4B"/>
                </a:solidFill>
                <a:latin typeface="Roboto Condensed"/>
              </a:rPr>
              <a:t>The Toyota </a:t>
            </a:r>
            <a:r>
              <a:rPr lang="en-US" sz="3600" dirty="0" err="1">
                <a:solidFill>
                  <a:srgbClr val="1E2D4B"/>
                </a:solidFill>
                <a:latin typeface="Roboto Condensed"/>
              </a:rPr>
              <a:t>Mirai</a:t>
            </a:r>
            <a:r>
              <a:rPr lang="en-US" sz="3600" dirty="0">
                <a:solidFill>
                  <a:srgbClr val="1E2D4B"/>
                </a:solidFill>
                <a:latin typeface="Roboto Condensed"/>
              </a:rPr>
              <a:t> can use </a:t>
            </a:r>
            <a:r>
              <a:rPr lang="en-US" sz="3600">
                <a:solidFill>
                  <a:srgbClr val="1E2D4B"/>
                </a:solidFill>
                <a:latin typeface="Roboto Condensed"/>
              </a:rPr>
              <a:t>about 4,8 </a:t>
            </a:r>
            <a:r>
              <a:rPr lang="en-US" sz="3600" dirty="0">
                <a:solidFill>
                  <a:srgbClr val="1E2D4B"/>
                </a:solidFill>
                <a:latin typeface="Roboto Condensed"/>
              </a:rPr>
              <a:t>kilograms of hydrogen as a source of fuel to produce electricity to run the electric motor in the car. </a:t>
            </a:r>
          </a:p>
          <a:p>
            <a:pPr algn="ctr">
              <a:lnSpc>
                <a:spcPts val="2474"/>
              </a:lnSpc>
              <a:spcBef>
                <a:spcPct val="0"/>
              </a:spcBef>
            </a:pPr>
            <a:endParaRPr lang="en-US" sz="1767" dirty="0">
              <a:solidFill>
                <a:srgbClr val="000000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889" b="1476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02599" y="9098413"/>
            <a:ext cx="18952535" cy="1359061"/>
          </a:xfrm>
          <a:prstGeom prst="rect">
            <a:avLst/>
          </a:prstGeom>
          <a:solidFill>
            <a:srgbClr val="43C3DD"/>
          </a:solidFill>
        </p:spPr>
      </p:sp>
      <p:grpSp>
        <p:nvGrpSpPr>
          <p:cNvPr id="3" name="Group 3"/>
          <p:cNvGrpSpPr/>
          <p:nvPr/>
        </p:nvGrpSpPr>
        <p:grpSpPr>
          <a:xfrm>
            <a:off x="7201144" y="276184"/>
            <a:ext cx="2610638" cy="2610638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DE59">
                <a:alpha val="27843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4867974" y="432545"/>
            <a:ext cx="2610638" cy="2610638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8C52FF">
                <a:alpha val="50980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9941450" y="276184"/>
            <a:ext cx="1065758" cy="1065758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ED957">
                <a:alpha val="27843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9666694" y="2749865"/>
            <a:ext cx="1065758" cy="1065758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5757">
                <a:alpha val="27843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3177712" y="413140"/>
            <a:ext cx="1065758" cy="1065758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914D">
                <a:alpha val="27843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7330812" y="2946850"/>
            <a:ext cx="1401652" cy="1401652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9429C">
                <a:alpha val="27843"/>
              </a:srgbClr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473725">
            <a:off x="11215554" y="1478898"/>
            <a:ext cx="2379438" cy="2334823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1442174" y="1735623"/>
            <a:ext cx="1847794" cy="1847794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9429C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265750" y="356345"/>
            <a:ext cx="6359817" cy="3161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  <a:spcBef>
                <a:spcPct val="0"/>
              </a:spcBef>
            </a:pPr>
            <a:r>
              <a:rPr lang="cs-CZ" sz="3600" dirty="0">
                <a:solidFill>
                  <a:srgbClr val="09429C"/>
                </a:solidFill>
                <a:latin typeface="Roboto Condensed"/>
              </a:rPr>
              <a:t>In </a:t>
            </a:r>
            <a:r>
              <a:rPr lang="cs-CZ" sz="3600" dirty="0" err="1">
                <a:solidFill>
                  <a:srgbClr val="09429C"/>
                </a:solidFill>
                <a:latin typeface="Roboto Condensed"/>
              </a:rPr>
              <a:t>fact</a:t>
            </a:r>
            <a:r>
              <a:rPr lang="en-US" sz="3600" dirty="0">
                <a:solidFill>
                  <a:srgbClr val="09429C"/>
                </a:solidFill>
                <a:latin typeface="Roboto Condensed"/>
              </a:rPr>
              <a:t>, </a:t>
            </a:r>
            <a:r>
              <a:rPr lang="en-US" sz="3600" dirty="0">
                <a:solidFill>
                  <a:srgbClr val="09429C"/>
                </a:solidFill>
                <a:latin typeface="Arimo"/>
              </a:rPr>
              <a:t>bo</a:t>
            </a:r>
            <a:r>
              <a:rPr lang="en-US" sz="3600" dirty="0">
                <a:solidFill>
                  <a:srgbClr val="09429C"/>
                </a:solidFill>
                <a:latin typeface="Roboto Condensed"/>
              </a:rPr>
              <a:t>th elements are used in fuel cell technology but since oxygen is already present </a:t>
            </a:r>
          </a:p>
          <a:p>
            <a:pPr>
              <a:lnSpc>
                <a:spcPts val="5040"/>
              </a:lnSpc>
              <a:spcBef>
                <a:spcPct val="0"/>
              </a:spcBef>
            </a:pPr>
            <a:r>
              <a:rPr lang="en-US" sz="3600" dirty="0">
                <a:solidFill>
                  <a:srgbClr val="09429C"/>
                </a:solidFill>
                <a:latin typeface="Roboto Condensed"/>
              </a:rPr>
              <a:t>in the air we breathe, fuel cells are capable of utilizing it.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8700" y="9383739"/>
            <a:ext cx="16230600" cy="702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87"/>
              </a:lnSpc>
              <a:spcBef>
                <a:spcPct val="0"/>
              </a:spcBef>
            </a:pPr>
            <a:r>
              <a:rPr lang="en-US" sz="4062">
                <a:solidFill>
                  <a:srgbClr val="FFFFFF"/>
                </a:solidFill>
                <a:latin typeface="Roboto Condensed Bold"/>
              </a:rPr>
              <a:t>Why is hydrogen used instead of oxygen to power fuel cell cars?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177712" y="3764802"/>
            <a:ext cx="2402551" cy="6789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09"/>
              </a:lnSpc>
            </a:pPr>
            <a:r>
              <a:rPr lang="en-US" sz="4078" dirty="0">
                <a:solidFill>
                  <a:srgbClr val="DCFCFD"/>
                </a:solidFill>
                <a:latin typeface="Roboto Condensed"/>
              </a:rPr>
              <a:t>PLANTS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535267" y="7899244"/>
            <a:ext cx="2412731" cy="5234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76"/>
              </a:lnSpc>
            </a:pPr>
            <a:r>
              <a:rPr lang="en-US" sz="3126" dirty="0">
                <a:solidFill>
                  <a:srgbClr val="1E2D4B"/>
                </a:solidFill>
                <a:latin typeface="Roboto Condensed"/>
              </a:rPr>
              <a:t>ANIMALS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003521" y="3454267"/>
            <a:ext cx="1997356" cy="6789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09"/>
              </a:lnSpc>
            </a:pPr>
            <a:r>
              <a:rPr lang="en-US" sz="4078" dirty="0">
                <a:solidFill>
                  <a:srgbClr val="1E2D4B"/>
                </a:solidFill>
                <a:latin typeface="Roboto Condensed"/>
              </a:rPr>
              <a:t>OCEAN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201144" y="1109735"/>
            <a:ext cx="261063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Open Sans"/>
              </a:rPr>
              <a:t>O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867974" y="1246692"/>
            <a:ext cx="261063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Open Sans"/>
              </a:rPr>
              <a:t>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144000" y="317890"/>
            <a:ext cx="261063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Open Sans"/>
              </a:rPr>
              <a:t>Ar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894254" y="2861125"/>
            <a:ext cx="2412731" cy="817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8"/>
              </a:lnSpc>
            </a:pPr>
            <a:r>
              <a:rPr lang="en-US" sz="4805">
                <a:solidFill>
                  <a:srgbClr val="000000"/>
                </a:solidFill>
                <a:latin typeface="Open Sans"/>
              </a:rPr>
              <a:t>CH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405272" y="509243"/>
            <a:ext cx="2462701" cy="832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7"/>
              </a:lnSpc>
            </a:pPr>
            <a:r>
              <a:rPr lang="en-US" sz="4905">
                <a:solidFill>
                  <a:srgbClr val="000000"/>
                </a:solidFill>
                <a:latin typeface="Open Sans"/>
              </a:rPr>
              <a:t>CO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840510" y="3156503"/>
            <a:ext cx="261063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Open Sans"/>
              </a:rPr>
              <a:t>H O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7895576" y="1451759"/>
            <a:ext cx="1997356" cy="682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69"/>
              </a:lnSpc>
            </a:pPr>
            <a:r>
              <a:rPr lang="en-US" sz="3978">
                <a:solidFill>
                  <a:srgbClr val="000000"/>
                </a:solidFill>
                <a:latin typeface="Open Sans"/>
              </a:rPr>
              <a:t>2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146644" y="3473317"/>
            <a:ext cx="1997356" cy="682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69"/>
              </a:lnSpc>
            </a:pPr>
            <a:r>
              <a:rPr lang="en-US" sz="3978">
                <a:solidFill>
                  <a:srgbClr val="000000"/>
                </a:solidFill>
                <a:latin typeface="Open Sans"/>
              </a:rPr>
              <a:t>2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666694" y="3133595"/>
            <a:ext cx="1997356" cy="682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69"/>
              </a:lnSpc>
            </a:pPr>
            <a:r>
              <a:rPr lang="en-US" sz="3978">
                <a:solidFill>
                  <a:srgbClr val="000000"/>
                </a:solidFill>
                <a:latin typeface="Open Sans"/>
              </a:rPr>
              <a:t>2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177712" y="825871"/>
            <a:ext cx="1997356" cy="682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69"/>
              </a:lnSpc>
            </a:pPr>
            <a:r>
              <a:rPr lang="en-US" sz="3978">
                <a:solidFill>
                  <a:srgbClr val="000000"/>
                </a:solidFill>
                <a:latin typeface="Open Sans"/>
              </a:rPr>
              <a:t>2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5580263" y="1617716"/>
            <a:ext cx="1997356" cy="682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69"/>
              </a:lnSpc>
            </a:pPr>
            <a:r>
              <a:rPr lang="en-US" sz="3978">
                <a:solidFill>
                  <a:srgbClr val="000000"/>
                </a:solidFill>
                <a:latin typeface="Open Sans"/>
              </a:rPr>
              <a:t>2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741101" y="2202423"/>
            <a:ext cx="3281742" cy="743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3"/>
              </a:lnSpc>
            </a:pPr>
            <a:r>
              <a:rPr lang="en-US" sz="2131">
                <a:solidFill>
                  <a:srgbClr val="FFFFFF"/>
                </a:solidFill>
                <a:latin typeface="Open Sans Light Bold"/>
              </a:rPr>
              <a:t>oxidizing </a:t>
            </a:r>
            <a:endParaRPr lang="en-US" sz="2131" dirty="0">
              <a:solidFill>
                <a:srgbClr val="FFFFFF"/>
              </a:solidFill>
              <a:latin typeface="Open Sans Light Bold"/>
            </a:endParaRPr>
          </a:p>
          <a:p>
            <a:pPr algn="ctr">
              <a:lnSpc>
                <a:spcPts val="2983"/>
              </a:lnSpc>
            </a:pPr>
            <a:r>
              <a:rPr lang="en-US" sz="2131" dirty="0">
                <a:solidFill>
                  <a:srgbClr val="FFFFFF"/>
                </a:solidFill>
                <a:latin typeface="Open Sans Light Bold"/>
              </a:rPr>
              <a:t>atmosphere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73578" y="756560"/>
            <a:ext cx="13421436" cy="9008429"/>
            <a:chOff x="0" y="0"/>
            <a:chExt cx="17895247" cy="12011239"/>
          </a:xfrm>
        </p:grpSpPr>
        <p:sp>
          <p:nvSpPr>
            <p:cNvPr id="3" name="TextBox 3"/>
            <p:cNvSpPr txBox="1"/>
            <p:nvPr/>
          </p:nvSpPr>
          <p:spPr>
            <a:xfrm>
              <a:off x="0" y="11202482"/>
              <a:ext cx="17895247" cy="8087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59"/>
                </a:lnSpc>
              </a:pPr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23825"/>
              <a:ext cx="17895247" cy="21874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07"/>
                </a:lnSpc>
              </a:pPr>
              <a:r>
                <a:rPr lang="en-US" sz="4625" spc="485">
                  <a:solidFill>
                    <a:srgbClr val="F2FAFF"/>
                  </a:solidFill>
                  <a:latin typeface="Roboto Bold"/>
                </a:rPr>
                <a:t>RESOURCES: UNITED STATES DEPARTMENT OF ENERGY, 101 VIDEOS</a:t>
              </a:r>
            </a:p>
          </p:txBody>
        </p:sp>
        <p:sp>
          <p:nvSpPr>
            <p:cNvPr id="5" name="AutoShape 5"/>
            <p:cNvSpPr/>
            <p:nvPr/>
          </p:nvSpPr>
          <p:spPr>
            <a:xfrm>
              <a:off x="396652" y="2805150"/>
              <a:ext cx="17147550" cy="130575"/>
            </a:xfrm>
            <a:prstGeom prst="rect">
              <a:avLst/>
            </a:prstGeom>
            <a:solidFill>
              <a:srgbClr val="F2FAFF"/>
            </a:solidFill>
          </p:spPr>
        </p:sp>
        <p:sp>
          <p:nvSpPr>
            <p:cNvPr id="6" name="AutoShape 6"/>
            <p:cNvSpPr/>
            <p:nvPr/>
          </p:nvSpPr>
          <p:spPr>
            <a:xfrm>
              <a:off x="396652" y="10299855"/>
              <a:ext cx="17147550" cy="130575"/>
            </a:xfrm>
            <a:prstGeom prst="rect">
              <a:avLst/>
            </a:prstGeom>
            <a:solidFill>
              <a:srgbClr val="F2FAF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494266" y="7348717"/>
            <a:ext cx="2980060" cy="293828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094918" y="2804914"/>
            <a:ext cx="9992646" cy="4812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29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4229"/>
              </a:lnSpc>
              <a:spcBef>
                <a:spcPct val="0"/>
              </a:spcBef>
            </a:pPr>
            <a:r>
              <a:rPr lang="en-US" sz="3000" dirty="0">
                <a:solidFill>
                  <a:srgbClr val="FFFFFF"/>
                </a:solidFill>
                <a:latin typeface="Open Sans"/>
              </a:rPr>
              <a:t>Energy 101 Geothermal: https://youtu.be/mCRDf7QxjDk</a:t>
            </a:r>
            <a:endParaRPr lang="en-US" sz="3000" dirty="0">
              <a:solidFill>
                <a:srgbClr val="FFFFFF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4229"/>
              </a:lnSpc>
              <a:spcBef>
                <a:spcPct val="0"/>
              </a:spcBef>
            </a:pPr>
            <a:endParaRPr lang="en-US" sz="3020">
              <a:solidFill>
                <a:srgbClr val="FFFFFF"/>
              </a:solidFill>
              <a:latin typeface="Open Sans"/>
            </a:endParaRPr>
          </a:p>
          <a:p>
            <a:pPr algn="ctr">
              <a:lnSpc>
                <a:spcPts val="4229"/>
              </a:lnSpc>
              <a:spcBef>
                <a:spcPct val="0"/>
              </a:spcBef>
            </a:pPr>
            <a:r>
              <a:rPr lang="en-US" sz="3000" dirty="0">
                <a:solidFill>
                  <a:srgbClr val="FFFFFF"/>
                </a:solidFill>
                <a:latin typeface="Open Sans"/>
              </a:rPr>
              <a:t>Energy 101 Wind Power: https://youtu.be/EYYHfMCw-FI</a:t>
            </a:r>
            <a:endParaRPr lang="en-US" sz="3000" dirty="0">
              <a:solidFill>
                <a:srgbClr val="FFFFFF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4229"/>
              </a:lnSpc>
              <a:spcBef>
                <a:spcPct val="0"/>
              </a:spcBef>
            </a:pPr>
            <a:endParaRPr lang="en-US" sz="3020">
              <a:solidFill>
                <a:srgbClr val="FFFFFF"/>
              </a:solidFill>
              <a:latin typeface="Open Sans"/>
            </a:endParaRPr>
          </a:p>
          <a:p>
            <a:pPr algn="ctr">
              <a:lnSpc>
                <a:spcPts val="4229"/>
              </a:lnSpc>
              <a:spcBef>
                <a:spcPct val="0"/>
              </a:spcBef>
            </a:pPr>
            <a:r>
              <a:rPr lang="en-US" sz="3000" dirty="0">
                <a:solidFill>
                  <a:srgbClr val="FFFFFF"/>
                </a:solidFill>
                <a:latin typeface="Open Sans"/>
              </a:rPr>
              <a:t>Energy 101 Solar PV: https://youtu.be/EYYHfMCw-FI</a:t>
            </a:r>
            <a:endParaRPr lang="en-US" sz="3000" dirty="0">
              <a:solidFill>
                <a:srgbClr val="FFFFFF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4229"/>
              </a:lnSpc>
              <a:spcBef>
                <a:spcPct val="0"/>
              </a:spcBef>
            </a:pPr>
            <a:endParaRPr lang="en-US" sz="3020">
              <a:solidFill>
                <a:srgbClr val="FFFFFF"/>
              </a:solidFill>
              <a:latin typeface="Open Sans"/>
            </a:endParaRPr>
          </a:p>
          <a:p>
            <a:pPr algn="ctr">
              <a:lnSpc>
                <a:spcPts val="4229"/>
              </a:lnSpc>
              <a:spcBef>
                <a:spcPct val="0"/>
              </a:spcBef>
            </a:pPr>
            <a:r>
              <a:rPr lang="en-US" sz="3000" dirty="0">
                <a:solidFill>
                  <a:srgbClr val="FFFFFF"/>
                </a:solidFill>
                <a:latin typeface="Open Sans"/>
              </a:rPr>
              <a:t>Energy 101 Biofuel: https://youtu.be/-ck3FYVNl6s</a:t>
            </a:r>
            <a:endParaRPr lang="en-US" sz="3000" dirty="0">
              <a:solidFill>
                <a:srgbClr val="FFFFFF"/>
              </a:solidFill>
              <a:latin typeface="Open Sans"/>
              <a:ea typeface="Open Sans"/>
              <a:cs typeface="Open Sans"/>
            </a:endParaRPr>
          </a:p>
          <a:p>
            <a:pPr algn="ctr">
              <a:lnSpc>
                <a:spcPts val="4229"/>
              </a:lnSpc>
              <a:spcBef>
                <a:spcPct val="0"/>
              </a:spcBef>
            </a:pPr>
            <a:endParaRPr lang="en-US" sz="3000" dirty="0">
              <a:solidFill>
                <a:srgbClr val="FFFFFF"/>
              </a:solidFill>
              <a:latin typeface="Open Sans"/>
              <a:ea typeface="Open Sans"/>
              <a:cs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3" r="1311" b="83515"/>
          <a:stretch>
            <a:fillRect/>
          </a:stretch>
        </p:blipFill>
        <p:spPr>
          <a:xfrm>
            <a:off x="-11140" y="0"/>
            <a:ext cx="18596716" cy="17498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209646" y="-220744"/>
            <a:ext cx="2099308" cy="218970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53747" y="3762541"/>
            <a:ext cx="4352809" cy="2761918"/>
            <a:chOff x="0" y="0"/>
            <a:chExt cx="2283670" cy="144902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83670" cy="1449020"/>
            </a:xfrm>
            <a:custGeom>
              <a:avLst/>
              <a:gdLst/>
              <a:ahLst/>
              <a:cxnLst/>
              <a:rect l="l" t="t" r="r" b="b"/>
              <a:pathLst>
                <a:path w="2283670" h="1449020">
                  <a:moveTo>
                    <a:pt x="0" y="0"/>
                  </a:moveTo>
                  <a:lnTo>
                    <a:pt x="2283670" y="0"/>
                  </a:lnTo>
                  <a:lnTo>
                    <a:pt x="2283670" y="1449020"/>
                  </a:lnTo>
                  <a:lnTo>
                    <a:pt x="0" y="1449020"/>
                  </a:lnTo>
                  <a:close/>
                </a:path>
              </a:pathLst>
            </a:custGeom>
            <a:solidFill>
              <a:srgbClr val="16C4DC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7004201" y="3762541"/>
            <a:ext cx="4352809" cy="2761918"/>
            <a:chOff x="0" y="0"/>
            <a:chExt cx="2283670" cy="144902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83670" cy="1449020"/>
            </a:xfrm>
            <a:custGeom>
              <a:avLst/>
              <a:gdLst/>
              <a:ahLst/>
              <a:cxnLst/>
              <a:rect l="l" t="t" r="r" b="b"/>
              <a:pathLst>
                <a:path w="2283670" h="1449020">
                  <a:moveTo>
                    <a:pt x="0" y="0"/>
                  </a:moveTo>
                  <a:lnTo>
                    <a:pt x="2283670" y="0"/>
                  </a:lnTo>
                  <a:lnTo>
                    <a:pt x="2283670" y="1449020"/>
                  </a:lnTo>
                  <a:lnTo>
                    <a:pt x="0" y="1449020"/>
                  </a:lnTo>
                  <a:close/>
                </a:path>
              </a:pathLst>
            </a:custGeom>
            <a:solidFill>
              <a:srgbClr val="1C8CBB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2381445" y="3762541"/>
            <a:ext cx="4352809" cy="2761918"/>
            <a:chOff x="0" y="0"/>
            <a:chExt cx="2283670" cy="14490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83670" cy="1449020"/>
            </a:xfrm>
            <a:custGeom>
              <a:avLst/>
              <a:gdLst/>
              <a:ahLst/>
              <a:cxnLst/>
              <a:rect l="l" t="t" r="r" b="b"/>
              <a:pathLst>
                <a:path w="2283670" h="1449020">
                  <a:moveTo>
                    <a:pt x="0" y="0"/>
                  </a:moveTo>
                  <a:lnTo>
                    <a:pt x="2283670" y="0"/>
                  </a:lnTo>
                  <a:lnTo>
                    <a:pt x="2283670" y="1449020"/>
                  </a:lnTo>
                  <a:lnTo>
                    <a:pt x="0" y="1449020"/>
                  </a:lnTo>
                  <a:close/>
                </a:path>
              </a:pathLst>
            </a:custGeom>
            <a:solidFill>
              <a:srgbClr val="105DA7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4316007" y="7173145"/>
            <a:ext cx="4352809" cy="2761918"/>
            <a:chOff x="0" y="0"/>
            <a:chExt cx="2283670" cy="144902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283670" cy="1449020"/>
            </a:xfrm>
            <a:custGeom>
              <a:avLst/>
              <a:gdLst/>
              <a:ahLst/>
              <a:cxnLst/>
              <a:rect l="l" t="t" r="r" b="b"/>
              <a:pathLst>
                <a:path w="2283670" h="1449020">
                  <a:moveTo>
                    <a:pt x="0" y="0"/>
                  </a:moveTo>
                  <a:lnTo>
                    <a:pt x="2283670" y="0"/>
                  </a:lnTo>
                  <a:lnTo>
                    <a:pt x="2283670" y="1449020"/>
                  </a:lnTo>
                  <a:lnTo>
                    <a:pt x="0" y="1449020"/>
                  </a:lnTo>
                  <a:close/>
                </a:path>
              </a:pathLst>
            </a:custGeom>
            <a:solidFill>
              <a:srgbClr val="25A3C5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9848904" y="7173145"/>
            <a:ext cx="4352809" cy="2761918"/>
            <a:chOff x="0" y="0"/>
            <a:chExt cx="2283670" cy="144902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283670" cy="1449020"/>
            </a:xfrm>
            <a:custGeom>
              <a:avLst/>
              <a:gdLst/>
              <a:ahLst/>
              <a:cxnLst/>
              <a:rect l="l" t="t" r="r" b="b"/>
              <a:pathLst>
                <a:path w="2283670" h="1449020">
                  <a:moveTo>
                    <a:pt x="0" y="0"/>
                  </a:moveTo>
                  <a:lnTo>
                    <a:pt x="2283670" y="0"/>
                  </a:lnTo>
                  <a:lnTo>
                    <a:pt x="2283670" y="1449020"/>
                  </a:lnTo>
                  <a:lnTo>
                    <a:pt x="0" y="1449020"/>
                  </a:lnTo>
                  <a:close/>
                </a:path>
              </a:pathLst>
            </a:custGeom>
            <a:solidFill>
              <a:srgbClr val="105DA7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 l="31387"/>
          <a:stretch>
            <a:fillRect/>
          </a:stretch>
        </p:blipFill>
        <p:spPr>
          <a:xfrm>
            <a:off x="5473353" y="4891253"/>
            <a:ext cx="1596643" cy="702347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691273" y="772557"/>
            <a:ext cx="13818030" cy="801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14"/>
              </a:lnSpc>
              <a:spcBef>
                <a:spcPct val="0"/>
              </a:spcBef>
            </a:pPr>
            <a:r>
              <a:rPr lang="en-US" sz="5500" spc="577">
                <a:solidFill>
                  <a:srgbClr val="FFFFFF"/>
                </a:solidFill>
                <a:latin typeface="Roboto Condensed Bold"/>
              </a:rPr>
              <a:t>EDUCATIONAL OBJECTIVES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30669" y="1883240"/>
            <a:ext cx="12019207" cy="678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68"/>
              </a:lnSpc>
              <a:spcBef>
                <a:spcPct val="0"/>
              </a:spcBef>
            </a:pPr>
            <a:r>
              <a:rPr lang="en-US" sz="4048" dirty="0">
                <a:solidFill>
                  <a:srgbClr val="1E2D4B"/>
                </a:solidFill>
                <a:latin typeface="Roboto Condensed"/>
              </a:rPr>
              <a:t>Upon completion of this lesson students will be able to: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46050" y="4180273"/>
            <a:ext cx="3527303" cy="1822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23"/>
              </a:lnSpc>
              <a:spcBef>
                <a:spcPct val="0"/>
              </a:spcBef>
            </a:pPr>
            <a:r>
              <a:rPr lang="en-US" sz="2587" dirty="0">
                <a:solidFill>
                  <a:srgbClr val="FFFFFF"/>
                </a:solidFill>
                <a:latin typeface="Roboto Bold"/>
              </a:rPr>
              <a:t>Demonstrate the ability </a:t>
            </a:r>
          </a:p>
          <a:p>
            <a:pPr>
              <a:lnSpc>
                <a:spcPts val="3623"/>
              </a:lnSpc>
              <a:spcBef>
                <a:spcPct val="0"/>
              </a:spcBef>
            </a:pPr>
            <a:r>
              <a:rPr lang="en-US" sz="2587" dirty="0">
                <a:solidFill>
                  <a:srgbClr val="FFFFFF"/>
                </a:solidFill>
                <a:latin typeface="Roboto Bold"/>
              </a:rPr>
              <a:t>to use energy to break </a:t>
            </a:r>
          </a:p>
          <a:p>
            <a:pPr>
              <a:lnSpc>
                <a:spcPts val="3623"/>
              </a:lnSpc>
              <a:spcBef>
                <a:spcPct val="0"/>
              </a:spcBef>
            </a:pPr>
            <a:r>
              <a:rPr lang="en-US" sz="2587" dirty="0">
                <a:solidFill>
                  <a:srgbClr val="FFFFFF"/>
                </a:solidFill>
                <a:latin typeface="Roboto Bold"/>
              </a:rPr>
              <a:t>chemical bonds </a:t>
            </a:r>
          </a:p>
          <a:p>
            <a:pPr>
              <a:lnSpc>
                <a:spcPts val="3623"/>
              </a:lnSpc>
              <a:spcBef>
                <a:spcPct val="0"/>
              </a:spcBef>
            </a:pPr>
            <a:r>
              <a:rPr lang="en-US" sz="2587">
                <a:solidFill>
                  <a:srgbClr val="FFFFFF"/>
                </a:solidFill>
                <a:latin typeface="Roboto Bold"/>
              </a:rPr>
              <a:t>by using the DIY Kit;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281939" y="4180273"/>
            <a:ext cx="3797333" cy="1822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23"/>
              </a:lnSpc>
              <a:spcBef>
                <a:spcPct val="0"/>
              </a:spcBef>
            </a:pPr>
            <a:r>
              <a:rPr lang="en-US" sz="2587">
                <a:solidFill>
                  <a:srgbClr val="FFFFFF"/>
                </a:solidFill>
                <a:latin typeface="Roboto Bold"/>
              </a:rPr>
              <a:t>Facilitate the generation </a:t>
            </a:r>
          </a:p>
          <a:p>
            <a:pPr>
              <a:lnSpc>
                <a:spcPts val="3623"/>
              </a:lnSpc>
              <a:spcBef>
                <a:spcPct val="0"/>
              </a:spcBef>
            </a:pPr>
            <a:r>
              <a:rPr lang="en-US" sz="2587">
                <a:solidFill>
                  <a:srgbClr val="FFFFFF"/>
                </a:solidFill>
                <a:latin typeface="Roboto Bold"/>
              </a:rPr>
              <a:t>of electricity through </a:t>
            </a:r>
          </a:p>
          <a:p>
            <a:pPr>
              <a:lnSpc>
                <a:spcPts val="3623"/>
              </a:lnSpc>
              <a:spcBef>
                <a:spcPct val="0"/>
              </a:spcBef>
            </a:pPr>
            <a:r>
              <a:rPr lang="en-US" sz="2587">
                <a:solidFill>
                  <a:srgbClr val="FFFFFF"/>
                </a:solidFill>
                <a:latin typeface="Roboto Bold"/>
              </a:rPr>
              <a:t>the process of chemical </a:t>
            </a:r>
          </a:p>
          <a:p>
            <a:pPr>
              <a:lnSpc>
                <a:spcPts val="3623"/>
              </a:lnSpc>
              <a:spcBef>
                <a:spcPct val="0"/>
              </a:spcBef>
            </a:pPr>
            <a:r>
              <a:rPr lang="en-US" sz="2587">
                <a:solidFill>
                  <a:srgbClr val="FFFFFF"/>
                </a:solidFill>
                <a:latin typeface="Roboto Bold"/>
              </a:rPr>
              <a:t>reaction using the DIY kit;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693848" y="4180273"/>
            <a:ext cx="3447931" cy="1364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23"/>
              </a:lnSpc>
              <a:spcBef>
                <a:spcPct val="0"/>
              </a:spcBef>
            </a:pPr>
            <a:r>
              <a:rPr lang="en-US" sz="2587">
                <a:solidFill>
                  <a:srgbClr val="FFFFFF"/>
                </a:solidFill>
                <a:latin typeface="Roboto Bold"/>
              </a:rPr>
              <a:t>Understand what </a:t>
            </a:r>
          </a:p>
          <a:p>
            <a:pPr>
              <a:lnSpc>
                <a:spcPts val="3623"/>
              </a:lnSpc>
              <a:spcBef>
                <a:spcPct val="0"/>
              </a:spcBef>
            </a:pPr>
            <a:r>
              <a:rPr lang="en-US" sz="2587">
                <a:solidFill>
                  <a:srgbClr val="FFFFFF"/>
                </a:solidFill>
                <a:latin typeface="Roboto Bold"/>
              </a:rPr>
              <a:t>electrolysis is and how </a:t>
            </a:r>
          </a:p>
          <a:p>
            <a:pPr>
              <a:lnSpc>
                <a:spcPts val="3623"/>
              </a:lnSpc>
              <a:spcBef>
                <a:spcPct val="0"/>
              </a:spcBef>
            </a:pPr>
            <a:r>
              <a:rPr lang="en-US" sz="2587">
                <a:solidFill>
                  <a:srgbClr val="FFFFFF"/>
                </a:solidFill>
                <a:latin typeface="Roboto Bold"/>
              </a:rPr>
              <a:t>it is used to split water;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751533" y="7514994"/>
            <a:ext cx="3153279" cy="907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23"/>
              </a:lnSpc>
            </a:pPr>
            <a:r>
              <a:rPr lang="en-US" sz="2587" dirty="0">
                <a:solidFill>
                  <a:srgbClr val="FFFFFF"/>
                </a:solidFill>
                <a:latin typeface="Roboto Bold"/>
              </a:rPr>
              <a:t>Effectively assemble </a:t>
            </a:r>
          </a:p>
          <a:p>
            <a:pPr>
              <a:lnSpc>
                <a:spcPts val="3623"/>
              </a:lnSpc>
              <a:spcBef>
                <a:spcPct val="0"/>
              </a:spcBef>
            </a:pPr>
            <a:r>
              <a:rPr lang="en-US" sz="2587" dirty="0">
                <a:solidFill>
                  <a:srgbClr val="FFFFFF"/>
                </a:solidFill>
                <a:latin typeface="Roboto Bold"/>
              </a:rPr>
              <a:t>the DIY </a:t>
            </a:r>
            <a:r>
              <a:rPr lang="en-US" sz="2400" b="1" dirty="0">
                <a:solidFill>
                  <a:srgbClr val="FFFFFF"/>
                </a:solidFill>
                <a:latin typeface="Arimo"/>
              </a:rPr>
              <a:t>chassis</a:t>
            </a:r>
            <a:r>
              <a:rPr lang="en-US" sz="1109" dirty="0">
                <a:solidFill>
                  <a:srgbClr val="FFFFFF"/>
                </a:solidFill>
                <a:latin typeface="Arimo"/>
              </a:rPr>
              <a:t>;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19632" y="7385325"/>
            <a:ext cx="3611352" cy="2280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23"/>
              </a:lnSpc>
              <a:spcBef>
                <a:spcPct val="0"/>
              </a:spcBef>
            </a:pPr>
            <a:r>
              <a:rPr lang="en-US" sz="2587">
                <a:solidFill>
                  <a:srgbClr val="FFFFFF"/>
                </a:solidFill>
                <a:latin typeface="Roboto Bold"/>
              </a:rPr>
              <a:t>Analyze and interpret </a:t>
            </a:r>
          </a:p>
          <a:p>
            <a:pPr>
              <a:lnSpc>
                <a:spcPts val="3623"/>
              </a:lnSpc>
              <a:spcBef>
                <a:spcPct val="0"/>
              </a:spcBef>
            </a:pPr>
            <a:r>
              <a:rPr lang="en-US" sz="2587">
                <a:solidFill>
                  <a:srgbClr val="FFFFFF"/>
                </a:solidFill>
                <a:latin typeface="Roboto Bold"/>
              </a:rPr>
              <a:t>the various applications </a:t>
            </a:r>
          </a:p>
          <a:p>
            <a:pPr>
              <a:lnSpc>
                <a:spcPts val="3623"/>
              </a:lnSpc>
              <a:spcBef>
                <a:spcPct val="0"/>
              </a:spcBef>
            </a:pPr>
            <a:r>
              <a:rPr lang="en-US" sz="2587">
                <a:solidFill>
                  <a:srgbClr val="FFFFFF"/>
                </a:solidFill>
                <a:latin typeface="Roboto Bold"/>
              </a:rPr>
              <a:t>of hydrogen including </a:t>
            </a:r>
          </a:p>
          <a:p>
            <a:pPr>
              <a:lnSpc>
                <a:spcPts val="3623"/>
              </a:lnSpc>
              <a:spcBef>
                <a:spcPct val="0"/>
              </a:spcBef>
            </a:pPr>
            <a:r>
              <a:rPr lang="en-US" sz="2587">
                <a:solidFill>
                  <a:srgbClr val="FFFFFF"/>
                </a:solidFill>
                <a:latin typeface="Roboto Bold"/>
              </a:rPr>
              <a:t>energy storage </a:t>
            </a:r>
          </a:p>
          <a:p>
            <a:pPr>
              <a:lnSpc>
                <a:spcPts val="3623"/>
              </a:lnSpc>
              <a:spcBef>
                <a:spcPct val="0"/>
              </a:spcBef>
            </a:pPr>
            <a:r>
              <a:rPr lang="en-US" sz="2587">
                <a:solidFill>
                  <a:srgbClr val="FFFFFF"/>
                </a:solidFill>
                <a:latin typeface="Roboto Bold"/>
              </a:rPr>
              <a:t>and transportation.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4"/>
          <a:srcRect l="31387"/>
          <a:stretch>
            <a:fillRect/>
          </a:stretch>
        </p:blipFill>
        <p:spPr>
          <a:xfrm>
            <a:off x="10954462" y="4842736"/>
            <a:ext cx="1596643" cy="70234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/>
          <a:srcRect l="31387"/>
          <a:stretch>
            <a:fillRect/>
          </a:stretch>
        </p:blipFill>
        <p:spPr>
          <a:xfrm>
            <a:off x="2931829" y="8202930"/>
            <a:ext cx="1596643" cy="702347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/>
          <a:srcRect l="31387"/>
          <a:stretch>
            <a:fillRect/>
          </a:stretch>
        </p:blipFill>
        <p:spPr>
          <a:xfrm>
            <a:off x="8382283" y="8202930"/>
            <a:ext cx="1596643" cy="70234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2500" b="1249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443451"/>
            <a:ext cx="18676372" cy="9337146"/>
          </a:xfrm>
          <a:prstGeom prst="rect">
            <a:avLst/>
          </a:prstGeom>
          <a:solidFill>
            <a:srgbClr val="F2FAFF">
              <a:alpha val="83921"/>
            </a:srgbClr>
          </a:solidFill>
        </p:spPr>
      </p:sp>
      <p:sp>
        <p:nvSpPr>
          <p:cNvPr id="3" name="TextBox 3"/>
          <p:cNvSpPr txBox="1"/>
          <p:nvPr/>
        </p:nvSpPr>
        <p:spPr>
          <a:xfrm>
            <a:off x="8565174" y="3029553"/>
            <a:ext cx="9018297" cy="7002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76"/>
              </a:lnSpc>
              <a:spcBef>
                <a:spcPct val="0"/>
              </a:spcBef>
            </a:pPr>
            <a:r>
              <a:rPr lang="en-US" sz="3431" spc="85" dirty="0">
                <a:solidFill>
                  <a:srgbClr val="244357"/>
                </a:solidFill>
                <a:latin typeface="Roboto"/>
              </a:rPr>
              <a:t>Elect</a:t>
            </a:r>
            <a:r>
              <a:rPr lang="en-US" sz="3431" u="none" spc="85" dirty="0">
                <a:solidFill>
                  <a:srgbClr val="244357"/>
                </a:solidFill>
                <a:latin typeface="Roboto"/>
              </a:rPr>
              <a:t>rolysis is a promising option for hydrogen production from renewable resources. </a:t>
            </a:r>
          </a:p>
          <a:p>
            <a:pPr marL="0" lvl="0" indent="0" algn="l">
              <a:lnSpc>
                <a:spcPts val="4976"/>
              </a:lnSpc>
              <a:spcBef>
                <a:spcPct val="0"/>
              </a:spcBef>
            </a:pPr>
            <a:endParaRPr lang="en-US" sz="3431" u="none" spc="85" dirty="0">
              <a:solidFill>
                <a:srgbClr val="244357"/>
              </a:solidFill>
              <a:latin typeface="Roboto"/>
            </a:endParaRPr>
          </a:p>
          <a:p>
            <a:pPr marL="0" lvl="0" indent="0" algn="l">
              <a:lnSpc>
                <a:spcPts val="4976"/>
              </a:lnSpc>
              <a:spcBef>
                <a:spcPct val="0"/>
              </a:spcBef>
            </a:pPr>
            <a:r>
              <a:rPr lang="en-US" sz="3431" u="none" spc="85" dirty="0">
                <a:solidFill>
                  <a:srgbClr val="244357"/>
                </a:solidFill>
                <a:latin typeface="Roboto"/>
              </a:rPr>
              <a:t>It is the process of using electricity to split water into it components: hydrogen and oxygen. </a:t>
            </a:r>
          </a:p>
          <a:p>
            <a:pPr marL="0" lvl="0" indent="0" algn="l">
              <a:lnSpc>
                <a:spcPts val="4976"/>
              </a:lnSpc>
              <a:spcBef>
                <a:spcPct val="0"/>
              </a:spcBef>
            </a:pPr>
            <a:endParaRPr lang="en-US" sz="3431" u="none" spc="85" dirty="0">
              <a:solidFill>
                <a:srgbClr val="244357"/>
              </a:solidFill>
              <a:latin typeface="Roboto"/>
            </a:endParaRPr>
          </a:p>
          <a:p>
            <a:pPr marL="0" lvl="0" indent="0" algn="l">
              <a:lnSpc>
                <a:spcPts val="4976"/>
              </a:lnSpc>
              <a:spcBef>
                <a:spcPct val="0"/>
              </a:spcBef>
            </a:pPr>
            <a:r>
              <a:rPr lang="en-US" sz="3431" u="none" spc="85" dirty="0">
                <a:solidFill>
                  <a:srgbClr val="244357"/>
                </a:solidFill>
                <a:latin typeface="Roboto"/>
              </a:rPr>
              <a:t>This reaction takes place in a unit called the </a:t>
            </a:r>
            <a:r>
              <a:rPr lang="en-US" sz="3431" u="none" spc="85" dirty="0" err="1">
                <a:solidFill>
                  <a:srgbClr val="244357"/>
                </a:solidFill>
                <a:latin typeface="Roboto"/>
              </a:rPr>
              <a:t>electrolyzer</a:t>
            </a:r>
            <a:r>
              <a:rPr lang="cs-CZ" sz="3431" u="none" spc="85" dirty="0">
                <a:solidFill>
                  <a:srgbClr val="244357"/>
                </a:solidFill>
                <a:latin typeface="Roboto"/>
              </a:rPr>
              <a:t> -</a:t>
            </a:r>
            <a:r>
              <a:rPr lang="en-US" sz="3431" u="none" spc="85" dirty="0">
                <a:solidFill>
                  <a:srgbClr val="244357"/>
                </a:solidFill>
                <a:latin typeface="Roboto"/>
              </a:rPr>
              <a:t> what you used in the previous lesson.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083204" y="1644677"/>
            <a:ext cx="6145329" cy="2701297"/>
            <a:chOff x="0" y="0"/>
            <a:chExt cx="8193772" cy="3601730"/>
          </a:xfrm>
        </p:grpSpPr>
        <p:sp>
          <p:nvSpPr>
            <p:cNvPr id="5" name="TextBox 5"/>
            <p:cNvSpPr txBox="1"/>
            <p:nvPr/>
          </p:nvSpPr>
          <p:spPr>
            <a:xfrm>
              <a:off x="0" y="28575"/>
              <a:ext cx="8193772" cy="21194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214"/>
                </a:lnSpc>
                <a:spcBef>
                  <a:spcPct val="0"/>
                </a:spcBef>
              </a:pPr>
              <a:r>
                <a:rPr lang="en-US" sz="5500" spc="577">
                  <a:solidFill>
                    <a:srgbClr val="244357"/>
                  </a:solidFill>
                  <a:latin typeface="Roboto Condensed Bold"/>
                </a:rPr>
                <a:t>WHAT IS ELECTROLYSIS?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475663"/>
              <a:ext cx="7342776" cy="9221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473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2833220" y="4925347"/>
            <a:ext cx="627431" cy="99768"/>
            <a:chOff x="0" y="0"/>
            <a:chExt cx="3594100" cy="571500"/>
          </a:xfrm>
        </p:grpSpPr>
        <p:sp>
          <p:nvSpPr>
            <p:cNvPr id="8" name="Freeform 8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9" name="Group 9"/>
          <p:cNvGrpSpPr/>
          <p:nvPr/>
        </p:nvGrpSpPr>
        <p:grpSpPr>
          <a:xfrm rot="-10800000">
            <a:off x="3146935" y="4611631"/>
            <a:ext cx="627431" cy="99768"/>
            <a:chOff x="0" y="0"/>
            <a:chExt cx="3594100" cy="571500"/>
          </a:xfrm>
        </p:grpSpPr>
        <p:sp>
          <p:nvSpPr>
            <p:cNvPr id="10" name="Freeform 10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64641" y="4367263"/>
            <a:ext cx="511097" cy="488737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 rot="-10800000">
            <a:off x="4490704" y="4611631"/>
            <a:ext cx="627431" cy="99768"/>
            <a:chOff x="0" y="0"/>
            <a:chExt cx="3594100" cy="571500"/>
          </a:xfrm>
        </p:grpSpPr>
        <p:sp>
          <p:nvSpPr>
            <p:cNvPr id="13" name="Freeform 13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4989840" y="5283889"/>
            <a:ext cx="331361" cy="3547235"/>
            <a:chOff x="0" y="0"/>
            <a:chExt cx="157059" cy="168132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57059" cy="1681326"/>
            </a:xfrm>
            <a:custGeom>
              <a:avLst/>
              <a:gdLst/>
              <a:ahLst/>
              <a:cxnLst/>
              <a:rect l="l" t="t" r="r" b="b"/>
              <a:pathLst>
                <a:path w="157059" h="1681326">
                  <a:moveTo>
                    <a:pt x="0" y="0"/>
                  </a:moveTo>
                  <a:lnTo>
                    <a:pt x="157059" y="0"/>
                  </a:lnTo>
                  <a:lnTo>
                    <a:pt x="157059" y="1681326"/>
                  </a:lnTo>
                  <a:lnTo>
                    <a:pt x="0" y="1681326"/>
                  </a:lnTo>
                  <a:close/>
                </a:path>
              </a:pathLst>
            </a:custGeom>
            <a:solidFill>
              <a:srgbClr val="DCFCFD"/>
            </a:solidFill>
          </p:spPr>
        </p:sp>
      </p:grpSp>
      <p:grpSp>
        <p:nvGrpSpPr>
          <p:cNvPr id="16" name="Group 16"/>
          <p:cNvGrpSpPr/>
          <p:nvPr/>
        </p:nvGrpSpPr>
        <p:grpSpPr>
          <a:xfrm rot="-5400000">
            <a:off x="4799362" y="4920289"/>
            <a:ext cx="627431" cy="99768"/>
            <a:chOff x="0" y="0"/>
            <a:chExt cx="3594100" cy="571500"/>
          </a:xfrm>
        </p:grpSpPr>
        <p:sp>
          <p:nvSpPr>
            <p:cNvPr id="17" name="Freeform 17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3196820" y="5297779"/>
            <a:ext cx="1784546" cy="3561125"/>
            <a:chOff x="0" y="0"/>
            <a:chExt cx="842544" cy="168132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42544" cy="1681326"/>
            </a:xfrm>
            <a:custGeom>
              <a:avLst/>
              <a:gdLst/>
              <a:ahLst/>
              <a:cxnLst/>
              <a:rect l="l" t="t" r="r" b="b"/>
              <a:pathLst>
                <a:path w="842544" h="1681326">
                  <a:moveTo>
                    <a:pt x="0" y="0"/>
                  </a:moveTo>
                  <a:lnTo>
                    <a:pt x="842544" y="0"/>
                  </a:lnTo>
                  <a:lnTo>
                    <a:pt x="842544" y="1681326"/>
                  </a:lnTo>
                  <a:lnTo>
                    <a:pt x="0" y="1681326"/>
                  </a:lnTo>
                  <a:close/>
                </a:path>
              </a:pathLst>
            </a:custGeom>
            <a:solidFill>
              <a:srgbClr val="F7F7F7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2836632" y="5311669"/>
            <a:ext cx="346244" cy="3547235"/>
            <a:chOff x="0" y="0"/>
            <a:chExt cx="164113" cy="168132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64113" cy="1681326"/>
            </a:xfrm>
            <a:custGeom>
              <a:avLst/>
              <a:gdLst/>
              <a:ahLst/>
              <a:cxnLst/>
              <a:rect l="l" t="t" r="r" b="b"/>
              <a:pathLst>
                <a:path w="164113" h="1681326">
                  <a:moveTo>
                    <a:pt x="0" y="0"/>
                  </a:moveTo>
                  <a:lnTo>
                    <a:pt x="164113" y="0"/>
                  </a:lnTo>
                  <a:lnTo>
                    <a:pt x="164113" y="1681326"/>
                  </a:lnTo>
                  <a:lnTo>
                    <a:pt x="0" y="1681326"/>
                  </a:lnTo>
                  <a:close/>
                </a:path>
              </a:pathLst>
            </a:custGeom>
            <a:solidFill>
              <a:srgbClr val="DCFCFD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818548" y="5169498"/>
            <a:ext cx="4603284" cy="238896"/>
            <a:chOff x="0" y="0"/>
            <a:chExt cx="11012208" cy="571500"/>
          </a:xfrm>
        </p:grpSpPr>
        <p:sp>
          <p:nvSpPr>
            <p:cNvPr id="23" name="Freeform 23"/>
            <p:cNvSpPr/>
            <p:nvPr/>
          </p:nvSpPr>
          <p:spPr>
            <a:xfrm>
              <a:off x="0" y="255270"/>
              <a:ext cx="11012208" cy="69850"/>
            </a:xfrm>
            <a:custGeom>
              <a:avLst/>
              <a:gdLst/>
              <a:ahLst/>
              <a:cxnLst/>
              <a:rect l="l" t="t" r="r" b="b"/>
              <a:pathLst>
                <a:path w="11012208" h="69850">
                  <a:moveTo>
                    <a:pt x="107213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1012208" y="69850"/>
                  </a:lnTo>
                  <a:lnTo>
                    <a:pt x="11012208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24" name="Group 24"/>
          <p:cNvGrpSpPr/>
          <p:nvPr/>
        </p:nvGrpSpPr>
        <p:grpSpPr>
          <a:xfrm rot="5400000">
            <a:off x="1048419" y="6978630"/>
            <a:ext cx="3575016" cy="185532"/>
            <a:chOff x="0" y="0"/>
            <a:chExt cx="11012208" cy="571500"/>
          </a:xfrm>
        </p:grpSpPr>
        <p:sp>
          <p:nvSpPr>
            <p:cNvPr id="25" name="Freeform 25"/>
            <p:cNvSpPr/>
            <p:nvPr/>
          </p:nvSpPr>
          <p:spPr>
            <a:xfrm>
              <a:off x="0" y="255270"/>
              <a:ext cx="11012208" cy="69850"/>
            </a:xfrm>
            <a:custGeom>
              <a:avLst/>
              <a:gdLst/>
              <a:ahLst/>
              <a:cxnLst/>
              <a:rect l="l" t="t" r="r" b="b"/>
              <a:pathLst>
                <a:path w="11012208" h="69850">
                  <a:moveTo>
                    <a:pt x="107213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1012208" y="69850"/>
                  </a:lnTo>
                  <a:lnTo>
                    <a:pt x="11012208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26" name="Group 26"/>
          <p:cNvGrpSpPr/>
          <p:nvPr/>
        </p:nvGrpSpPr>
        <p:grpSpPr>
          <a:xfrm rot="5400000">
            <a:off x="1396074" y="6992521"/>
            <a:ext cx="3575016" cy="185532"/>
            <a:chOff x="0" y="0"/>
            <a:chExt cx="11012208" cy="571500"/>
          </a:xfrm>
        </p:grpSpPr>
        <p:sp>
          <p:nvSpPr>
            <p:cNvPr id="27" name="Freeform 27"/>
            <p:cNvSpPr/>
            <p:nvPr/>
          </p:nvSpPr>
          <p:spPr>
            <a:xfrm>
              <a:off x="0" y="255270"/>
              <a:ext cx="11012208" cy="69850"/>
            </a:xfrm>
            <a:custGeom>
              <a:avLst/>
              <a:gdLst/>
              <a:ahLst/>
              <a:cxnLst/>
              <a:rect l="l" t="t" r="r" b="b"/>
              <a:pathLst>
                <a:path w="11012208" h="69850">
                  <a:moveTo>
                    <a:pt x="107213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1012208" y="69850"/>
                  </a:lnTo>
                  <a:lnTo>
                    <a:pt x="11012208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28" name="Group 28"/>
          <p:cNvGrpSpPr/>
          <p:nvPr/>
        </p:nvGrpSpPr>
        <p:grpSpPr>
          <a:xfrm rot="5400000">
            <a:off x="3193857" y="6992521"/>
            <a:ext cx="3575016" cy="185532"/>
            <a:chOff x="0" y="0"/>
            <a:chExt cx="11012208" cy="571500"/>
          </a:xfrm>
        </p:grpSpPr>
        <p:sp>
          <p:nvSpPr>
            <p:cNvPr id="29" name="Freeform 29"/>
            <p:cNvSpPr/>
            <p:nvPr/>
          </p:nvSpPr>
          <p:spPr>
            <a:xfrm>
              <a:off x="0" y="255270"/>
              <a:ext cx="11012208" cy="69850"/>
            </a:xfrm>
            <a:custGeom>
              <a:avLst/>
              <a:gdLst/>
              <a:ahLst/>
              <a:cxnLst/>
              <a:rect l="l" t="t" r="r" b="b"/>
              <a:pathLst>
                <a:path w="11012208" h="69850">
                  <a:moveTo>
                    <a:pt x="107213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1012208" y="69850"/>
                  </a:lnTo>
                  <a:lnTo>
                    <a:pt x="11012208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30" name="Group 30"/>
          <p:cNvGrpSpPr/>
          <p:nvPr/>
        </p:nvGrpSpPr>
        <p:grpSpPr>
          <a:xfrm rot="5400000">
            <a:off x="3525106" y="6978630"/>
            <a:ext cx="3575016" cy="185532"/>
            <a:chOff x="0" y="0"/>
            <a:chExt cx="11012208" cy="571500"/>
          </a:xfrm>
        </p:grpSpPr>
        <p:sp>
          <p:nvSpPr>
            <p:cNvPr id="31" name="Freeform 31"/>
            <p:cNvSpPr/>
            <p:nvPr/>
          </p:nvSpPr>
          <p:spPr>
            <a:xfrm>
              <a:off x="0" y="255270"/>
              <a:ext cx="11012208" cy="69850"/>
            </a:xfrm>
            <a:custGeom>
              <a:avLst/>
              <a:gdLst/>
              <a:ahLst/>
              <a:cxnLst/>
              <a:rect l="l" t="t" r="r" b="b"/>
              <a:pathLst>
                <a:path w="11012208" h="69850">
                  <a:moveTo>
                    <a:pt x="107213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1012208" y="69850"/>
                  </a:lnTo>
                  <a:lnTo>
                    <a:pt x="11012208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32" name="Group 32"/>
          <p:cNvGrpSpPr/>
          <p:nvPr/>
        </p:nvGrpSpPr>
        <p:grpSpPr>
          <a:xfrm rot="5400000">
            <a:off x="1291610" y="7058961"/>
            <a:ext cx="2281513" cy="118404"/>
            <a:chOff x="0" y="0"/>
            <a:chExt cx="11012208" cy="571500"/>
          </a:xfrm>
        </p:grpSpPr>
        <p:sp>
          <p:nvSpPr>
            <p:cNvPr id="33" name="Freeform 33"/>
            <p:cNvSpPr/>
            <p:nvPr/>
          </p:nvSpPr>
          <p:spPr>
            <a:xfrm>
              <a:off x="0" y="255270"/>
              <a:ext cx="11012208" cy="69850"/>
            </a:xfrm>
            <a:custGeom>
              <a:avLst/>
              <a:gdLst/>
              <a:ahLst/>
              <a:cxnLst/>
              <a:rect l="l" t="t" r="r" b="b"/>
              <a:pathLst>
                <a:path w="11012208" h="69850">
                  <a:moveTo>
                    <a:pt x="107213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1012208" y="69850"/>
                  </a:lnTo>
                  <a:lnTo>
                    <a:pt x="11012208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34" name="Group 34"/>
          <p:cNvGrpSpPr/>
          <p:nvPr/>
        </p:nvGrpSpPr>
        <p:grpSpPr>
          <a:xfrm rot="5400000">
            <a:off x="4722825" y="7058961"/>
            <a:ext cx="2281513" cy="118404"/>
            <a:chOff x="0" y="0"/>
            <a:chExt cx="11012208" cy="571500"/>
          </a:xfrm>
        </p:grpSpPr>
        <p:sp>
          <p:nvSpPr>
            <p:cNvPr id="35" name="Freeform 35"/>
            <p:cNvSpPr/>
            <p:nvPr/>
          </p:nvSpPr>
          <p:spPr>
            <a:xfrm>
              <a:off x="0" y="255270"/>
              <a:ext cx="11012208" cy="69850"/>
            </a:xfrm>
            <a:custGeom>
              <a:avLst/>
              <a:gdLst/>
              <a:ahLst/>
              <a:cxnLst/>
              <a:rect l="l" t="t" r="r" b="b"/>
              <a:pathLst>
                <a:path w="11012208" h="69850">
                  <a:moveTo>
                    <a:pt x="107213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1012208" y="69850"/>
                  </a:lnTo>
                  <a:lnTo>
                    <a:pt x="11012208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36" name="Group 36"/>
          <p:cNvGrpSpPr/>
          <p:nvPr/>
        </p:nvGrpSpPr>
        <p:grpSpPr>
          <a:xfrm rot="-10800000">
            <a:off x="1814813" y="5927522"/>
            <a:ext cx="627431" cy="99768"/>
            <a:chOff x="0" y="0"/>
            <a:chExt cx="3594100" cy="571500"/>
          </a:xfrm>
        </p:grpSpPr>
        <p:sp>
          <p:nvSpPr>
            <p:cNvPr id="37" name="Freeform 37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38" name="Group 38"/>
          <p:cNvGrpSpPr/>
          <p:nvPr/>
        </p:nvGrpSpPr>
        <p:grpSpPr>
          <a:xfrm rot="-10800000">
            <a:off x="1797949" y="8202800"/>
            <a:ext cx="627431" cy="99768"/>
            <a:chOff x="0" y="0"/>
            <a:chExt cx="3594100" cy="571500"/>
          </a:xfrm>
        </p:grpSpPr>
        <p:sp>
          <p:nvSpPr>
            <p:cNvPr id="39" name="Freeform 39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40" name="Group 40"/>
          <p:cNvGrpSpPr/>
          <p:nvPr/>
        </p:nvGrpSpPr>
        <p:grpSpPr>
          <a:xfrm rot="-10800000">
            <a:off x="5867091" y="8209035"/>
            <a:ext cx="627431" cy="99768"/>
            <a:chOff x="0" y="0"/>
            <a:chExt cx="3594100" cy="571500"/>
          </a:xfrm>
        </p:grpSpPr>
        <p:sp>
          <p:nvSpPr>
            <p:cNvPr id="41" name="Freeform 41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42" name="Group 42"/>
          <p:cNvGrpSpPr/>
          <p:nvPr/>
        </p:nvGrpSpPr>
        <p:grpSpPr>
          <a:xfrm rot="-10800000">
            <a:off x="5863582" y="5927522"/>
            <a:ext cx="627431" cy="99768"/>
            <a:chOff x="0" y="0"/>
            <a:chExt cx="3594100" cy="571500"/>
          </a:xfrm>
        </p:grpSpPr>
        <p:sp>
          <p:nvSpPr>
            <p:cNvPr id="43" name="Freeform 43"/>
            <p:cNvSpPr/>
            <p:nvPr/>
          </p:nvSpPr>
          <p:spPr>
            <a:xfrm>
              <a:off x="0" y="255270"/>
              <a:ext cx="3594100" cy="69850"/>
            </a:xfrm>
            <a:custGeom>
              <a:avLst/>
              <a:gdLst/>
              <a:ahLst/>
              <a:cxnLst/>
              <a:rect l="l" t="t" r="r" b="b"/>
              <a:pathLst>
                <a:path w="3594100" h="69850">
                  <a:moveTo>
                    <a:pt x="3303270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3594100" y="69850"/>
                  </a:lnTo>
                  <a:lnTo>
                    <a:pt x="3594100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44" name="Group 44"/>
          <p:cNvGrpSpPr/>
          <p:nvPr/>
        </p:nvGrpSpPr>
        <p:grpSpPr>
          <a:xfrm>
            <a:off x="1818548" y="8739456"/>
            <a:ext cx="4603284" cy="238896"/>
            <a:chOff x="0" y="0"/>
            <a:chExt cx="11012208" cy="571500"/>
          </a:xfrm>
        </p:grpSpPr>
        <p:sp>
          <p:nvSpPr>
            <p:cNvPr id="45" name="Freeform 45"/>
            <p:cNvSpPr/>
            <p:nvPr/>
          </p:nvSpPr>
          <p:spPr>
            <a:xfrm>
              <a:off x="0" y="255270"/>
              <a:ext cx="11012208" cy="69850"/>
            </a:xfrm>
            <a:custGeom>
              <a:avLst/>
              <a:gdLst/>
              <a:ahLst/>
              <a:cxnLst/>
              <a:rect l="l" t="t" r="r" b="b"/>
              <a:pathLst>
                <a:path w="11012208" h="69850">
                  <a:moveTo>
                    <a:pt x="10721378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1012208" y="69850"/>
                  </a:lnTo>
                  <a:lnTo>
                    <a:pt x="11012208" y="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pic>
        <p:nvPicPr>
          <p:cNvPr id="46" name="Picture 4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32061" y="5471391"/>
            <a:ext cx="759507" cy="407372"/>
          </a:xfrm>
          <a:prstGeom prst="rect">
            <a:avLst/>
          </a:prstGeom>
        </p:spPr>
      </p:pic>
      <p:sp>
        <p:nvSpPr>
          <p:cNvPr id="47" name="TextBox 47"/>
          <p:cNvSpPr txBox="1"/>
          <p:nvPr/>
        </p:nvSpPr>
        <p:spPr>
          <a:xfrm>
            <a:off x="2491568" y="6820214"/>
            <a:ext cx="165670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H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2657238" y="6947504"/>
            <a:ext cx="99846" cy="23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4"/>
              </a:lnSpc>
            </a:pPr>
            <a:r>
              <a:rPr lang="en-US" sz="1374">
                <a:solidFill>
                  <a:srgbClr val="7F888B"/>
                </a:solidFill>
                <a:latin typeface="Open Sans"/>
              </a:rPr>
              <a:t>2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5405380" y="7028931"/>
            <a:ext cx="174906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O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5580286" y="7144912"/>
            <a:ext cx="99846" cy="23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4"/>
              </a:lnSpc>
            </a:pPr>
            <a:r>
              <a:rPr lang="en-US" sz="1374">
                <a:solidFill>
                  <a:srgbClr val="7F888B"/>
                </a:solidFill>
                <a:latin typeface="Open Sans"/>
              </a:rPr>
              <a:t>2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5372103" y="7884897"/>
            <a:ext cx="165670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H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5613563" y="7884897"/>
            <a:ext cx="174906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O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2949854" y="5764884"/>
            <a:ext cx="126035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e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5073796" y="5321341"/>
            <a:ext cx="126035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e</a:t>
            </a:r>
          </a:p>
        </p:txBody>
      </p:sp>
      <p:pic>
        <p:nvPicPr>
          <p:cNvPr id="55" name="Picture 5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77464" y="6568569"/>
            <a:ext cx="669472" cy="359080"/>
          </a:xfrm>
          <a:prstGeom prst="rect">
            <a:avLst/>
          </a:prstGeom>
        </p:spPr>
      </p:pic>
      <p:pic>
        <p:nvPicPr>
          <p:cNvPr id="56" name="Picture 5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41523" y="7118163"/>
            <a:ext cx="705412" cy="378357"/>
          </a:xfrm>
          <a:prstGeom prst="rect">
            <a:avLst/>
          </a:prstGeom>
        </p:spPr>
      </p:pic>
      <p:pic>
        <p:nvPicPr>
          <p:cNvPr id="57" name="Picture 5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32061" y="8332084"/>
            <a:ext cx="759507" cy="407372"/>
          </a:xfrm>
          <a:prstGeom prst="rect">
            <a:avLst/>
          </a:prstGeom>
        </p:spPr>
      </p:pic>
      <p:pic>
        <p:nvPicPr>
          <p:cNvPr id="58" name="Picture 5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5179132">
            <a:off x="2721163" y="6160935"/>
            <a:ext cx="578868" cy="310484"/>
          </a:xfrm>
          <a:prstGeom prst="rect">
            <a:avLst/>
          </a:prstGeom>
        </p:spPr>
      </p:pic>
      <p:pic>
        <p:nvPicPr>
          <p:cNvPr id="59" name="Picture 5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5179132">
            <a:off x="2733882" y="5432508"/>
            <a:ext cx="578868" cy="310484"/>
          </a:xfrm>
          <a:prstGeom prst="rect">
            <a:avLst/>
          </a:prstGeom>
        </p:spPr>
      </p:pic>
      <p:pic>
        <p:nvPicPr>
          <p:cNvPr id="60" name="Picture 6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03582">
            <a:off x="3194439" y="4354623"/>
            <a:ext cx="578868" cy="310484"/>
          </a:xfrm>
          <a:prstGeom prst="rect">
            <a:avLst/>
          </a:prstGeom>
        </p:spPr>
      </p:pic>
      <p:pic>
        <p:nvPicPr>
          <p:cNvPr id="61" name="Picture 6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5466549">
            <a:off x="4700406" y="4819989"/>
            <a:ext cx="578868" cy="310484"/>
          </a:xfrm>
          <a:prstGeom prst="rect">
            <a:avLst/>
          </a:prstGeom>
        </p:spPr>
      </p:pic>
      <p:pic>
        <p:nvPicPr>
          <p:cNvPr id="62" name="Picture 6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5466549">
            <a:off x="4847865" y="5714974"/>
            <a:ext cx="578868" cy="310484"/>
          </a:xfrm>
          <a:prstGeom prst="rect">
            <a:avLst/>
          </a:prstGeom>
        </p:spPr>
      </p:pic>
      <p:pic>
        <p:nvPicPr>
          <p:cNvPr id="63" name="Picture 6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023180" y="6774803"/>
            <a:ext cx="578868" cy="310484"/>
          </a:xfrm>
          <a:prstGeom prst="rect">
            <a:avLst/>
          </a:prstGeom>
        </p:spPr>
      </p:pic>
      <p:pic>
        <p:nvPicPr>
          <p:cNvPr id="64" name="Picture 6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912145" y="5297779"/>
            <a:ext cx="578868" cy="310484"/>
          </a:xfrm>
          <a:prstGeom prst="rect">
            <a:avLst/>
          </a:prstGeom>
        </p:spPr>
      </p:pic>
      <p:pic>
        <p:nvPicPr>
          <p:cNvPr id="65" name="Picture 6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842964" y="8299450"/>
            <a:ext cx="578868" cy="310484"/>
          </a:xfrm>
          <a:prstGeom prst="rect">
            <a:avLst/>
          </a:prstGeom>
        </p:spPr>
      </p:pic>
      <p:pic>
        <p:nvPicPr>
          <p:cNvPr id="66" name="Picture 6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833611" y="8539346"/>
            <a:ext cx="578868" cy="310484"/>
          </a:xfrm>
          <a:prstGeom prst="rect">
            <a:avLst/>
          </a:prstGeom>
        </p:spPr>
      </p:pic>
      <p:pic>
        <p:nvPicPr>
          <p:cNvPr id="67" name="Picture 6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051341" y="7378011"/>
            <a:ext cx="578868" cy="310484"/>
          </a:xfrm>
          <a:prstGeom prst="rect">
            <a:avLst/>
          </a:prstGeom>
        </p:spPr>
      </p:pic>
      <p:pic>
        <p:nvPicPr>
          <p:cNvPr id="68" name="Picture 6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062320" y="7623543"/>
            <a:ext cx="578868" cy="310484"/>
          </a:xfrm>
          <a:prstGeom prst="rect">
            <a:avLst/>
          </a:prstGeom>
        </p:spPr>
      </p:pic>
      <p:pic>
        <p:nvPicPr>
          <p:cNvPr id="69" name="Picture 6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916487" y="5557248"/>
            <a:ext cx="578868" cy="310484"/>
          </a:xfrm>
          <a:prstGeom prst="rect">
            <a:avLst/>
          </a:prstGeom>
        </p:spPr>
      </p:pic>
      <p:grpSp>
        <p:nvGrpSpPr>
          <p:cNvPr id="70" name="Group 70"/>
          <p:cNvGrpSpPr/>
          <p:nvPr/>
        </p:nvGrpSpPr>
        <p:grpSpPr>
          <a:xfrm rot="-5400000">
            <a:off x="2625337" y="8904426"/>
            <a:ext cx="775071" cy="186086"/>
            <a:chOff x="0" y="0"/>
            <a:chExt cx="2115877" cy="508000"/>
          </a:xfrm>
        </p:grpSpPr>
        <p:sp>
          <p:nvSpPr>
            <p:cNvPr id="71" name="Freeform 71"/>
            <p:cNvSpPr/>
            <p:nvPr/>
          </p:nvSpPr>
          <p:spPr>
            <a:xfrm>
              <a:off x="0" y="49530"/>
              <a:ext cx="2115877" cy="408940"/>
            </a:xfrm>
            <a:custGeom>
              <a:avLst/>
              <a:gdLst/>
              <a:ahLst/>
              <a:cxnLst/>
              <a:rect l="l" t="t" r="r" b="b"/>
              <a:pathLst>
                <a:path w="2115877" h="408940">
                  <a:moveTo>
                    <a:pt x="1910137" y="0"/>
                  </a:moveTo>
                  <a:cubicBezTo>
                    <a:pt x="1809807" y="0"/>
                    <a:pt x="1727257" y="72390"/>
                    <a:pt x="170820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1709477" y="242570"/>
                  </a:lnTo>
                  <a:cubicBezTo>
                    <a:pt x="1727257" y="337820"/>
                    <a:pt x="1811077" y="408940"/>
                    <a:pt x="1911407" y="408940"/>
                  </a:cubicBezTo>
                  <a:cubicBezTo>
                    <a:pt x="2024437" y="408940"/>
                    <a:pt x="2115877" y="317500"/>
                    <a:pt x="2115877" y="204470"/>
                  </a:cubicBezTo>
                  <a:cubicBezTo>
                    <a:pt x="2115877" y="91440"/>
                    <a:pt x="2024437" y="0"/>
                    <a:pt x="1910137" y="0"/>
                  </a:cubicBezTo>
                  <a:close/>
                </a:path>
              </a:pathLst>
            </a:custGeom>
            <a:solidFill>
              <a:srgbClr val="00C2CB"/>
            </a:solidFill>
          </p:spPr>
        </p:sp>
      </p:grpSp>
      <p:grpSp>
        <p:nvGrpSpPr>
          <p:cNvPr id="72" name="Group 72"/>
          <p:cNvGrpSpPr/>
          <p:nvPr/>
        </p:nvGrpSpPr>
        <p:grpSpPr>
          <a:xfrm rot="-5400000">
            <a:off x="3542552" y="9063431"/>
            <a:ext cx="1093082" cy="186086"/>
            <a:chOff x="0" y="0"/>
            <a:chExt cx="2984020" cy="508000"/>
          </a:xfrm>
        </p:grpSpPr>
        <p:sp>
          <p:nvSpPr>
            <p:cNvPr id="73" name="Freeform 73"/>
            <p:cNvSpPr/>
            <p:nvPr/>
          </p:nvSpPr>
          <p:spPr>
            <a:xfrm>
              <a:off x="0" y="49530"/>
              <a:ext cx="2984020" cy="408940"/>
            </a:xfrm>
            <a:custGeom>
              <a:avLst/>
              <a:gdLst/>
              <a:ahLst/>
              <a:cxnLst/>
              <a:rect l="l" t="t" r="r" b="b"/>
              <a:pathLst>
                <a:path w="2984020" h="408940">
                  <a:moveTo>
                    <a:pt x="2778280" y="0"/>
                  </a:moveTo>
                  <a:cubicBezTo>
                    <a:pt x="2677950" y="0"/>
                    <a:pt x="2595400" y="72390"/>
                    <a:pt x="2576350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2577620" y="242570"/>
                  </a:lnTo>
                  <a:cubicBezTo>
                    <a:pt x="2595400" y="337820"/>
                    <a:pt x="2679220" y="408940"/>
                    <a:pt x="2779550" y="408940"/>
                  </a:cubicBezTo>
                  <a:cubicBezTo>
                    <a:pt x="2892580" y="408940"/>
                    <a:pt x="2984020" y="317500"/>
                    <a:pt x="2984020" y="204470"/>
                  </a:cubicBezTo>
                  <a:cubicBezTo>
                    <a:pt x="2984020" y="91440"/>
                    <a:pt x="2892580" y="0"/>
                    <a:pt x="2778280" y="0"/>
                  </a:cubicBezTo>
                  <a:close/>
                </a:path>
              </a:pathLst>
            </a:custGeom>
            <a:solidFill>
              <a:srgbClr val="00C2CB"/>
            </a:solidFill>
          </p:spPr>
        </p:sp>
      </p:grpSp>
      <p:grpSp>
        <p:nvGrpSpPr>
          <p:cNvPr id="74" name="Group 74"/>
          <p:cNvGrpSpPr/>
          <p:nvPr/>
        </p:nvGrpSpPr>
        <p:grpSpPr>
          <a:xfrm rot="-5400000">
            <a:off x="4749278" y="8904426"/>
            <a:ext cx="775071" cy="186086"/>
            <a:chOff x="0" y="0"/>
            <a:chExt cx="2115877" cy="508000"/>
          </a:xfrm>
        </p:grpSpPr>
        <p:sp>
          <p:nvSpPr>
            <p:cNvPr id="75" name="Freeform 75"/>
            <p:cNvSpPr/>
            <p:nvPr/>
          </p:nvSpPr>
          <p:spPr>
            <a:xfrm>
              <a:off x="0" y="49530"/>
              <a:ext cx="2115877" cy="408940"/>
            </a:xfrm>
            <a:custGeom>
              <a:avLst/>
              <a:gdLst/>
              <a:ahLst/>
              <a:cxnLst/>
              <a:rect l="l" t="t" r="r" b="b"/>
              <a:pathLst>
                <a:path w="2115877" h="408940">
                  <a:moveTo>
                    <a:pt x="1910137" y="0"/>
                  </a:moveTo>
                  <a:cubicBezTo>
                    <a:pt x="1809807" y="0"/>
                    <a:pt x="1727257" y="72390"/>
                    <a:pt x="1708207" y="166370"/>
                  </a:cubicBezTo>
                  <a:lnTo>
                    <a:pt x="0" y="166370"/>
                  </a:lnTo>
                  <a:lnTo>
                    <a:pt x="0" y="242570"/>
                  </a:lnTo>
                  <a:lnTo>
                    <a:pt x="1709477" y="242570"/>
                  </a:lnTo>
                  <a:cubicBezTo>
                    <a:pt x="1727257" y="337820"/>
                    <a:pt x="1811077" y="408940"/>
                    <a:pt x="1911407" y="408940"/>
                  </a:cubicBezTo>
                  <a:cubicBezTo>
                    <a:pt x="2024437" y="408940"/>
                    <a:pt x="2115877" y="317500"/>
                    <a:pt x="2115877" y="204470"/>
                  </a:cubicBezTo>
                  <a:cubicBezTo>
                    <a:pt x="2115877" y="91440"/>
                    <a:pt x="2024437" y="0"/>
                    <a:pt x="1910137" y="0"/>
                  </a:cubicBezTo>
                  <a:close/>
                </a:path>
              </a:pathLst>
            </a:custGeom>
            <a:solidFill>
              <a:srgbClr val="00C2CB"/>
            </a:solidFill>
          </p:spPr>
        </p:sp>
      </p:grpSp>
      <p:sp>
        <p:nvSpPr>
          <p:cNvPr id="76" name="TextBox 76"/>
          <p:cNvSpPr txBox="1"/>
          <p:nvPr/>
        </p:nvSpPr>
        <p:spPr>
          <a:xfrm>
            <a:off x="1594020" y="4941598"/>
            <a:ext cx="810811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FUEL IN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3103081" y="3918974"/>
            <a:ext cx="2034218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ELECTRIC CURRENT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1579171" y="7556286"/>
            <a:ext cx="825660" cy="612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EXCESS </a:t>
            </a:r>
          </a:p>
          <a:p>
            <a:pPr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FUEL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5944899" y="4941598"/>
            <a:ext cx="633567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AIR IN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6005465" y="5948831"/>
            <a:ext cx="165670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H</a:t>
            </a:r>
          </a:p>
        </p:txBody>
      </p:sp>
      <p:sp>
        <p:nvSpPr>
          <p:cNvPr id="81" name="TextBox 81"/>
          <p:cNvSpPr txBox="1"/>
          <p:nvPr/>
        </p:nvSpPr>
        <p:spPr>
          <a:xfrm>
            <a:off x="6246925" y="5948831"/>
            <a:ext cx="174906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O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6174704" y="6083518"/>
            <a:ext cx="99846" cy="23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4"/>
              </a:lnSpc>
            </a:pPr>
            <a:r>
              <a:rPr lang="en-US" sz="1374">
                <a:solidFill>
                  <a:srgbClr val="7F888B"/>
                </a:solidFill>
                <a:latin typeface="Open Sans"/>
              </a:rPr>
              <a:t>2</a:t>
            </a:r>
          </a:p>
        </p:txBody>
      </p:sp>
      <p:sp>
        <p:nvSpPr>
          <p:cNvPr id="83" name="TextBox 83"/>
          <p:cNvSpPr txBox="1"/>
          <p:nvPr/>
        </p:nvSpPr>
        <p:spPr>
          <a:xfrm>
            <a:off x="5944899" y="7556286"/>
            <a:ext cx="1197569" cy="612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UNUSED </a:t>
            </a:r>
          </a:p>
          <a:p>
            <a:pPr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GASES OUT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5541342" y="8019584"/>
            <a:ext cx="99846" cy="23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4"/>
              </a:lnSpc>
            </a:pPr>
            <a:r>
              <a:rPr lang="en-US" sz="1374">
                <a:solidFill>
                  <a:srgbClr val="7F888B"/>
                </a:solidFill>
                <a:latin typeface="Open Sans"/>
              </a:rPr>
              <a:t>2</a:t>
            </a:r>
          </a:p>
        </p:txBody>
      </p:sp>
      <p:sp>
        <p:nvSpPr>
          <p:cNvPr id="85" name="TextBox 85"/>
          <p:cNvSpPr txBox="1"/>
          <p:nvPr/>
        </p:nvSpPr>
        <p:spPr>
          <a:xfrm>
            <a:off x="3917226" y="6054943"/>
            <a:ext cx="257799" cy="461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1"/>
              </a:lnSpc>
            </a:pPr>
            <a:r>
              <a:rPr lang="en-US" sz="2651">
                <a:solidFill>
                  <a:srgbClr val="7F888B"/>
                </a:solidFill>
                <a:latin typeface="Open Sans Bold"/>
              </a:rPr>
              <a:t>H</a:t>
            </a:r>
          </a:p>
        </p:txBody>
      </p:sp>
      <p:sp>
        <p:nvSpPr>
          <p:cNvPr id="86" name="TextBox 86"/>
          <p:cNvSpPr txBox="1"/>
          <p:nvPr/>
        </p:nvSpPr>
        <p:spPr>
          <a:xfrm>
            <a:off x="3945959" y="7439370"/>
            <a:ext cx="257699" cy="453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1"/>
              </a:lnSpc>
            </a:pPr>
            <a:r>
              <a:rPr lang="en-US" sz="2651">
                <a:solidFill>
                  <a:srgbClr val="7F888B"/>
                </a:solidFill>
                <a:latin typeface="Open Sans Bold"/>
              </a:rPr>
              <a:t>H</a:t>
            </a:r>
          </a:p>
        </p:txBody>
      </p:sp>
      <p:sp>
        <p:nvSpPr>
          <p:cNvPr id="87" name="TextBox 87"/>
          <p:cNvSpPr txBox="1"/>
          <p:nvPr/>
        </p:nvSpPr>
        <p:spPr>
          <a:xfrm>
            <a:off x="4155869" y="6035564"/>
            <a:ext cx="128281" cy="29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5"/>
              </a:lnSpc>
            </a:pPr>
            <a:r>
              <a:rPr lang="en-US" sz="1768">
                <a:solidFill>
                  <a:srgbClr val="7F888B"/>
                </a:solidFill>
                <a:latin typeface="Open Sans Bold"/>
              </a:rPr>
              <a:t>+</a:t>
            </a:r>
          </a:p>
        </p:txBody>
      </p:sp>
      <p:sp>
        <p:nvSpPr>
          <p:cNvPr id="88" name="TextBox 88"/>
          <p:cNvSpPr txBox="1"/>
          <p:nvPr/>
        </p:nvSpPr>
        <p:spPr>
          <a:xfrm>
            <a:off x="3213331" y="4806911"/>
            <a:ext cx="126035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e</a:t>
            </a:r>
          </a:p>
        </p:txBody>
      </p:sp>
      <p:sp>
        <p:nvSpPr>
          <p:cNvPr id="89" name="TextBox 89"/>
          <p:cNvSpPr txBox="1"/>
          <p:nvPr/>
        </p:nvSpPr>
        <p:spPr>
          <a:xfrm>
            <a:off x="5099944" y="6149615"/>
            <a:ext cx="126035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e</a:t>
            </a:r>
          </a:p>
        </p:txBody>
      </p:sp>
      <p:sp>
        <p:nvSpPr>
          <p:cNvPr id="90" name="TextBox 90"/>
          <p:cNvSpPr txBox="1"/>
          <p:nvPr/>
        </p:nvSpPr>
        <p:spPr>
          <a:xfrm>
            <a:off x="4175025" y="7396841"/>
            <a:ext cx="128281" cy="29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5"/>
              </a:lnSpc>
            </a:pPr>
            <a:r>
              <a:rPr lang="en-US" sz="1768">
                <a:solidFill>
                  <a:srgbClr val="7F888B"/>
                </a:solidFill>
                <a:latin typeface="Open Sans Bold"/>
              </a:rPr>
              <a:t>+</a:t>
            </a:r>
          </a:p>
        </p:txBody>
      </p:sp>
      <p:sp>
        <p:nvSpPr>
          <p:cNvPr id="91" name="TextBox 91"/>
          <p:cNvSpPr txBox="1"/>
          <p:nvPr/>
        </p:nvSpPr>
        <p:spPr>
          <a:xfrm>
            <a:off x="3339366" y="4730151"/>
            <a:ext cx="72254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-</a:t>
            </a:r>
          </a:p>
        </p:txBody>
      </p:sp>
      <p:sp>
        <p:nvSpPr>
          <p:cNvPr id="92" name="TextBox 92"/>
          <p:cNvSpPr txBox="1"/>
          <p:nvPr/>
        </p:nvSpPr>
        <p:spPr>
          <a:xfrm>
            <a:off x="3054689" y="5683915"/>
            <a:ext cx="72254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-</a:t>
            </a:r>
          </a:p>
        </p:txBody>
      </p:sp>
      <p:sp>
        <p:nvSpPr>
          <p:cNvPr id="93" name="TextBox 93"/>
          <p:cNvSpPr txBox="1"/>
          <p:nvPr/>
        </p:nvSpPr>
        <p:spPr>
          <a:xfrm>
            <a:off x="5199831" y="5260371"/>
            <a:ext cx="72254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-</a:t>
            </a:r>
          </a:p>
        </p:txBody>
      </p:sp>
      <p:sp>
        <p:nvSpPr>
          <p:cNvPr id="94" name="TextBox 94"/>
          <p:cNvSpPr txBox="1"/>
          <p:nvPr/>
        </p:nvSpPr>
        <p:spPr>
          <a:xfrm>
            <a:off x="5199831" y="6051094"/>
            <a:ext cx="72254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-</a:t>
            </a:r>
          </a:p>
        </p:txBody>
      </p:sp>
      <p:sp>
        <p:nvSpPr>
          <p:cNvPr id="95" name="TextBox 95"/>
          <p:cNvSpPr txBox="1"/>
          <p:nvPr/>
        </p:nvSpPr>
        <p:spPr>
          <a:xfrm>
            <a:off x="2611448" y="9464352"/>
            <a:ext cx="774684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ANODE</a:t>
            </a:r>
          </a:p>
        </p:txBody>
      </p:sp>
      <p:sp>
        <p:nvSpPr>
          <p:cNvPr id="96" name="TextBox 96"/>
          <p:cNvSpPr txBox="1"/>
          <p:nvPr/>
        </p:nvSpPr>
        <p:spPr>
          <a:xfrm>
            <a:off x="3411620" y="9733726"/>
            <a:ext cx="1436895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ELECTROLYTE</a:t>
            </a:r>
          </a:p>
        </p:txBody>
      </p:sp>
      <p:sp>
        <p:nvSpPr>
          <p:cNvPr id="97" name="TextBox 97"/>
          <p:cNvSpPr txBox="1"/>
          <p:nvPr/>
        </p:nvSpPr>
        <p:spPr>
          <a:xfrm>
            <a:off x="4673357" y="9464352"/>
            <a:ext cx="1036810" cy="29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4"/>
              </a:lnSpc>
            </a:pPr>
            <a:r>
              <a:rPr lang="en-US" sz="1767">
                <a:solidFill>
                  <a:srgbClr val="7F888B"/>
                </a:solidFill>
                <a:latin typeface="Open Sans"/>
              </a:rPr>
              <a:t>CATHODE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0000"/>
          </a:blip>
          <a:srcRect t="30399" b="41792"/>
          <a:stretch>
            <a:fillRect/>
          </a:stretch>
        </p:blipFill>
        <p:spPr>
          <a:xfrm>
            <a:off x="0" y="0"/>
            <a:ext cx="18288000" cy="339132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21259" y="3632332"/>
            <a:ext cx="17845482" cy="6978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61"/>
              </a:lnSpc>
            </a:pPr>
            <a:r>
              <a:rPr lang="en-US" sz="4150" spc="104" dirty="0">
                <a:solidFill>
                  <a:srgbClr val="244357"/>
                </a:solidFill>
                <a:latin typeface="Roboto Condensed"/>
              </a:rPr>
              <a:t>Now that you know what hydrogen is and how to produce it you can use this knowledge to produce electricity using the Fuel Ce</a:t>
            </a:r>
            <a:r>
              <a:rPr lang="cs-CZ" sz="4150" spc="104" dirty="0">
                <a:solidFill>
                  <a:srgbClr val="244357"/>
                </a:solidFill>
                <a:latin typeface="Roboto Condensed"/>
              </a:rPr>
              <a:t>l</a:t>
            </a:r>
            <a:r>
              <a:rPr lang="en-US" sz="4150" spc="104" dirty="0">
                <a:solidFill>
                  <a:srgbClr val="244357"/>
                </a:solidFill>
                <a:latin typeface="Roboto Condensed"/>
              </a:rPr>
              <a:t>l!</a:t>
            </a:r>
          </a:p>
          <a:p>
            <a:pPr algn="l">
              <a:lnSpc>
                <a:spcPts val="6061"/>
              </a:lnSpc>
            </a:pPr>
            <a:endParaRPr lang="en-US" sz="4180" spc="104" dirty="0">
              <a:solidFill>
                <a:srgbClr val="244357"/>
              </a:solidFill>
              <a:latin typeface="Roboto Condensed"/>
            </a:endParaRPr>
          </a:p>
          <a:p>
            <a:pPr>
              <a:lnSpc>
                <a:spcPts val="6061"/>
              </a:lnSpc>
            </a:pPr>
            <a:r>
              <a:rPr lang="en-US" sz="4150" spc="104" dirty="0">
                <a:solidFill>
                  <a:srgbClr val="244357"/>
                </a:solidFill>
                <a:latin typeface="Roboto Condensed"/>
              </a:rPr>
              <a:t>The </a:t>
            </a:r>
            <a:r>
              <a:rPr lang="en-US" sz="4150" spc="104" dirty="0" err="1">
                <a:solidFill>
                  <a:srgbClr val="244357"/>
                </a:solidFill>
                <a:latin typeface="Roboto Condensed"/>
              </a:rPr>
              <a:t>electrolyzer</a:t>
            </a:r>
            <a:r>
              <a:rPr lang="en-US" sz="4150" spc="104" dirty="0">
                <a:solidFill>
                  <a:srgbClr val="244357"/>
                </a:solidFill>
                <a:latin typeface="Roboto Condensed"/>
              </a:rPr>
              <a:t> in your kit can now be used as a </a:t>
            </a:r>
            <a:r>
              <a:rPr lang="cs-CZ" sz="4150" spc="104" dirty="0">
                <a:solidFill>
                  <a:srgbClr val="244357"/>
                </a:solidFill>
                <a:latin typeface="Roboto Condensed"/>
              </a:rPr>
              <a:t>F</a:t>
            </a:r>
            <a:r>
              <a:rPr lang="en-US" sz="4150" spc="104" dirty="0" err="1">
                <a:solidFill>
                  <a:srgbClr val="244357"/>
                </a:solidFill>
                <a:latin typeface="Roboto Condensed"/>
              </a:rPr>
              <a:t>uel</a:t>
            </a:r>
            <a:r>
              <a:rPr lang="en-US" sz="4150" spc="104" dirty="0">
                <a:solidFill>
                  <a:srgbClr val="244357"/>
                </a:solidFill>
                <a:latin typeface="Roboto Condensed"/>
              </a:rPr>
              <a:t> </a:t>
            </a:r>
            <a:r>
              <a:rPr lang="cs-CZ" sz="4150" spc="104" dirty="0">
                <a:solidFill>
                  <a:srgbClr val="244357"/>
                </a:solidFill>
                <a:latin typeface="Roboto Condensed"/>
              </a:rPr>
              <a:t>C</a:t>
            </a:r>
            <a:r>
              <a:rPr lang="en-US" sz="4150" spc="104" dirty="0">
                <a:solidFill>
                  <a:srgbClr val="244357"/>
                </a:solidFill>
                <a:latin typeface="Roboto Condensed"/>
              </a:rPr>
              <a:t>ell by injecting the produced hydrogen and oxygen into it.</a:t>
            </a:r>
            <a:endParaRPr lang="en-US" sz="4150" spc="104" dirty="0">
              <a:solidFill>
                <a:srgbClr val="244357"/>
              </a:solidFill>
              <a:latin typeface="Roboto Condensed"/>
              <a:ea typeface="Roboto Condensed"/>
            </a:endParaRPr>
          </a:p>
          <a:p>
            <a:pPr algn="l">
              <a:lnSpc>
                <a:spcPts val="6061"/>
              </a:lnSpc>
            </a:pPr>
            <a:endParaRPr lang="en-US" sz="4180" spc="104" dirty="0">
              <a:solidFill>
                <a:srgbClr val="244357"/>
              </a:solidFill>
              <a:latin typeface="Roboto Condensed"/>
            </a:endParaRPr>
          </a:p>
          <a:p>
            <a:pPr>
              <a:lnSpc>
                <a:spcPts val="6061"/>
              </a:lnSpc>
            </a:pPr>
            <a:r>
              <a:rPr lang="en-US" sz="4150" spc="104" dirty="0">
                <a:solidFill>
                  <a:srgbClr val="244357"/>
                </a:solidFill>
                <a:latin typeface="Roboto Condensed"/>
              </a:rPr>
              <a:t>Follow the instructions provided in the DIY Chassis Assembly Presentation and/or watch the video for more specific instructions.  </a:t>
            </a:r>
            <a:endParaRPr lang="en-US" sz="4150" spc="104" dirty="0">
              <a:solidFill>
                <a:srgbClr val="244357"/>
              </a:solidFill>
              <a:latin typeface="Roboto Condensed"/>
              <a:ea typeface="Roboto Condensed"/>
            </a:endParaRPr>
          </a:p>
          <a:p>
            <a:pPr algn="l">
              <a:lnSpc>
                <a:spcPts val="6061"/>
              </a:lnSpc>
            </a:pPr>
            <a:endParaRPr lang="en-US" sz="4180" spc="104" dirty="0">
              <a:solidFill>
                <a:srgbClr val="244357"/>
              </a:solidFill>
              <a:latin typeface="Roboto Condense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3" r="1311" b="84570"/>
          <a:stretch>
            <a:fillRect/>
          </a:stretch>
        </p:blipFill>
        <p:spPr>
          <a:xfrm>
            <a:off x="-3964" y="-164078"/>
            <a:ext cx="18295928" cy="16378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688925" y="2025458"/>
            <a:ext cx="13235160" cy="882344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18083" y="1765591"/>
            <a:ext cx="7918389" cy="2100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13"/>
              </a:lnSpc>
            </a:pPr>
            <a:r>
              <a:rPr lang="en-US" sz="6901" spc="172">
                <a:solidFill>
                  <a:srgbClr val="1E2D4B"/>
                </a:solidFill>
                <a:latin typeface="Roboto Condensed Bold"/>
              </a:rPr>
              <a:t>DIY CHASSIS ASSEMBLY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339957" y="0"/>
            <a:ext cx="7898066" cy="984182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79420" y="7534531"/>
            <a:ext cx="4859887" cy="10799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288991" y="9021717"/>
            <a:ext cx="4859887" cy="10799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029640" y="8178325"/>
            <a:ext cx="4859887" cy="10799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565923" y="3522941"/>
            <a:ext cx="4859887" cy="107997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565923" y="5672542"/>
            <a:ext cx="4859887" cy="107997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280971" y="1652815"/>
            <a:ext cx="4859887" cy="10799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 l="66949" t="17245" r="10059" b="55379"/>
          <a:stretch>
            <a:fillRect/>
          </a:stretch>
        </p:blipFill>
        <p:spPr>
          <a:xfrm>
            <a:off x="352247" y="1246540"/>
            <a:ext cx="3987710" cy="474814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9139238" y="4652328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endParaRPr/>
          </a:p>
        </p:txBody>
      </p:sp>
      <p:sp>
        <p:nvSpPr>
          <p:cNvPr id="11" name="TextBox 11"/>
          <p:cNvSpPr txBox="1"/>
          <p:nvPr/>
        </p:nvSpPr>
        <p:spPr>
          <a:xfrm>
            <a:off x="1664557" y="7799529"/>
            <a:ext cx="2675400" cy="492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5"/>
              </a:lnSpc>
            </a:pPr>
            <a:r>
              <a:rPr lang="en-US" sz="2861">
                <a:solidFill>
                  <a:srgbClr val="FFFFFF"/>
                </a:solidFill>
                <a:latin typeface="Open Sans"/>
              </a:rPr>
              <a:t>wooden chassis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406569" y="971550"/>
            <a:ext cx="1178594" cy="492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5"/>
              </a:lnSpc>
            </a:pPr>
            <a:r>
              <a:rPr lang="en-US" sz="2861">
                <a:solidFill>
                  <a:srgbClr val="FFFFFF"/>
                </a:solidFill>
                <a:latin typeface="Open Sans"/>
              </a:rPr>
              <a:t>wheels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798635" y="2869353"/>
            <a:ext cx="2500490" cy="492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5"/>
              </a:lnSpc>
            </a:pPr>
            <a:r>
              <a:rPr lang="en-US" sz="2861">
                <a:solidFill>
                  <a:srgbClr val="FFFFFF"/>
                </a:solidFill>
                <a:latin typeface="Open Sans"/>
              </a:rPr>
              <a:t>fuel cell holder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766965" y="5937539"/>
            <a:ext cx="3373893" cy="492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5"/>
              </a:lnSpc>
            </a:pPr>
            <a:r>
              <a:rPr lang="en-US" sz="2861">
                <a:solidFill>
                  <a:srgbClr val="FFFFFF"/>
                </a:solidFill>
                <a:latin typeface="Open Sans"/>
              </a:rPr>
              <a:t>front wheel support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024054" y="8443322"/>
            <a:ext cx="3801833" cy="492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5"/>
              </a:lnSpc>
            </a:pPr>
            <a:r>
              <a:rPr lang="en-US" sz="2861">
                <a:solidFill>
                  <a:srgbClr val="FFFFFF"/>
                </a:solidFill>
                <a:latin typeface="Open Sans"/>
              </a:rPr>
              <a:t>metal profilled washer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936842" y="9348997"/>
            <a:ext cx="688257" cy="492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5"/>
              </a:lnSpc>
            </a:pPr>
            <a:r>
              <a:rPr lang="en-US" sz="2861">
                <a:solidFill>
                  <a:srgbClr val="FFFFFF"/>
                </a:solidFill>
                <a:latin typeface="Open Sans"/>
              </a:rPr>
              <a:t>axle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37122" y="225577"/>
            <a:ext cx="4859887" cy="9923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05"/>
              </a:lnSpc>
            </a:pPr>
            <a:r>
              <a:rPr lang="en-US" sz="2861" b="1" dirty="0">
                <a:solidFill>
                  <a:srgbClr val="FFFFFF"/>
                </a:solidFill>
                <a:latin typeface="Open Sans"/>
              </a:rPr>
              <a:t>MOTOR AND TRANSMISSION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2093827"/>
            <a:ext cx="14580813" cy="81931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35700" y="4603513"/>
            <a:ext cx="4859887" cy="10799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433689" y="6161393"/>
            <a:ext cx="4859887" cy="10799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543618" y="6701381"/>
            <a:ext cx="4859887" cy="10799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113674" y="7950841"/>
            <a:ext cx="4859887" cy="107997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795109" y="4050193"/>
            <a:ext cx="688257" cy="492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5"/>
              </a:lnSpc>
            </a:pPr>
            <a:r>
              <a:rPr lang="en-US" sz="2861">
                <a:solidFill>
                  <a:srgbClr val="FFFFFF"/>
                </a:solidFill>
                <a:latin typeface="Open Sans"/>
              </a:rPr>
              <a:t>axle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279402" y="8347953"/>
            <a:ext cx="3373893" cy="492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5"/>
              </a:lnSpc>
            </a:pPr>
            <a:r>
              <a:rPr lang="en-US" sz="2861">
                <a:solidFill>
                  <a:srgbClr val="FFFFFF"/>
                </a:solidFill>
                <a:latin typeface="Open Sans"/>
              </a:rPr>
              <a:t>front wheel support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146220" y="6531165"/>
            <a:ext cx="2496396" cy="492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5"/>
              </a:lnSpc>
            </a:pPr>
            <a:r>
              <a:rPr lang="en-US" sz="2861">
                <a:solidFill>
                  <a:srgbClr val="FFFFFF"/>
                </a:solidFill>
                <a:latin typeface="Open Sans"/>
              </a:rPr>
              <a:t>rubber washer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064576" y="7184218"/>
            <a:ext cx="2358417" cy="1001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05"/>
              </a:lnSpc>
            </a:pPr>
            <a:r>
              <a:rPr lang="en-US" sz="2861">
                <a:solidFill>
                  <a:srgbClr val="FFFFFF"/>
                </a:solidFill>
                <a:latin typeface="Open Sans"/>
              </a:rPr>
              <a:t>front wheel </a:t>
            </a:r>
          </a:p>
          <a:p>
            <a:pPr>
              <a:lnSpc>
                <a:spcPts val="4005"/>
              </a:lnSpc>
            </a:pPr>
            <a:r>
              <a:rPr lang="en-US" sz="2861">
                <a:solidFill>
                  <a:srgbClr val="FFFFFF"/>
                </a:solidFill>
                <a:latin typeface="Open Sans"/>
              </a:rPr>
              <a:t>bumping post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1817" y="6165959"/>
            <a:ext cx="8642183" cy="412104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t="64568"/>
          <a:stretch>
            <a:fillRect/>
          </a:stretch>
        </p:blipFill>
        <p:spPr>
          <a:xfrm>
            <a:off x="2750585" y="4130037"/>
            <a:ext cx="4963490" cy="17670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807302" y="6418109"/>
            <a:ext cx="9480698" cy="386889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 t="8238"/>
          <a:stretch>
            <a:fillRect/>
          </a:stretch>
        </p:blipFill>
        <p:spPr>
          <a:xfrm>
            <a:off x="11216598" y="2856764"/>
            <a:ext cx="5671025" cy="520381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690031" y="895350"/>
            <a:ext cx="6907937" cy="1074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09"/>
              </a:lnSpc>
              <a:spcBef>
                <a:spcPct val="0"/>
              </a:spcBef>
            </a:pPr>
            <a:r>
              <a:rPr lang="en-US" sz="6220" dirty="0">
                <a:solidFill>
                  <a:srgbClr val="FFFFFF"/>
                </a:solidFill>
                <a:latin typeface="Roboto Condensed Bold"/>
              </a:rPr>
              <a:t>ATTACH TO CHASSIS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222376" y="2761238"/>
            <a:ext cx="2019908" cy="10361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09"/>
              </a:lnSpc>
              <a:spcBef>
                <a:spcPct val="0"/>
              </a:spcBef>
            </a:pPr>
            <a:r>
              <a:rPr lang="en-US" sz="6220" dirty="0">
                <a:solidFill>
                  <a:srgbClr val="FFFFFF"/>
                </a:solidFill>
                <a:latin typeface="Roboto Condensed Bold"/>
              </a:rPr>
              <a:t>1</a:t>
            </a:r>
            <a:r>
              <a:rPr lang="cs-CZ" sz="6220" dirty="0">
                <a:solidFill>
                  <a:srgbClr val="FFFFFF"/>
                </a:solidFill>
                <a:latin typeface="Roboto Condensed Bold"/>
              </a:rPr>
              <a:t>s</a:t>
            </a:r>
            <a:r>
              <a:rPr lang="en-US" sz="6220" dirty="0">
                <a:solidFill>
                  <a:srgbClr val="FFFFFF"/>
                </a:solidFill>
                <a:latin typeface="Roboto Condensed Bold"/>
              </a:rPr>
              <a:t>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067693" y="2723414"/>
            <a:ext cx="2019908" cy="1074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09"/>
              </a:lnSpc>
              <a:spcBef>
                <a:spcPct val="0"/>
              </a:spcBef>
            </a:pPr>
            <a:r>
              <a:rPr lang="en-US" sz="6220" dirty="0">
                <a:solidFill>
                  <a:srgbClr val="FFFFFF"/>
                </a:solidFill>
                <a:latin typeface="Roboto Condensed Bold"/>
              </a:rPr>
              <a:t>2nd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5054" t="5429" r="6003" b="54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6873190" cy="41057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469221" y="0"/>
            <a:ext cx="5818779" cy="42400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5330390"/>
            <a:ext cx="5918340" cy="49566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 l="5943"/>
          <a:stretch>
            <a:fillRect/>
          </a:stretch>
        </p:blipFill>
        <p:spPr>
          <a:xfrm>
            <a:off x="11447626" y="5330390"/>
            <a:ext cx="6840374" cy="49257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148919" y="2807320"/>
            <a:ext cx="6594395" cy="146542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917053" y="6844655"/>
            <a:ext cx="6594395" cy="146542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408256" y="4196541"/>
            <a:ext cx="6594395" cy="111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dirty="0">
                <a:solidFill>
                  <a:srgbClr val="FFFFFF"/>
                </a:solidFill>
                <a:latin typeface="Roboto Condensed Bold"/>
              </a:rPr>
              <a:t>1. CUTOUT ON LEFT SIDE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3200" dirty="0">
              <a:solidFill>
                <a:srgbClr val="FFFFFF"/>
              </a:solidFill>
              <a:latin typeface="Roboto Condensed Bold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232531" y="6125313"/>
            <a:ext cx="5576115" cy="1239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511448" y="199777"/>
            <a:ext cx="5800121" cy="1288916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9002651" y="246700"/>
            <a:ext cx="6594395" cy="111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dirty="0">
                <a:solidFill>
                  <a:srgbClr val="FFFFFF"/>
                </a:solidFill>
                <a:latin typeface="Roboto Condensed Bold"/>
              </a:rPr>
              <a:t>2. LONG SCREWS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3200" dirty="0">
              <a:solidFill>
                <a:srgbClr val="FFFFFF"/>
              </a:solidFill>
              <a:latin typeface="Roboto Condensed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145653" y="7501165"/>
            <a:ext cx="6594395" cy="111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dirty="0">
                <a:solidFill>
                  <a:srgbClr val="FFFFFF"/>
                </a:solidFill>
                <a:latin typeface="Roboto Condensed Bold"/>
              </a:rPr>
              <a:t>3. METAL WASHERS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3200" dirty="0">
              <a:solidFill>
                <a:srgbClr val="FFFFFF"/>
              </a:solidFill>
              <a:latin typeface="Roboto Condensed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557776" y="5527778"/>
            <a:ext cx="6594395" cy="111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dirty="0">
                <a:solidFill>
                  <a:srgbClr val="FFFFFF"/>
                </a:solidFill>
                <a:latin typeface="Roboto Condensed Bold"/>
              </a:rPr>
              <a:t>4. SMALL NUTS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3200" dirty="0">
              <a:solidFill>
                <a:srgbClr val="FFFFFF"/>
              </a:solidFill>
              <a:latin typeface="Roboto Condensed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4B0046ED11BE459D6448DFF86C7CA7" ma:contentTypeVersion="12" ma:contentTypeDescription="Create a new document." ma:contentTypeScope="" ma:versionID="93bee81d1cbfd5af212a81d1542e547d">
  <xsd:schema xmlns:xsd="http://www.w3.org/2001/XMLSchema" xmlns:xs="http://www.w3.org/2001/XMLSchema" xmlns:p="http://schemas.microsoft.com/office/2006/metadata/properties" xmlns:ns2="3b551fe5-994f-461c-9952-50457ddbe9d2" xmlns:ns3="65342464-89e8-45be-a6b6-76ec2cfaafb3" targetNamespace="http://schemas.microsoft.com/office/2006/metadata/properties" ma:root="true" ma:fieldsID="7c91547fec6bf671e9e0cadacf741bbe" ns2:_="" ns3:_="">
    <xsd:import namespace="3b551fe5-994f-461c-9952-50457ddbe9d2"/>
    <xsd:import namespace="65342464-89e8-45be-a6b6-76ec2cfaafb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551fe5-994f-461c-9952-50457ddbe9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342464-89e8-45be-a6b6-76ec2cfaafb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D2A5C3F-4034-4914-96E7-C03F7F541AD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44981DA-2914-4DE1-BB2B-D50569A096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551fe5-994f-461c-9952-50457ddbe9d2"/>
    <ds:schemaRef ds:uri="65342464-89e8-45be-a6b6-76ec2cfaafb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4E1614C-390D-4E8E-BB63-A20697119C3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676</Words>
  <Application>Microsoft Office PowerPoint</Application>
  <PresentationFormat>Vlastní</PresentationFormat>
  <Paragraphs>157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12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31" baseType="lpstr">
      <vt:lpstr>Roboto</vt:lpstr>
      <vt:lpstr>Roboto Condensed Bold</vt:lpstr>
      <vt:lpstr>Open Sans Bold</vt:lpstr>
      <vt:lpstr>Arimo</vt:lpstr>
      <vt:lpstr>Open Sans</vt:lpstr>
      <vt:lpstr>Open Sans Light Bold</vt:lpstr>
      <vt:lpstr>Montserrat Light Italics</vt:lpstr>
      <vt:lpstr>Calibri</vt:lpstr>
      <vt:lpstr>Roboto Condensed</vt:lpstr>
      <vt:lpstr>Montserrat Light Bold</vt:lpstr>
      <vt:lpstr>Arial</vt:lpstr>
      <vt:lpstr>Roboto Bold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CLEAN ENERGY: HYDROGEN LESSON 3</dc:title>
  <dc:creator>Sabrina Plisková</dc:creator>
  <cp:lastModifiedBy>Sabrina Plisková</cp:lastModifiedBy>
  <cp:revision>26</cp:revision>
  <dcterms:created xsi:type="dcterms:W3CDTF">2006-08-16T00:00:00Z</dcterms:created>
  <dcterms:modified xsi:type="dcterms:W3CDTF">2020-10-12T11:43:26Z</dcterms:modified>
  <dc:identifier>DAEJGyb8MLk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0x0101006F4B0046ED11BE459D6448DFF86C7CA7</vt:lpwstr>
  </property>
</Properties>
</file>