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Lst>
  <p:sldSz cx="18288000" cy="10287000"/>
  <p:notesSz cx="6858000" cy="9144000"/>
  <p:embeddedFontLst>
    <p:embeddedFont>
      <p:font typeface="Calibri" panose="020F0502020204030204" pitchFamily="34" charset="0"/>
      <p:regular r:id="rId43"/>
      <p:bold r:id="rId44"/>
      <p:italic r:id="rId45"/>
      <p:boldItalic r:id="rId46"/>
    </p:embeddedFont>
    <p:embeddedFont>
      <p:font typeface="Montserrat Extra-Bold" panose="020B0604020202020204" charset="0"/>
      <p:regular r:id="rId47"/>
    </p:embeddedFont>
    <p:embeddedFont>
      <p:font typeface="Montserrat Light Italics" panose="020B0604020202020204" charset="0"/>
      <p:regular r:id="rId48"/>
    </p:embeddedFont>
    <p:embeddedFont>
      <p:font typeface="Open Sans Bold" panose="020B0604020202020204" charset="0"/>
      <p:regular r:id="rId49"/>
    </p:embeddedFont>
    <p:embeddedFont>
      <p:font typeface="Roboto" panose="020B0604020202020204" charset="0"/>
      <p:regular r:id="rId50"/>
    </p:embeddedFont>
    <p:embeddedFont>
      <p:font typeface="Roboto Bold" panose="020B0604020202020204" charset="0"/>
      <p:regular r:id="rId51"/>
    </p:embeddedFont>
    <p:embeddedFont>
      <p:font typeface="Roboto Condensed" panose="020B0604020202020204" charset="0"/>
      <p:regular r:id="rId52"/>
    </p:embeddedFont>
    <p:embeddedFont>
      <p:font typeface="Roboto Condensed Bold" panose="020B0604020202020204" charset="0"/>
      <p:regular r:id="rId53"/>
    </p:embeddedFont>
    <p:embeddedFont>
      <p:font typeface="Roboto Italics" panose="020B0604020202020204" charset="0"/>
      <p:regular r:id="rId54"/>
    </p:embeddedFont>
    <p:embeddedFont>
      <p:font typeface="Schoolbell" panose="020B0604020202020204" charset="0"/>
      <p:regular r:id="rId5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1A394-E749-2130-4246-701BFA9893D2}" v="391" dt="2020-09-30T18:44:2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22" autoAdjust="0"/>
  </p:normalViewPr>
  <p:slideViewPr>
    <p:cSldViewPr>
      <p:cViewPr varScale="1">
        <p:scale>
          <a:sx n="56" d="100"/>
          <a:sy n="56" d="100"/>
        </p:scale>
        <p:origin x="504"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4.fntdata"/><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font" Target="fonts/font1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7.fntdata"/><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2.fntdata"/><Relationship Id="rId52" Type="http://schemas.openxmlformats.org/officeDocument/2006/relationships/font" Target="fonts/font10.fntdata"/><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font" Target="fonts/font9.fntdata"/><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2.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6"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29.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4.pn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55.jpe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58.jpeg"/></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7.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microsoft.com/office/2007/relationships/media" Target="../media/media8.mp4"/><Relationship Id="rId7" Type="http://schemas.openxmlformats.org/officeDocument/2006/relationships/image" Target="../media/image65.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64.png"/><Relationship Id="rId5" Type="http://schemas.openxmlformats.org/officeDocument/2006/relationships/slideLayout" Target="../slideLayouts/slideLayout7.xml"/><Relationship Id="rId4" Type="http://schemas.openxmlformats.org/officeDocument/2006/relationships/video" Target="../media/media8.mp4"/></Relationships>
</file>

<file path=ppt/slides/_rels/slide2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77.png"/><Relationship Id="rId5" Type="http://schemas.openxmlformats.org/officeDocument/2006/relationships/image" Target="../media/image76.jpeg"/><Relationship Id="rId4" Type="http://schemas.openxmlformats.org/officeDocument/2006/relationships/image" Target="../media/image75.png"/></Relationships>
</file>

<file path=ppt/slides/_rels/slide2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jpeg"/></Relationships>
</file>

<file path=ppt/slides/_rels/slide2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pn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 Id="rId4" Type="http://schemas.openxmlformats.org/officeDocument/2006/relationships/image" Target="../media/image91.jpeg"/></Relationships>
</file>

<file path=ppt/slides/_rels/slide31.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93.png"/><Relationship Id="rId4" Type="http://schemas.openxmlformats.org/officeDocument/2006/relationships/image" Target="../media/image9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94.png"/><Relationship Id="rId4" Type="http://schemas.openxmlformats.org/officeDocument/2006/relationships/image" Target="../media/image9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95.png"/><Relationship Id="rId4" Type="http://schemas.openxmlformats.org/officeDocument/2006/relationships/image" Target="../media/image9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96.png"/><Relationship Id="rId4" Type="http://schemas.openxmlformats.org/officeDocument/2006/relationships/image" Target="../media/image92.png"/></Relationships>
</file>

<file path=ppt/slides/_rels/slide3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98.png"/><Relationship Id="rId4" Type="http://schemas.openxmlformats.org/officeDocument/2006/relationships/image" Target="../media/image92.png"/></Relationships>
</file>

<file path=ppt/slides/_rels/slide38.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png"/><Relationship Id="rId3" Type="http://schemas.openxmlformats.org/officeDocument/2006/relationships/image" Target="../media/image100.png"/><Relationship Id="rId7" Type="http://schemas.openxmlformats.org/officeDocument/2006/relationships/image" Target="../media/image104.png"/><Relationship Id="rId12" Type="http://schemas.openxmlformats.org/officeDocument/2006/relationships/image" Target="../media/image109.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108.png"/><Relationship Id="rId5" Type="http://schemas.openxmlformats.org/officeDocument/2006/relationships/image" Target="../media/image102.png"/><Relationship Id="rId10" Type="http://schemas.openxmlformats.org/officeDocument/2006/relationships/image" Target="../media/image107.png"/><Relationship Id="rId4" Type="http://schemas.openxmlformats.org/officeDocument/2006/relationships/image" Target="../media/image101.png"/><Relationship Id="rId9" Type="http://schemas.openxmlformats.org/officeDocument/2006/relationships/image" Target="../media/image10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93000"/>
          </a:blip>
          <a:srcRect t="8706" b="33333"/>
          <a:stretch>
            <a:fillRect/>
          </a:stretch>
        </p:blipFill>
        <p:spPr>
          <a:xfrm>
            <a:off x="-40731" y="2686919"/>
            <a:ext cx="18328731" cy="5962341"/>
          </a:xfrm>
          <a:prstGeom prst="rect">
            <a:avLst/>
          </a:prstGeom>
        </p:spPr>
      </p:pic>
      <p:pic>
        <p:nvPicPr>
          <p:cNvPr id="3" name="Picture 3"/>
          <p:cNvPicPr>
            <a:picLocks noChangeAspect="1"/>
          </p:cNvPicPr>
          <p:nvPr/>
        </p:nvPicPr>
        <p:blipFill>
          <a:blip r:embed="rId4"/>
          <a:srcRect l="16232" t="27798" r="13494" b="28549"/>
          <a:stretch>
            <a:fillRect/>
          </a:stretch>
        </p:blipFill>
        <p:spPr>
          <a:xfrm>
            <a:off x="11620103" y="189763"/>
            <a:ext cx="7060007" cy="2283199"/>
          </a:xfrm>
          <a:prstGeom prst="rect">
            <a:avLst/>
          </a:prstGeom>
        </p:spPr>
      </p:pic>
      <p:sp>
        <p:nvSpPr>
          <p:cNvPr id="4" name="TextBox 4"/>
          <p:cNvSpPr txBox="1"/>
          <p:nvPr/>
        </p:nvSpPr>
        <p:spPr>
          <a:xfrm>
            <a:off x="3602554" y="3382274"/>
            <a:ext cx="11824420" cy="3737832"/>
          </a:xfrm>
          <a:prstGeom prst="rect">
            <a:avLst/>
          </a:prstGeom>
        </p:spPr>
        <p:txBody>
          <a:bodyPr lIns="0" tIns="0" rIns="0" bIns="0" rtlCol="0" anchor="t">
            <a:spAutoFit/>
          </a:bodyPr>
          <a:lstStyle/>
          <a:p>
            <a:pPr algn="ctr">
              <a:lnSpc>
                <a:spcPts val="9936"/>
              </a:lnSpc>
            </a:pPr>
            <a:r>
              <a:rPr lang="en-US" sz="7097">
                <a:solidFill>
                  <a:srgbClr val="FFFFFF"/>
                </a:solidFill>
                <a:latin typeface="Montserrat Extra-Bold"/>
              </a:rPr>
              <a:t>THE ENVIRONMENT </a:t>
            </a:r>
          </a:p>
          <a:p>
            <a:pPr algn="ctr">
              <a:lnSpc>
                <a:spcPts val="9936"/>
              </a:lnSpc>
            </a:pPr>
            <a:r>
              <a:rPr lang="en-US" sz="7097">
                <a:solidFill>
                  <a:srgbClr val="FFFFFF"/>
                </a:solidFill>
                <a:latin typeface="Montserrat Extra-Bold"/>
              </a:rPr>
              <a:t>AND </a:t>
            </a:r>
          </a:p>
          <a:p>
            <a:pPr algn="ctr">
              <a:lnSpc>
                <a:spcPts val="9936"/>
              </a:lnSpc>
            </a:pPr>
            <a:r>
              <a:rPr lang="en-US" sz="7097">
                <a:solidFill>
                  <a:srgbClr val="FFFFFF"/>
                </a:solidFill>
                <a:latin typeface="Montserrat Extra-Bold"/>
              </a:rPr>
              <a:t>CLIMATE CHANGE</a:t>
            </a:r>
          </a:p>
        </p:txBody>
      </p:sp>
      <p:sp>
        <p:nvSpPr>
          <p:cNvPr id="5" name="TextBox 5"/>
          <p:cNvSpPr txBox="1"/>
          <p:nvPr/>
        </p:nvSpPr>
        <p:spPr>
          <a:xfrm>
            <a:off x="8014146" y="7477672"/>
            <a:ext cx="3187254" cy="866840"/>
          </a:xfrm>
          <a:prstGeom prst="rect">
            <a:avLst/>
          </a:prstGeom>
        </p:spPr>
        <p:txBody>
          <a:bodyPr wrap="square" lIns="0" tIns="0" rIns="0" bIns="0" rtlCol="0" anchor="t">
            <a:spAutoFit/>
          </a:bodyPr>
          <a:lstStyle/>
          <a:p>
            <a:pPr algn="ctr">
              <a:lnSpc>
                <a:spcPts val="7280"/>
              </a:lnSpc>
            </a:pPr>
            <a:r>
              <a:rPr lang="en-US" sz="5200" dirty="0">
                <a:solidFill>
                  <a:srgbClr val="FFFFFF"/>
                </a:solidFill>
                <a:latin typeface="Montserrat Light Italics"/>
              </a:rPr>
              <a:t>Lesson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152400" y="7595125"/>
            <a:ext cx="18586936" cy="2689445"/>
            <a:chOff x="0" y="0"/>
            <a:chExt cx="6389181" cy="909763"/>
          </a:xfrm>
        </p:grpSpPr>
        <p:sp>
          <p:nvSpPr>
            <p:cNvPr id="3" name="Freeform 3"/>
            <p:cNvSpPr/>
            <p:nvPr/>
          </p:nvSpPr>
          <p:spPr>
            <a:xfrm>
              <a:off x="0" y="0"/>
              <a:ext cx="6389181" cy="909763"/>
            </a:xfrm>
            <a:custGeom>
              <a:avLst/>
              <a:gdLst/>
              <a:ahLst/>
              <a:cxnLst/>
              <a:rect l="l" t="t" r="r" b="b"/>
              <a:pathLst>
                <a:path w="6389181" h="909763">
                  <a:moveTo>
                    <a:pt x="0" y="0"/>
                  </a:moveTo>
                  <a:lnTo>
                    <a:pt x="6389181" y="0"/>
                  </a:lnTo>
                  <a:lnTo>
                    <a:pt x="6389181" y="909763"/>
                  </a:lnTo>
                  <a:lnTo>
                    <a:pt x="0" y="909763"/>
                  </a:lnTo>
                  <a:close/>
                </a:path>
              </a:pathLst>
            </a:custGeom>
            <a:solidFill>
              <a:srgbClr val="F2FAFF">
                <a:alpha val="86666"/>
              </a:srgbClr>
            </a:solidFill>
          </p:spPr>
        </p:sp>
      </p:grpSp>
      <p:grpSp>
        <p:nvGrpSpPr>
          <p:cNvPr id="4" name="Group 4"/>
          <p:cNvGrpSpPr/>
          <p:nvPr/>
        </p:nvGrpSpPr>
        <p:grpSpPr>
          <a:xfrm>
            <a:off x="489156" y="7796739"/>
            <a:ext cx="17417844" cy="1950062"/>
            <a:chOff x="-1" y="-28575"/>
            <a:chExt cx="23223792" cy="2600082"/>
          </a:xfrm>
        </p:grpSpPr>
        <p:sp>
          <p:nvSpPr>
            <p:cNvPr id="5" name="TextBox 5"/>
            <p:cNvSpPr txBox="1"/>
            <p:nvPr/>
          </p:nvSpPr>
          <p:spPr>
            <a:xfrm>
              <a:off x="1539647" y="-28575"/>
              <a:ext cx="19488492" cy="853877"/>
            </a:xfrm>
            <a:prstGeom prst="rect">
              <a:avLst/>
            </a:prstGeom>
          </p:spPr>
          <p:txBody>
            <a:bodyPr lIns="0" tIns="0" rIns="0" bIns="0" rtlCol="0" anchor="t">
              <a:spAutoFit/>
            </a:bodyPr>
            <a:lstStyle/>
            <a:p>
              <a:pPr>
                <a:lnSpc>
                  <a:spcPts val="5094"/>
                </a:lnSpc>
              </a:pPr>
              <a:r>
                <a:rPr lang="en-US" sz="4075" spc="101">
                  <a:solidFill>
                    <a:srgbClr val="1C2B47"/>
                  </a:solidFill>
                  <a:latin typeface="Roboto Condensed Bold"/>
                </a:rPr>
                <a:t>INTRODUCTION</a:t>
              </a:r>
            </a:p>
          </p:txBody>
        </p:sp>
        <p:sp>
          <p:nvSpPr>
            <p:cNvPr id="6" name="TextBox 6"/>
            <p:cNvSpPr txBox="1"/>
            <p:nvPr/>
          </p:nvSpPr>
          <p:spPr>
            <a:xfrm>
              <a:off x="-1" y="825302"/>
              <a:ext cx="23223792" cy="1746205"/>
            </a:xfrm>
            <a:prstGeom prst="rect">
              <a:avLst/>
            </a:prstGeom>
          </p:spPr>
          <p:txBody>
            <a:bodyPr wrap="square" lIns="0" tIns="0" rIns="0" bIns="0" rtlCol="0" anchor="t">
              <a:spAutoFit/>
            </a:bodyPr>
            <a:lstStyle/>
            <a:p>
              <a:pPr>
                <a:lnSpc>
                  <a:spcPts val="3453"/>
                </a:lnSpc>
              </a:pPr>
              <a:r>
                <a:rPr lang="en-US" sz="2350" spc="59" dirty="0">
                  <a:solidFill>
                    <a:srgbClr val="1C2B47"/>
                  </a:solidFill>
                  <a:latin typeface="Roboto Bold"/>
                </a:rPr>
                <a:t>In this unit, through hands-on activities, research, and innovation, students will be able to address climate change on a small scale. It will challenge them to think critically about the climate issue </a:t>
              </a:r>
              <a:r>
                <a:rPr lang="cs-CZ" sz="2350" spc="59" dirty="0">
                  <a:solidFill>
                    <a:srgbClr val="1C2B47"/>
                  </a:solidFill>
                  <a:latin typeface="Roboto Bold"/>
                </a:rPr>
                <a:t>and by </a:t>
              </a:r>
              <a:r>
                <a:rPr lang="cs-CZ" sz="2350" spc="59" dirty="0" err="1">
                  <a:solidFill>
                    <a:srgbClr val="1C2B47"/>
                  </a:solidFill>
                  <a:latin typeface="Roboto Bold"/>
                </a:rPr>
                <a:t>understanding</a:t>
              </a:r>
              <a:r>
                <a:rPr lang="cs-CZ" sz="2350" spc="59" dirty="0">
                  <a:solidFill>
                    <a:srgbClr val="1C2B47"/>
                  </a:solidFill>
                  <a:latin typeface="Roboto Bold"/>
                </a:rPr>
                <a:t> </a:t>
              </a:r>
              <a:r>
                <a:rPr lang="cs-CZ" sz="2350" spc="59" dirty="0" err="1">
                  <a:solidFill>
                    <a:srgbClr val="1C2B47"/>
                  </a:solidFill>
                  <a:latin typeface="Roboto Bold"/>
                </a:rPr>
                <a:t>the</a:t>
              </a:r>
              <a:r>
                <a:rPr lang="cs-CZ" sz="2350" spc="59" dirty="0">
                  <a:solidFill>
                    <a:srgbClr val="1C2B47"/>
                  </a:solidFill>
                  <a:latin typeface="Roboto Bold"/>
                </a:rPr>
                <a:t> </a:t>
              </a:r>
              <a:r>
                <a:rPr lang="cs-CZ" sz="2350" spc="59" dirty="0" err="1">
                  <a:solidFill>
                    <a:srgbClr val="1C2B47"/>
                  </a:solidFill>
                  <a:latin typeface="Roboto Bold"/>
                </a:rPr>
                <a:t>causes</a:t>
              </a:r>
              <a:r>
                <a:rPr lang="cs-CZ" sz="2350" spc="59" dirty="0">
                  <a:solidFill>
                    <a:srgbClr val="1C2B47"/>
                  </a:solidFill>
                  <a:latin typeface="Roboto Bold"/>
                </a:rPr>
                <a:t> </a:t>
              </a:r>
              <a:r>
                <a:rPr lang="cs-CZ" sz="2350" spc="59" dirty="0" err="1">
                  <a:solidFill>
                    <a:srgbClr val="1C2B47"/>
                  </a:solidFill>
                  <a:latin typeface="Roboto Bold"/>
                </a:rPr>
                <a:t>of</a:t>
              </a:r>
              <a:r>
                <a:rPr lang="cs-CZ" sz="2350" spc="59" dirty="0">
                  <a:solidFill>
                    <a:srgbClr val="1C2B47"/>
                  </a:solidFill>
                  <a:latin typeface="Roboto Bold"/>
                </a:rPr>
                <a:t> </a:t>
              </a:r>
              <a:r>
                <a:rPr lang="cs-CZ" sz="2350" spc="59" dirty="0" err="1">
                  <a:solidFill>
                    <a:srgbClr val="1C2B47"/>
                  </a:solidFill>
                  <a:latin typeface="Roboto Bold"/>
                </a:rPr>
                <a:t>pollution</a:t>
              </a:r>
              <a:r>
                <a:rPr lang="cs-CZ" sz="2350" spc="59" dirty="0">
                  <a:solidFill>
                    <a:srgbClr val="1C2B47"/>
                  </a:solidFill>
                  <a:latin typeface="Roboto Bold"/>
                </a:rPr>
                <a:t>,</a:t>
              </a:r>
              <a:r>
                <a:rPr lang="en-US" sz="2350" spc="59" dirty="0">
                  <a:solidFill>
                    <a:srgbClr val="1C2B47"/>
                  </a:solidFill>
                  <a:latin typeface="Roboto Bold"/>
                </a:rPr>
                <a:t> empower them to make better decisions on how they will </a:t>
              </a:r>
              <a:r>
                <a:rPr lang="cs-CZ" sz="2350" spc="59" dirty="0" err="1">
                  <a:solidFill>
                    <a:srgbClr val="1C2B47"/>
                  </a:solidFill>
                  <a:latin typeface="Roboto Bold"/>
                </a:rPr>
                <a:t>the</a:t>
              </a:r>
              <a:r>
                <a:rPr lang="cs-CZ" sz="2350" spc="59" dirty="0">
                  <a:solidFill>
                    <a:srgbClr val="1C2B47"/>
                  </a:solidFill>
                  <a:latin typeface="Roboto Bold"/>
                </a:rPr>
                <a:t> </a:t>
              </a:r>
              <a:r>
                <a:rPr lang="cs-CZ" sz="2350" spc="59" dirty="0" err="1">
                  <a:solidFill>
                    <a:srgbClr val="1C2B47"/>
                  </a:solidFill>
                  <a:latin typeface="Roboto Bold"/>
                </a:rPr>
                <a:t>manage</a:t>
              </a:r>
              <a:r>
                <a:rPr lang="cs-CZ" sz="2350" spc="59" dirty="0">
                  <a:solidFill>
                    <a:srgbClr val="1C2B47"/>
                  </a:solidFill>
                  <a:latin typeface="Roboto Bold"/>
                </a:rPr>
                <a:t> </a:t>
              </a:r>
              <a:r>
                <a:rPr lang="en-US" sz="2350" spc="59" dirty="0">
                  <a:solidFill>
                    <a:srgbClr val="1C2B47"/>
                  </a:solidFill>
                  <a:latin typeface="Roboto Bold"/>
                </a:rPr>
                <a:t>its effects as they become the new future leaders.</a:t>
              </a:r>
            </a:p>
          </p:txBody>
        </p:sp>
      </p:grpSp>
      <p:pic>
        <p:nvPicPr>
          <p:cNvPr id="7" name="Picture 7"/>
          <p:cNvPicPr>
            <a:picLocks noChangeAspect="1"/>
          </p:cNvPicPr>
          <p:nvPr/>
        </p:nvPicPr>
        <p:blipFill>
          <a:blip r:embed="rId3"/>
          <a:srcRect/>
          <a:stretch>
            <a:fillRect/>
          </a:stretch>
        </p:blipFill>
        <p:spPr>
          <a:xfrm>
            <a:off x="13189217" y="299083"/>
            <a:ext cx="4847625" cy="14592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1)">
            <a:hlinkClick r:id="" action="ppaction://media"/>
            <a:extLst>
              <a:ext uri="{FF2B5EF4-FFF2-40B4-BE49-F238E27FC236}">
                <a16:creationId xmlns:a16="http://schemas.microsoft.com/office/drawing/2014/main" id="{DC95CFC1-8454-4F8C-B2FD-260FFEFDC86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1" y="1841378"/>
            <a:ext cx="8771427" cy="7168189"/>
            <a:chOff x="0" y="0"/>
            <a:chExt cx="12036432" cy="9557585"/>
          </a:xfrm>
        </p:grpSpPr>
        <p:sp>
          <p:nvSpPr>
            <p:cNvPr id="3" name="AutoShape 3"/>
            <p:cNvSpPr/>
            <p:nvPr/>
          </p:nvSpPr>
          <p:spPr>
            <a:xfrm>
              <a:off x="0" y="0"/>
              <a:ext cx="12036432" cy="9557585"/>
            </a:xfrm>
            <a:prstGeom prst="rect">
              <a:avLst/>
            </a:prstGeom>
            <a:solidFill>
              <a:srgbClr val="FFFFFF">
                <a:alpha val="90980"/>
              </a:srgbClr>
            </a:solidFill>
          </p:spPr>
        </p:sp>
        <p:sp>
          <p:nvSpPr>
            <p:cNvPr id="4" name="TextBox 4"/>
            <p:cNvSpPr txBox="1"/>
            <p:nvPr/>
          </p:nvSpPr>
          <p:spPr>
            <a:xfrm>
              <a:off x="1898572" y="1041684"/>
              <a:ext cx="8239288" cy="930166"/>
            </a:xfrm>
            <a:prstGeom prst="rect">
              <a:avLst/>
            </a:prstGeom>
          </p:spPr>
          <p:txBody>
            <a:bodyPr lIns="0" tIns="0" rIns="0" bIns="0" rtlCol="0" anchor="t">
              <a:spAutoFit/>
            </a:bodyPr>
            <a:lstStyle/>
            <a:p>
              <a:pPr>
                <a:lnSpc>
                  <a:spcPts val="5506"/>
                </a:lnSpc>
              </a:pPr>
              <a:r>
                <a:rPr lang="en-US" sz="4429" spc="110">
                  <a:solidFill>
                    <a:srgbClr val="1C2B47">
                      <a:alpha val="90980"/>
                    </a:srgbClr>
                  </a:solidFill>
                  <a:latin typeface="Roboto Condensed Bold"/>
                </a:rPr>
                <a:t>INTRODUCTION</a:t>
              </a:r>
            </a:p>
          </p:txBody>
        </p:sp>
        <p:sp>
          <p:nvSpPr>
            <p:cNvPr id="5" name="TextBox 5"/>
            <p:cNvSpPr txBox="1"/>
            <p:nvPr/>
          </p:nvSpPr>
          <p:spPr>
            <a:xfrm>
              <a:off x="1247646" y="2464859"/>
              <a:ext cx="10463532" cy="6134157"/>
            </a:xfrm>
            <a:prstGeom prst="rect">
              <a:avLst/>
            </a:prstGeom>
          </p:spPr>
          <p:txBody>
            <a:bodyPr wrap="square" lIns="0" tIns="0" rIns="0" bIns="0" rtlCol="0" anchor="t">
              <a:spAutoFit/>
            </a:bodyPr>
            <a:lstStyle/>
            <a:p>
              <a:pPr>
                <a:lnSpc>
                  <a:spcPts val="4060"/>
                </a:lnSpc>
              </a:pPr>
              <a:r>
                <a:rPr lang="en-US" sz="2800" spc="70" dirty="0">
                  <a:solidFill>
                    <a:srgbClr val="1C2B47">
                      <a:alpha val="90980"/>
                    </a:srgbClr>
                  </a:solidFill>
                  <a:latin typeface="Roboto"/>
                </a:rPr>
                <a:t>Energy is a vital component of modern societies. Energy resources such as coal, crude oil, and natural gas, for example, have all been central to the expansion of material wealth and the overall improvement of the quality of life for millions of people over the past three centuries. </a:t>
              </a:r>
            </a:p>
            <a:p>
              <a:pPr>
                <a:lnSpc>
                  <a:spcPts val="3732"/>
                </a:lnSpc>
              </a:pPr>
              <a:endParaRPr lang="en-US" sz="2800" spc="70" dirty="0">
                <a:solidFill>
                  <a:srgbClr val="1C2B47">
                    <a:alpha val="90980"/>
                  </a:srgbClr>
                </a:solidFill>
                <a:latin typeface="Roboto"/>
              </a:endParaRPr>
            </a:p>
            <a:p>
              <a:pPr>
                <a:lnSpc>
                  <a:spcPts val="3732"/>
                </a:lnSpc>
              </a:pPr>
              <a:endParaRPr lang="en-US" sz="2800" spc="70" dirty="0">
                <a:solidFill>
                  <a:srgbClr val="1C2B47">
                    <a:alpha val="90980"/>
                  </a:srgbClr>
                </a:solidFill>
                <a:latin typeface="Roboto"/>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THE ENVIRONMENT AND CLIMATE CHANGE (2)">
            <a:hlinkClick r:id="" action="ppaction://media"/>
            <a:extLst>
              <a:ext uri="{FF2B5EF4-FFF2-40B4-BE49-F238E27FC236}">
                <a16:creationId xmlns:a16="http://schemas.microsoft.com/office/drawing/2014/main" id="{23915101-F29C-4077-9D4E-85F6EA64D85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26" y="0"/>
            <a:ext cx="18288000" cy="10287000"/>
          </a:xfrm>
          <a:prstGeom prst="rect">
            <a:avLst/>
          </a:prstGeom>
        </p:spPr>
      </p:pic>
      <p:grpSp>
        <p:nvGrpSpPr>
          <p:cNvPr id="2" name="Group 2"/>
          <p:cNvGrpSpPr/>
          <p:nvPr/>
        </p:nvGrpSpPr>
        <p:grpSpPr>
          <a:xfrm>
            <a:off x="0" y="2553715"/>
            <a:ext cx="8376905" cy="5708840"/>
            <a:chOff x="0" y="0"/>
            <a:chExt cx="2833669" cy="1931138"/>
          </a:xfrm>
        </p:grpSpPr>
        <p:sp>
          <p:nvSpPr>
            <p:cNvPr id="3" name="Freeform 3"/>
            <p:cNvSpPr/>
            <p:nvPr/>
          </p:nvSpPr>
          <p:spPr>
            <a:xfrm>
              <a:off x="0" y="0"/>
              <a:ext cx="2833669" cy="1931138"/>
            </a:xfrm>
            <a:custGeom>
              <a:avLst/>
              <a:gdLst/>
              <a:ahLst/>
              <a:cxnLst/>
              <a:rect l="l" t="t" r="r" b="b"/>
              <a:pathLst>
                <a:path w="2833669" h="1931138">
                  <a:moveTo>
                    <a:pt x="0" y="0"/>
                  </a:moveTo>
                  <a:lnTo>
                    <a:pt x="2833669" y="0"/>
                  </a:lnTo>
                  <a:lnTo>
                    <a:pt x="2833669" y="1931138"/>
                  </a:lnTo>
                  <a:lnTo>
                    <a:pt x="0" y="1931138"/>
                  </a:lnTo>
                  <a:close/>
                </a:path>
              </a:pathLst>
            </a:custGeom>
            <a:solidFill>
              <a:srgbClr val="FFFFFF">
                <a:alpha val="93725"/>
              </a:srgbClr>
            </a:solidFill>
          </p:spPr>
        </p:sp>
      </p:grpSp>
      <p:grpSp>
        <p:nvGrpSpPr>
          <p:cNvPr id="4" name="Group 4"/>
          <p:cNvGrpSpPr/>
          <p:nvPr/>
        </p:nvGrpSpPr>
        <p:grpSpPr>
          <a:xfrm>
            <a:off x="457200" y="2037950"/>
            <a:ext cx="7634482" cy="6232888"/>
            <a:chOff x="-380299" y="-28575"/>
            <a:chExt cx="10179309" cy="8310518"/>
          </a:xfrm>
        </p:grpSpPr>
        <p:sp>
          <p:nvSpPr>
            <p:cNvPr id="5" name="TextBox 5"/>
            <p:cNvSpPr txBox="1"/>
            <p:nvPr/>
          </p:nvSpPr>
          <p:spPr>
            <a:xfrm>
              <a:off x="694465" y="-28575"/>
              <a:ext cx="8790378" cy="980308"/>
            </a:xfrm>
            <a:prstGeom prst="rect">
              <a:avLst/>
            </a:prstGeom>
          </p:spPr>
          <p:txBody>
            <a:bodyPr lIns="0" tIns="0" rIns="0" bIns="0" rtlCol="0" anchor="t">
              <a:spAutoFit/>
            </a:bodyPr>
            <a:lstStyle/>
            <a:p>
              <a:pPr>
                <a:lnSpc>
                  <a:spcPts val="5874"/>
                </a:lnSpc>
              </a:pPr>
              <a:endParaRPr/>
            </a:p>
          </p:txBody>
        </p:sp>
        <p:sp>
          <p:nvSpPr>
            <p:cNvPr id="6" name="TextBox 6"/>
            <p:cNvSpPr txBox="1"/>
            <p:nvPr/>
          </p:nvSpPr>
          <p:spPr>
            <a:xfrm>
              <a:off x="-380299" y="1339870"/>
              <a:ext cx="10179309" cy="6942073"/>
            </a:xfrm>
            <a:prstGeom prst="rect">
              <a:avLst/>
            </a:prstGeom>
          </p:spPr>
          <p:txBody>
            <a:bodyPr lIns="0" tIns="0" rIns="0" bIns="0" rtlCol="0" anchor="t">
              <a:spAutoFit/>
            </a:bodyPr>
            <a:lstStyle/>
            <a:p>
              <a:pPr>
                <a:lnSpc>
                  <a:spcPts val="4060"/>
                </a:lnSpc>
              </a:pPr>
              <a:r>
                <a:rPr lang="en-US" sz="2800" spc="70" dirty="0">
                  <a:solidFill>
                    <a:srgbClr val="1C2B47">
                      <a:alpha val="95686"/>
                    </a:srgbClr>
                  </a:solidFill>
                  <a:latin typeface="Roboto"/>
                </a:rPr>
                <a:t>However, the use of fossil fuels has also produced many negative consequences, such as environmental pollution and the overuse </a:t>
              </a:r>
              <a:r>
                <a:rPr lang="cs-CZ" sz="2800" spc="70" dirty="0">
                  <a:solidFill>
                    <a:srgbClr val="1C2B47">
                      <a:alpha val="95686"/>
                    </a:srgbClr>
                  </a:solidFill>
                  <a:latin typeface="Roboto"/>
                </a:rPr>
                <a:t>and </a:t>
              </a:r>
              <a:r>
                <a:rPr lang="cs-CZ" sz="2800" spc="70" dirty="0" err="1">
                  <a:solidFill>
                    <a:srgbClr val="1C2B47">
                      <a:alpha val="95686"/>
                    </a:srgbClr>
                  </a:solidFill>
                  <a:latin typeface="Roboto"/>
                </a:rPr>
                <a:t>over</a:t>
              </a:r>
              <a:r>
                <a:rPr lang="cs-CZ" sz="2800" spc="70" dirty="0">
                  <a:solidFill>
                    <a:srgbClr val="1C2B47">
                      <a:alpha val="95686"/>
                    </a:srgbClr>
                  </a:solidFill>
                  <a:latin typeface="Roboto"/>
                </a:rPr>
                <a:t>-</a:t>
              </a:r>
              <a:r>
                <a:rPr lang="en-US" sz="2800" spc="70" dirty="0">
                  <a:solidFill>
                    <a:srgbClr val="1C2B47">
                      <a:alpha val="95686"/>
                    </a:srgbClr>
                  </a:solidFill>
                  <a:latin typeface="Roboto"/>
                </a:rPr>
                <a:t>mining of natural resources. </a:t>
              </a:r>
            </a:p>
            <a:p>
              <a:pPr>
                <a:lnSpc>
                  <a:spcPts val="4060"/>
                </a:lnSpc>
              </a:pPr>
              <a:endParaRPr lang="en-US" sz="2800" spc="70" dirty="0">
                <a:solidFill>
                  <a:srgbClr val="1C2B47">
                    <a:alpha val="95686"/>
                  </a:srgbClr>
                </a:solidFill>
                <a:latin typeface="Roboto"/>
              </a:endParaRPr>
            </a:p>
            <a:p>
              <a:pPr>
                <a:lnSpc>
                  <a:spcPts val="4060"/>
                </a:lnSpc>
              </a:pPr>
              <a:r>
                <a:rPr lang="en-US" sz="2800" spc="70" dirty="0">
                  <a:solidFill>
                    <a:srgbClr val="1C2B47">
                      <a:alpha val="95686"/>
                    </a:srgbClr>
                  </a:solidFill>
                  <a:latin typeface="Roboto"/>
                </a:rPr>
                <a:t>The world’s supply of fossil fuels is limited, and these energy sources will not be able to keep up with the rapid growth of global population along </a:t>
              </a:r>
              <a:r>
                <a:rPr lang="cs-CZ" sz="2800" spc="70" dirty="0" err="1">
                  <a:solidFill>
                    <a:srgbClr val="1C2B47">
                      <a:alpha val="95686"/>
                    </a:srgbClr>
                  </a:solidFill>
                  <a:latin typeface="Roboto"/>
                </a:rPr>
                <a:t>its</a:t>
              </a:r>
              <a:r>
                <a:rPr lang="en-US" sz="2800" spc="70" dirty="0">
                  <a:solidFill>
                    <a:srgbClr val="1C2B47">
                      <a:alpha val="95686"/>
                    </a:srgbClr>
                  </a:solidFill>
                  <a:latin typeface="Roboto"/>
                </a:rPr>
                <a:t> current trajectory.</a:t>
              </a:r>
            </a:p>
            <a:p>
              <a:pPr>
                <a:lnSpc>
                  <a:spcPts val="3982"/>
                </a:lnSpc>
              </a:pPr>
              <a:endParaRPr lang="en-US" sz="2800" spc="70" dirty="0">
                <a:solidFill>
                  <a:srgbClr val="1C2B47">
                    <a:alpha val="95686"/>
                  </a:srgbClr>
                </a:solidFill>
                <a:latin typeface="Roboto"/>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4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remove"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3)">
            <a:hlinkClick r:id="" action="ppaction://media"/>
            <a:extLst>
              <a:ext uri="{FF2B5EF4-FFF2-40B4-BE49-F238E27FC236}">
                <a16:creationId xmlns:a16="http://schemas.microsoft.com/office/drawing/2014/main" id="{A0E06194-1F4E-414A-ADFE-E728692760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8100"/>
            <a:ext cx="18288000" cy="10287000"/>
          </a:xfrm>
          <a:prstGeom prst="rect">
            <a:avLst/>
          </a:prstGeom>
        </p:spPr>
      </p:pic>
      <p:grpSp>
        <p:nvGrpSpPr>
          <p:cNvPr id="2" name="Group 2"/>
          <p:cNvGrpSpPr/>
          <p:nvPr/>
        </p:nvGrpSpPr>
        <p:grpSpPr>
          <a:xfrm>
            <a:off x="832821" y="3346996"/>
            <a:ext cx="6380909" cy="6940004"/>
            <a:chOff x="0" y="0"/>
            <a:chExt cx="2158480" cy="2347606"/>
          </a:xfrm>
        </p:grpSpPr>
        <p:sp>
          <p:nvSpPr>
            <p:cNvPr id="3" name="Freeform 3"/>
            <p:cNvSpPr/>
            <p:nvPr/>
          </p:nvSpPr>
          <p:spPr>
            <a:xfrm>
              <a:off x="0" y="0"/>
              <a:ext cx="2158480" cy="2347606"/>
            </a:xfrm>
            <a:custGeom>
              <a:avLst/>
              <a:gdLst/>
              <a:ahLst/>
              <a:cxnLst/>
              <a:rect l="l" t="t" r="r" b="b"/>
              <a:pathLst>
                <a:path w="2158480" h="2347606">
                  <a:moveTo>
                    <a:pt x="0" y="0"/>
                  </a:moveTo>
                  <a:lnTo>
                    <a:pt x="2158480" y="0"/>
                  </a:lnTo>
                  <a:lnTo>
                    <a:pt x="2158480" y="2347606"/>
                  </a:lnTo>
                  <a:lnTo>
                    <a:pt x="0" y="2347606"/>
                  </a:lnTo>
                  <a:close/>
                </a:path>
              </a:pathLst>
            </a:custGeom>
            <a:solidFill>
              <a:srgbClr val="FFFFFF">
                <a:alpha val="83921"/>
              </a:srgbClr>
            </a:solidFill>
          </p:spPr>
        </p:sp>
      </p:grpSp>
      <p:sp>
        <p:nvSpPr>
          <p:cNvPr id="4" name="TextBox 4"/>
          <p:cNvSpPr txBox="1"/>
          <p:nvPr/>
        </p:nvSpPr>
        <p:spPr>
          <a:xfrm>
            <a:off x="1216667" y="4018837"/>
            <a:ext cx="5592351" cy="4469878"/>
          </a:xfrm>
          <a:prstGeom prst="rect">
            <a:avLst/>
          </a:prstGeom>
        </p:spPr>
        <p:txBody>
          <a:bodyPr wrap="square" lIns="0" tIns="0" rIns="0" bIns="0" rtlCol="0" anchor="t">
            <a:spAutoFit/>
          </a:bodyPr>
          <a:lstStyle/>
          <a:p>
            <a:pPr>
              <a:lnSpc>
                <a:spcPts val="3935"/>
              </a:lnSpc>
            </a:pPr>
            <a:r>
              <a:rPr lang="en-US" sz="2800" dirty="0">
                <a:solidFill>
                  <a:srgbClr val="000000"/>
                </a:solidFill>
                <a:latin typeface="Roboto"/>
              </a:rPr>
              <a:t>In this lesson students will learn about different sources of energy </a:t>
            </a:r>
            <a:endParaRPr lang="cs-CZ" dirty="0">
              <a:solidFill>
                <a:srgbClr val="000000"/>
              </a:solidFill>
              <a:latin typeface="Calibri"/>
              <a:cs typeface="Calibri"/>
            </a:endParaRPr>
          </a:p>
          <a:p>
            <a:pPr>
              <a:lnSpc>
                <a:spcPts val="3935"/>
              </a:lnSpc>
            </a:pPr>
            <a:r>
              <a:rPr lang="en-US" sz="2800" dirty="0">
                <a:solidFill>
                  <a:srgbClr val="000000"/>
                </a:solidFill>
                <a:latin typeface="Roboto"/>
              </a:rPr>
              <a:t>and study how they are used to produce electricity. In addition, </a:t>
            </a:r>
            <a:endParaRPr lang="cs-CZ" dirty="0">
              <a:solidFill>
                <a:srgbClr val="000000"/>
              </a:solidFill>
              <a:latin typeface="Calibri"/>
              <a:cs typeface="Calibri"/>
            </a:endParaRPr>
          </a:p>
          <a:p>
            <a:pPr>
              <a:lnSpc>
                <a:spcPts val="3935"/>
              </a:lnSpc>
            </a:pPr>
            <a:r>
              <a:rPr lang="en-US" sz="2800" dirty="0">
                <a:solidFill>
                  <a:srgbClr val="000000"/>
                </a:solidFill>
                <a:latin typeface="Roboto"/>
              </a:rPr>
              <a:t>they will analyze and determine </a:t>
            </a:r>
            <a:endParaRPr lang="cs-CZ" dirty="0">
              <a:solidFill>
                <a:srgbClr val="000000"/>
              </a:solidFill>
              <a:latin typeface="Calibri"/>
              <a:cs typeface="Calibri"/>
            </a:endParaRPr>
          </a:p>
          <a:p>
            <a:pPr>
              <a:lnSpc>
                <a:spcPts val="3935"/>
              </a:lnSpc>
            </a:pPr>
            <a:r>
              <a:rPr lang="en-US" sz="2800" dirty="0">
                <a:solidFill>
                  <a:srgbClr val="000000"/>
                </a:solidFill>
                <a:latin typeface="Roboto"/>
              </a:rPr>
              <a:t>the energy source(s) that would be most effective and beneficial to their local community, city, </a:t>
            </a:r>
            <a:r>
              <a:rPr lang="en-US" sz="2800" dirty="0" err="1">
                <a:solidFill>
                  <a:srgbClr val="000000"/>
                </a:solidFill>
                <a:latin typeface="Roboto"/>
              </a:rPr>
              <a:t>natio</a:t>
            </a:r>
            <a:r>
              <a:rPr lang="cs-CZ" sz="2800" dirty="0">
                <a:solidFill>
                  <a:srgbClr val="000000"/>
                </a:solidFill>
                <a:latin typeface="Roboto"/>
              </a:rPr>
              <a:t>n, and </a:t>
            </a:r>
            <a:r>
              <a:rPr lang="cs-CZ" sz="2800" dirty="0" err="1">
                <a:solidFill>
                  <a:srgbClr val="000000"/>
                </a:solidFill>
                <a:latin typeface="Roboto"/>
              </a:rPr>
              <a:t>the</a:t>
            </a:r>
            <a:r>
              <a:rPr lang="en-US" sz="2800" dirty="0">
                <a:solidFill>
                  <a:srgbClr val="000000"/>
                </a:solidFill>
                <a:latin typeface="Roboto"/>
              </a:rPr>
              <a:t> world.</a:t>
            </a:r>
            <a:endParaRPr lang="cs-CZ" dirty="0">
              <a:cs typeface="Calibri"/>
            </a:endParaRPr>
          </a:p>
        </p:txBody>
      </p:sp>
      <p:sp>
        <p:nvSpPr>
          <p:cNvPr id="5" name="TextBox 5"/>
          <p:cNvSpPr txBox="1"/>
          <p:nvPr/>
        </p:nvSpPr>
        <p:spPr>
          <a:xfrm>
            <a:off x="-427523" y="-285750"/>
            <a:ext cx="8880730" cy="2519774"/>
          </a:xfrm>
          <a:prstGeom prst="rect">
            <a:avLst/>
          </a:prstGeom>
        </p:spPr>
        <p:txBody>
          <a:bodyPr lIns="0" tIns="0" rIns="0" bIns="0" rtlCol="0" anchor="t">
            <a:spAutoFit/>
          </a:bodyPr>
          <a:lstStyle/>
          <a:p>
            <a:pPr algn="ctr">
              <a:lnSpc>
                <a:spcPts val="20588"/>
              </a:lnSpc>
            </a:pPr>
            <a:r>
              <a:rPr lang="en-US" sz="14706">
                <a:solidFill>
                  <a:srgbClr val="FFFFFF"/>
                </a:solidFill>
                <a:latin typeface="Roboto Condensed"/>
              </a:rPr>
              <a:t>LESSON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rcRect l="4101" r="3232" b="21837"/>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63" r="1311" b="76490"/>
          <a:stretch>
            <a:fillRect/>
          </a:stretch>
        </p:blipFill>
        <p:spPr>
          <a:xfrm>
            <a:off x="5060" y="0"/>
            <a:ext cx="18280887" cy="2495550"/>
          </a:xfrm>
          <a:prstGeom prst="rect">
            <a:avLst/>
          </a:prstGeom>
        </p:spPr>
      </p:pic>
      <p:sp>
        <p:nvSpPr>
          <p:cNvPr id="3" name="AutoShape 3"/>
          <p:cNvSpPr/>
          <p:nvPr/>
        </p:nvSpPr>
        <p:spPr>
          <a:xfrm>
            <a:off x="9315450" y="3124200"/>
            <a:ext cx="7772400" cy="2609850"/>
          </a:xfrm>
          <a:prstGeom prst="rect">
            <a:avLst/>
          </a:prstGeom>
          <a:solidFill>
            <a:srgbClr val="F2FAFF"/>
          </a:solidFill>
        </p:spPr>
      </p:sp>
      <p:sp>
        <p:nvSpPr>
          <p:cNvPr id="4" name="AutoShape 4"/>
          <p:cNvSpPr/>
          <p:nvPr/>
        </p:nvSpPr>
        <p:spPr>
          <a:xfrm>
            <a:off x="9315450" y="6095556"/>
            <a:ext cx="7772400" cy="2609850"/>
          </a:xfrm>
          <a:prstGeom prst="rect">
            <a:avLst/>
          </a:prstGeom>
          <a:solidFill>
            <a:srgbClr val="F2FAFF"/>
          </a:solidFill>
        </p:spPr>
      </p:sp>
      <p:sp>
        <p:nvSpPr>
          <p:cNvPr id="5" name="AutoShape 5"/>
          <p:cNvSpPr/>
          <p:nvPr/>
        </p:nvSpPr>
        <p:spPr>
          <a:xfrm>
            <a:off x="1200150" y="6095556"/>
            <a:ext cx="7772400" cy="2609850"/>
          </a:xfrm>
          <a:prstGeom prst="rect">
            <a:avLst/>
          </a:prstGeom>
          <a:solidFill>
            <a:srgbClr val="F2FAFF"/>
          </a:solidFill>
        </p:spPr>
      </p:sp>
      <p:sp>
        <p:nvSpPr>
          <p:cNvPr id="6" name="AutoShape 6"/>
          <p:cNvSpPr/>
          <p:nvPr/>
        </p:nvSpPr>
        <p:spPr>
          <a:xfrm>
            <a:off x="1200150" y="3047556"/>
            <a:ext cx="7772400" cy="2609850"/>
          </a:xfrm>
          <a:prstGeom prst="rect">
            <a:avLst/>
          </a:prstGeom>
          <a:solidFill>
            <a:srgbClr val="F2FAFF"/>
          </a:solidFill>
        </p:spPr>
      </p:sp>
      <p:pic>
        <p:nvPicPr>
          <p:cNvPr id="7" name="Picture 7"/>
          <p:cNvPicPr>
            <a:picLocks noChangeAspect="1"/>
          </p:cNvPicPr>
          <p:nvPr/>
        </p:nvPicPr>
        <p:blipFill>
          <a:blip r:embed="rId4"/>
          <a:srcRect/>
          <a:stretch>
            <a:fillRect/>
          </a:stretch>
        </p:blipFill>
        <p:spPr>
          <a:xfrm>
            <a:off x="1632606" y="3333110"/>
            <a:ext cx="1825032" cy="1805123"/>
          </a:xfrm>
          <a:prstGeom prst="rect">
            <a:avLst/>
          </a:prstGeom>
        </p:spPr>
      </p:pic>
      <p:pic>
        <p:nvPicPr>
          <p:cNvPr id="8" name="Picture 8"/>
          <p:cNvPicPr>
            <a:picLocks noChangeAspect="1"/>
          </p:cNvPicPr>
          <p:nvPr/>
        </p:nvPicPr>
        <p:blipFill>
          <a:blip r:embed="rId5"/>
          <a:srcRect/>
          <a:stretch>
            <a:fillRect/>
          </a:stretch>
        </p:blipFill>
        <p:spPr>
          <a:xfrm>
            <a:off x="9747906" y="3552825"/>
            <a:ext cx="1752600" cy="1752600"/>
          </a:xfrm>
          <a:prstGeom prst="rect">
            <a:avLst/>
          </a:prstGeom>
        </p:spPr>
      </p:pic>
      <p:grpSp>
        <p:nvGrpSpPr>
          <p:cNvPr id="9" name="Group 9"/>
          <p:cNvGrpSpPr/>
          <p:nvPr/>
        </p:nvGrpSpPr>
        <p:grpSpPr>
          <a:xfrm>
            <a:off x="3760643" y="3333110"/>
            <a:ext cx="4779451" cy="2038741"/>
            <a:chOff x="0" y="0"/>
            <a:chExt cx="6372601" cy="2718322"/>
          </a:xfrm>
        </p:grpSpPr>
        <p:sp>
          <p:nvSpPr>
            <p:cNvPr id="10" name="TextBox 10"/>
            <p:cNvSpPr txBox="1"/>
            <p:nvPr/>
          </p:nvSpPr>
          <p:spPr>
            <a:xfrm>
              <a:off x="0" y="-76200"/>
              <a:ext cx="6297513" cy="1661160"/>
            </a:xfrm>
            <a:prstGeom prst="rect">
              <a:avLst/>
            </a:prstGeom>
          </p:spPr>
          <p:txBody>
            <a:bodyPr lIns="0" tIns="0" rIns="0" bIns="0" rtlCol="0" anchor="t">
              <a:spAutoFit/>
            </a:bodyPr>
            <a:lstStyle/>
            <a:p>
              <a:pPr algn="l">
                <a:lnSpc>
                  <a:spcPts val="5040"/>
                </a:lnSpc>
              </a:pPr>
              <a:r>
                <a:rPr lang="en-US" sz="3600" spc="89" dirty="0">
                  <a:solidFill>
                    <a:srgbClr val="244357"/>
                  </a:solidFill>
                  <a:latin typeface="Roboto Condensed Bold"/>
                </a:rPr>
                <a:t>TYPES OF ENERGY SOURCES</a:t>
              </a:r>
            </a:p>
          </p:txBody>
        </p:sp>
        <p:sp>
          <p:nvSpPr>
            <p:cNvPr id="11" name="TextBox 11"/>
            <p:cNvSpPr txBox="1"/>
            <p:nvPr/>
          </p:nvSpPr>
          <p:spPr>
            <a:xfrm>
              <a:off x="0" y="1828687"/>
              <a:ext cx="6372601" cy="889635"/>
            </a:xfrm>
            <a:prstGeom prst="rect">
              <a:avLst/>
            </a:prstGeom>
          </p:spPr>
          <p:txBody>
            <a:bodyPr lIns="0" tIns="0" rIns="0" bIns="0" rtlCol="0" anchor="t">
              <a:spAutoFit/>
            </a:bodyPr>
            <a:lstStyle/>
            <a:p>
              <a:pPr algn="l">
                <a:lnSpc>
                  <a:spcPts val="2700"/>
                </a:lnSpc>
              </a:pPr>
              <a:r>
                <a:rPr lang="en-US" sz="1800" spc="44" dirty="0">
                  <a:solidFill>
                    <a:srgbClr val="244357"/>
                  </a:solidFill>
                  <a:latin typeface="Roboto"/>
                </a:rPr>
                <a:t>Identify and evaluate different types of energy sources;</a:t>
              </a:r>
            </a:p>
          </p:txBody>
        </p:sp>
      </p:grpSp>
      <p:grpSp>
        <p:nvGrpSpPr>
          <p:cNvPr id="12" name="Group 12"/>
          <p:cNvGrpSpPr/>
          <p:nvPr/>
        </p:nvGrpSpPr>
        <p:grpSpPr>
          <a:xfrm>
            <a:off x="11875943" y="3333110"/>
            <a:ext cx="4779451" cy="2038741"/>
            <a:chOff x="0" y="0"/>
            <a:chExt cx="6372601" cy="2718322"/>
          </a:xfrm>
        </p:grpSpPr>
        <p:sp>
          <p:nvSpPr>
            <p:cNvPr id="13" name="TextBox 13"/>
            <p:cNvSpPr txBox="1"/>
            <p:nvPr/>
          </p:nvSpPr>
          <p:spPr>
            <a:xfrm>
              <a:off x="0" y="-76200"/>
              <a:ext cx="6297513" cy="1661160"/>
            </a:xfrm>
            <a:prstGeom prst="rect">
              <a:avLst/>
            </a:prstGeom>
          </p:spPr>
          <p:txBody>
            <a:bodyPr lIns="0" tIns="0" rIns="0" bIns="0" rtlCol="0" anchor="t">
              <a:spAutoFit/>
            </a:bodyPr>
            <a:lstStyle/>
            <a:p>
              <a:pPr algn="l">
                <a:lnSpc>
                  <a:spcPts val="5040"/>
                </a:lnSpc>
              </a:pPr>
              <a:r>
                <a:rPr lang="en-US" sz="3600" spc="89">
                  <a:solidFill>
                    <a:srgbClr val="244357"/>
                  </a:solidFill>
                  <a:latin typeface="Roboto Condensed Bold"/>
                </a:rPr>
                <a:t>(NON)RENEWABLE ENERGY</a:t>
              </a:r>
            </a:p>
          </p:txBody>
        </p:sp>
        <p:sp>
          <p:nvSpPr>
            <p:cNvPr id="14" name="TextBox 14"/>
            <p:cNvSpPr txBox="1"/>
            <p:nvPr/>
          </p:nvSpPr>
          <p:spPr>
            <a:xfrm>
              <a:off x="0" y="1828687"/>
              <a:ext cx="6372601" cy="889635"/>
            </a:xfrm>
            <a:prstGeom prst="rect">
              <a:avLst/>
            </a:prstGeom>
          </p:spPr>
          <p:txBody>
            <a:bodyPr lIns="0" tIns="0" rIns="0" bIns="0" rtlCol="0" anchor="t">
              <a:spAutoFit/>
            </a:bodyPr>
            <a:lstStyle/>
            <a:p>
              <a:pPr algn="l">
                <a:lnSpc>
                  <a:spcPts val="2700"/>
                </a:lnSpc>
              </a:pPr>
              <a:r>
                <a:rPr lang="en-US" sz="1800" spc="44">
                  <a:solidFill>
                    <a:srgbClr val="244357"/>
                  </a:solidFill>
                  <a:latin typeface="Roboto"/>
                </a:rPr>
                <a:t>Differentiate between nonrenewable energy and renewable sources of energy;</a:t>
              </a:r>
            </a:p>
          </p:txBody>
        </p:sp>
      </p:grpSp>
      <p:grpSp>
        <p:nvGrpSpPr>
          <p:cNvPr id="15" name="Group 15"/>
          <p:cNvGrpSpPr/>
          <p:nvPr/>
        </p:nvGrpSpPr>
        <p:grpSpPr>
          <a:xfrm>
            <a:off x="11875943" y="6701150"/>
            <a:ext cx="5030911" cy="1741561"/>
            <a:chOff x="0" y="0"/>
            <a:chExt cx="6707881" cy="2322081"/>
          </a:xfrm>
        </p:grpSpPr>
        <p:sp>
          <p:nvSpPr>
            <p:cNvPr id="16" name="TextBox 16"/>
            <p:cNvSpPr txBox="1"/>
            <p:nvPr/>
          </p:nvSpPr>
          <p:spPr>
            <a:xfrm>
              <a:off x="0" y="-76200"/>
              <a:ext cx="6628843" cy="807720"/>
            </a:xfrm>
            <a:prstGeom prst="rect">
              <a:avLst/>
            </a:prstGeom>
          </p:spPr>
          <p:txBody>
            <a:bodyPr lIns="0" tIns="0" rIns="0" bIns="0" rtlCol="0" anchor="t">
              <a:spAutoFit/>
            </a:bodyPr>
            <a:lstStyle/>
            <a:p>
              <a:pPr algn="l">
                <a:lnSpc>
                  <a:spcPts val="5040"/>
                </a:lnSpc>
              </a:pPr>
              <a:r>
                <a:rPr lang="en-US" sz="3600" spc="89">
                  <a:solidFill>
                    <a:srgbClr val="244357"/>
                  </a:solidFill>
                  <a:latin typeface="Roboto Condensed Bold"/>
                </a:rPr>
                <a:t>CLEAN ENERGY SOURCES</a:t>
              </a:r>
            </a:p>
          </p:txBody>
        </p:sp>
        <p:sp>
          <p:nvSpPr>
            <p:cNvPr id="17" name="TextBox 17"/>
            <p:cNvSpPr txBox="1"/>
            <p:nvPr/>
          </p:nvSpPr>
          <p:spPr>
            <a:xfrm>
              <a:off x="0" y="975246"/>
              <a:ext cx="6707881" cy="1346835"/>
            </a:xfrm>
            <a:prstGeom prst="rect">
              <a:avLst/>
            </a:prstGeom>
          </p:spPr>
          <p:txBody>
            <a:bodyPr lIns="0" tIns="0" rIns="0" bIns="0" rtlCol="0" anchor="t">
              <a:spAutoFit/>
            </a:bodyPr>
            <a:lstStyle/>
            <a:p>
              <a:pPr algn="l">
                <a:lnSpc>
                  <a:spcPts val="2700"/>
                </a:lnSpc>
              </a:pPr>
              <a:r>
                <a:rPr lang="en-US" sz="1800" spc="44">
                  <a:solidFill>
                    <a:srgbClr val="244357"/>
                  </a:solidFill>
                  <a:latin typeface="Roboto"/>
                </a:rPr>
                <a:t>Identify various clean energy sources and judge their effectiveness as viable alternatives to fossil fuels.</a:t>
              </a:r>
            </a:p>
          </p:txBody>
        </p:sp>
      </p:grpSp>
      <p:pic>
        <p:nvPicPr>
          <p:cNvPr id="18" name="Picture 18"/>
          <p:cNvPicPr>
            <a:picLocks noChangeAspect="1"/>
          </p:cNvPicPr>
          <p:nvPr/>
        </p:nvPicPr>
        <p:blipFill>
          <a:blip r:embed="rId6"/>
          <a:srcRect/>
          <a:stretch>
            <a:fillRect/>
          </a:stretch>
        </p:blipFill>
        <p:spPr>
          <a:xfrm>
            <a:off x="1965153" y="6545531"/>
            <a:ext cx="1159937" cy="1731250"/>
          </a:xfrm>
          <a:prstGeom prst="rect">
            <a:avLst/>
          </a:prstGeom>
        </p:spPr>
      </p:pic>
      <p:pic>
        <p:nvPicPr>
          <p:cNvPr id="19" name="Picture 19"/>
          <p:cNvPicPr>
            <a:picLocks noChangeAspect="1"/>
          </p:cNvPicPr>
          <p:nvPr/>
        </p:nvPicPr>
        <p:blipFill>
          <a:blip r:embed="rId7"/>
          <a:srcRect/>
          <a:stretch>
            <a:fillRect/>
          </a:stretch>
        </p:blipFill>
        <p:spPr>
          <a:xfrm>
            <a:off x="10097388" y="6545531"/>
            <a:ext cx="1053634" cy="1804941"/>
          </a:xfrm>
          <a:prstGeom prst="rect">
            <a:avLst/>
          </a:prstGeom>
        </p:spPr>
      </p:pic>
      <p:grpSp>
        <p:nvGrpSpPr>
          <p:cNvPr id="20" name="Group 20"/>
          <p:cNvGrpSpPr/>
          <p:nvPr/>
        </p:nvGrpSpPr>
        <p:grpSpPr>
          <a:xfrm>
            <a:off x="3760643" y="6701150"/>
            <a:ext cx="4779451" cy="1398661"/>
            <a:chOff x="0" y="0"/>
            <a:chExt cx="6372601" cy="1864881"/>
          </a:xfrm>
        </p:grpSpPr>
        <p:sp>
          <p:nvSpPr>
            <p:cNvPr id="21" name="TextBox 21"/>
            <p:cNvSpPr txBox="1"/>
            <p:nvPr/>
          </p:nvSpPr>
          <p:spPr>
            <a:xfrm>
              <a:off x="0" y="-76200"/>
              <a:ext cx="6297513" cy="807720"/>
            </a:xfrm>
            <a:prstGeom prst="rect">
              <a:avLst/>
            </a:prstGeom>
          </p:spPr>
          <p:txBody>
            <a:bodyPr lIns="0" tIns="0" rIns="0" bIns="0" rtlCol="0" anchor="t">
              <a:spAutoFit/>
            </a:bodyPr>
            <a:lstStyle/>
            <a:p>
              <a:pPr algn="l">
                <a:lnSpc>
                  <a:spcPts val="5040"/>
                </a:lnSpc>
              </a:pPr>
              <a:r>
                <a:rPr lang="en-US" sz="3600" spc="89">
                  <a:solidFill>
                    <a:srgbClr val="244357"/>
                  </a:solidFill>
                  <a:latin typeface="Roboto Condensed Bold"/>
                </a:rPr>
                <a:t>FOSSIL FUEL TYPES </a:t>
              </a:r>
            </a:p>
          </p:txBody>
        </p:sp>
        <p:sp>
          <p:nvSpPr>
            <p:cNvPr id="22" name="TextBox 22"/>
            <p:cNvSpPr txBox="1"/>
            <p:nvPr/>
          </p:nvSpPr>
          <p:spPr>
            <a:xfrm>
              <a:off x="0" y="975246"/>
              <a:ext cx="6372601" cy="889635"/>
            </a:xfrm>
            <a:prstGeom prst="rect">
              <a:avLst/>
            </a:prstGeom>
          </p:spPr>
          <p:txBody>
            <a:bodyPr lIns="0" tIns="0" rIns="0" bIns="0" rtlCol="0" anchor="t">
              <a:spAutoFit/>
            </a:bodyPr>
            <a:lstStyle/>
            <a:p>
              <a:pPr algn="l">
                <a:lnSpc>
                  <a:spcPts val="2700"/>
                </a:lnSpc>
              </a:pPr>
              <a:r>
                <a:rPr lang="en-US" sz="1800" spc="44" dirty="0">
                  <a:solidFill>
                    <a:srgbClr val="244357"/>
                  </a:solidFill>
                  <a:latin typeface="Roboto"/>
                </a:rPr>
                <a:t>Analyze fossil fuel types and their negative impact;</a:t>
              </a:r>
            </a:p>
          </p:txBody>
        </p:sp>
      </p:grpSp>
      <p:sp>
        <p:nvSpPr>
          <p:cNvPr id="23" name="TextBox 23"/>
          <p:cNvSpPr txBox="1"/>
          <p:nvPr/>
        </p:nvSpPr>
        <p:spPr>
          <a:xfrm>
            <a:off x="-152400" y="0"/>
            <a:ext cx="14878937" cy="1536033"/>
          </a:xfrm>
          <a:prstGeom prst="rect">
            <a:avLst/>
          </a:prstGeom>
        </p:spPr>
        <p:txBody>
          <a:bodyPr wrap="square" lIns="0" tIns="0" rIns="0" bIns="0" rtlCol="0" anchor="t">
            <a:spAutoFit/>
          </a:bodyPr>
          <a:lstStyle/>
          <a:p>
            <a:pPr algn="ctr">
              <a:lnSpc>
                <a:spcPts val="12530"/>
              </a:lnSpc>
              <a:spcBef>
                <a:spcPct val="0"/>
              </a:spcBef>
            </a:pPr>
            <a:r>
              <a:rPr lang="en-US" sz="8950" spc="223" dirty="0">
                <a:solidFill>
                  <a:srgbClr val="FFFFFF"/>
                </a:solidFill>
                <a:latin typeface="Roboto Condensed Bold"/>
              </a:rPr>
              <a:t>EDUCATIONAL  OBJECTIVES</a:t>
            </a:r>
          </a:p>
        </p:txBody>
      </p:sp>
      <p:sp>
        <p:nvSpPr>
          <p:cNvPr id="24" name="TextBox 23">
            <a:extLst>
              <a:ext uri="{FF2B5EF4-FFF2-40B4-BE49-F238E27FC236}">
                <a16:creationId xmlns:a16="http://schemas.microsoft.com/office/drawing/2014/main" id="{AA8F4E58-29C0-4A57-AB78-FD6C21048CD3}"/>
              </a:ext>
            </a:extLst>
          </p:cNvPr>
          <p:cNvSpPr txBox="1"/>
          <p:nvPr/>
        </p:nvSpPr>
        <p:spPr>
          <a:xfrm>
            <a:off x="914400" y="1536033"/>
            <a:ext cx="14401800" cy="800219"/>
          </a:xfrm>
          <a:prstGeom prst="rect">
            <a:avLst/>
          </a:prstGeom>
          <a:noFill/>
        </p:spPr>
        <p:txBody>
          <a:bodyPr wrap="square" rtlCol="0">
            <a:spAutoFit/>
          </a:bodyPr>
          <a:lstStyle/>
          <a:p>
            <a:r>
              <a:rPr lang="en-US" sz="2800" b="1" dirty="0">
                <a:solidFill>
                  <a:schemeClr val="bg1"/>
                </a:solidFill>
                <a:effectLst/>
                <a:latin typeface="Roboto Condensed Bold" panose="020B0604020202020204" charset="0"/>
                <a:ea typeface="Roboto Condensed Bold" panose="020B0604020202020204" charset="0"/>
              </a:rPr>
              <a:t>Upon completion of this lesson, students will be able to:</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A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r="30375"/>
          <a:stretch>
            <a:fillRect/>
          </a:stretch>
        </p:blipFill>
        <p:spPr>
          <a:xfrm>
            <a:off x="0" y="0"/>
            <a:ext cx="10750205" cy="10287000"/>
          </a:xfrm>
          <a:prstGeom prst="rect">
            <a:avLst/>
          </a:prstGeom>
        </p:spPr>
      </p:pic>
      <p:pic>
        <p:nvPicPr>
          <p:cNvPr id="3" name="Picture 3"/>
          <p:cNvPicPr>
            <a:picLocks noChangeAspect="1"/>
          </p:cNvPicPr>
          <p:nvPr/>
        </p:nvPicPr>
        <p:blipFill>
          <a:blip r:embed="rId3"/>
          <a:srcRect/>
          <a:stretch>
            <a:fillRect/>
          </a:stretch>
        </p:blipFill>
        <p:spPr>
          <a:xfrm>
            <a:off x="7424559" y="1245570"/>
            <a:ext cx="3048893" cy="2206290"/>
          </a:xfrm>
          <a:prstGeom prst="rect">
            <a:avLst/>
          </a:prstGeom>
        </p:spPr>
      </p:pic>
      <p:pic>
        <p:nvPicPr>
          <p:cNvPr id="4" name="Picture 4"/>
          <p:cNvPicPr>
            <a:picLocks noChangeAspect="1"/>
          </p:cNvPicPr>
          <p:nvPr/>
        </p:nvPicPr>
        <p:blipFill>
          <a:blip r:embed="rId4"/>
          <a:srcRect/>
          <a:stretch>
            <a:fillRect/>
          </a:stretch>
        </p:blipFill>
        <p:spPr>
          <a:xfrm>
            <a:off x="4181763" y="72268"/>
            <a:ext cx="3242796" cy="2346605"/>
          </a:xfrm>
          <a:prstGeom prst="rect">
            <a:avLst/>
          </a:prstGeom>
        </p:spPr>
      </p:pic>
      <p:pic>
        <p:nvPicPr>
          <p:cNvPr id="5" name="Picture 5"/>
          <p:cNvPicPr>
            <a:picLocks noChangeAspect="1"/>
          </p:cNvPicPr>
          <p:nvPr/>
        </p:nvPicPr>
        <p:blipFill>
          <a:blip r:embed="rId5">
            <a:alphaModFix amt="84000"/>
          </a:blip>
          <a:srcRect/>
          <a:stretch>
            <a:fillRect/>
          </a:stretch>
        </p:blipFill>
        <p:spPr>
          <a:xfrm>
            <a:off x="2998259" y="1245570"/>
            <a:ext cx="930991" cy="930991"/>
          </a:xfrm>
          <a:prstGeom prst="rect">
            <a:avLst/>
          </a:prstGeom>
        </p:spPr>
      </p:pic>
      <p:pic>
        <p:nvPicPr>
          <p:cNvPr id="6" name="Picture 6"/>
          <p:cNvPicPr>
            <a:picLocks noChangeAspect="1"/>
          </p:cNvPicPr>
          <p:nvPr/>
        </p:nvPicPr>
        <p:blipFill>
          <a:blip r:embed="rId3"/>
          <a:srcRect/>
          <a:stretch>
            <a:fillRect/>
          </a:stretch>
        </p:blipFill>
        <p:spPr>
          <a:xfrm>
            <a:off x="0" y="212582"/>
            <a:ext cx="3330794" cy="2410284"/>
          </a:xfrm>
          <a:prstGeom prst="rect">
            <a:avLst/>
          </a:prstGeom>
        </p:spPr>
      </p:pic>
      <p:pic>
        <p:nvPicPr>
          <p:cNvPr id="7" name="Picture 7"/>
          <p:cNvPicPr>
            <a:picLocks noChangeAspect="1"/>
          </p:cNvPicPr>
          <p:nvPr/>
        </p:nvPicPr>
        <p:blipFill>
          <a:blip r:embed="rId6"/>
          <a:srcRect/>
          <a:stretch>
            <a:fillRect/>
          </a:stretch>
        </p:blipFill>
        <p:spPr>
          <a:xfrm>
            <a:off x="5067827" y="8488314"/>
            <a:ext cx="735334" cy="881960"/>
          </a:xfrm>
          <a:prstGeom prst="rect">
            <a:avLst/>
          </a:prstGeom>
        </p:spPr>
      </p:pic>
      <p:pic>
        <p:nvPicPr>
          <p:cNvPr id="8" name="Picture 8"/>
          <p:cNvPicPr>
            <a:picLocks noChangeAspect="1"/>
          </p:cNvPicPr>
          <p:nvPr/>
        </p:nvPicPr>
        <p:blipFill>
          <a:blip r:embed="rId7"/>
          <a:srcRect r="36935"/>
          <a:stretch>
            <a:fillRect/>
          </a:stretch>
        </p:blipFill>
        <p:spPr>
          <a:xfrm>
            <a:off x="9489756" y="7303050"/>
            <a:ext cx="1240727" cy="2732490"/>
          </a:xfrm>
          <a:prstGeom prst="rect">
            <a:avLst/>
          </a:prstGeom>
        </p:spPr>
      </p:pic>
      <p:pic>
        <p:nvPicPr>
          <p:cNvPr id="9" name="Picture 9"/>
          <p:cNvPicPr>
            <a:picLocks noChangeAspect="1"/>
          </p:cNvPicPr>
          <p:nvPr/>
        </p:nvPicPr>
        <p:blipFill>
          <a:blip r:embed="rId8"/>
          <a:srcRect/>
          <a:stretch>
            <a:fillRect/>
          </a:stretch>
        </p:blipFill>
        <p:spPr>
          <a:xfrm rot="-407166">
            <a:off x="4537851" y="8202840"/>
            <a:ext cx="664455" cy="577245"/>
          </a:xfrm>
          <a:prstGeom prst="rect">
            <a:avLst/>
          </a:prstGeom>
        </p:spPr>
      </p:pic>
      <p:pic>
        <p:nvPicPr>
          <p:cNvPr id="10" name="Picture 10"/>
          <p:cNvPicPr>
            <a:picLocks noChangeAspect="1"/>
          </p:cNvPicPr>
          <p:nvPr/>
        </p:nvPicPr>
        <p:blipFill>
          <a:blip r:embed="rId9"/>
          <a:srcRect/>
          <a:stretch>
            <a:fillRect/>
          </a:stretch>
        </p:blipFill>
        <p:spPr>
          <a:xfrm>
            <a:off x="1489710" y="9139939"/>
            <a:ext cx="1059012" cy="460670"/>
          </a:xfrm>
          <a:prstGeom prst="rect">
            <a:avLst/>
          </a:prstGeom>
        </p:spPr>
      </p:pic>
      <p:sp>
        <p:nvSpPr>
          <p:cNvPr id="11" name="TextBox 11"/>
          <p:cNvSpPr txBox="1"/>
          <p:nvPr/>
        </p:nvSpPr>
        <p:spPr>
          <a:xfrm>
            <a:off x="1028700" y="3547735"/>
            <a:ext cx="9127282" cy="2967094"/>
          </a:xfrm>
          <a:prstGeom prst="rect">
            <a:avLst/>
          </a:prstGeom>
        </p:spPr>
        <p:txBody>
          <a:bodyPr wrap="square" lIns="0" tIns="0" rIns="0" bIns="0" rtlCol="0" anchor="t">
            <a:spAutoFit/>
          </a:bodyPr>
          <a:lstStyle/>
          <a:p>
            <a:pPr>
              <a:lnSpc>
                <a:spcPts val="12032"/>
              </a:lnSpc>
            </a:pPr>
            <a:r>
              <a:rPr lang="en-US" sz="7200" dirty="0">
                <a:solidFill>
                  <a:srgbClr val="244357"/>
                </a:solidFill>
                <a:latin typeface="Roboto Condensed Bold"/>
              </a:rPr>
              <a:t>THE ESSENTIAL </a:t>
            </a:r>
            <a:endParaRPr lang="en-US" sz="7200">
              <a:solidFill>
                <a:srgbClr val="244357"/>
              </a:solidFill>
              <a:latin typeface="Roboto Condensed Bold"/>
              <a:ea typeface="Roboto Condensed Bold"/>
            </a:endParaRPr>
          </a:p>
          <a:p>
            <a:pPr>
              <a:lnSpc>
                <a:spcPts val="12032"/>
              </a:lnSpc>
            </a:pPr>
            <a:r>
              <a:rPr lang="en-US" sz="7200" dirty="0">
                <a:solidFill>
                  <a:srgbClr val="244357"/>
                </a:solidFill>
                <a:latin typeface="Roboto Condensed Bold"/>
              </a:rPr>
              <a:t>QUESTION</a:t>
            </a:r>
            <a:endParaRPr lang="en-US" sz="7200" dirty="0">
              <a:solidFill>
                <a:srgbClr val="244357"/>
              </a:solidFill>
              <a:latin typeface="Roboto Condensed Bold"/>
              <a:ea typeface="Roboto Condensed Bold"/>
            </a:endParaRPr>
          </a:p>
        </p:txBody>
      </p:sp>
      <p:pic>
        <p:nvPicPr>
          <p:cNvPr id="12" name="Picture 12"/>
          <p:cNvPicPr>
            <a:picLocks noChangeAspect="1"/>
          </p:cNvPicPr>
          <p:nvPr/>
        </p:nvPicPr>
        <p:blipFill>
          <a:blip r:embed="rId10"/>
          <a:srcRect/>
          <a:stretch>
            <a:fillRect/>
          </a:stretch>
        </p:blipFill>
        <p:spPr>
          <a:xfrm>
            <a:off x="7898442" y="9600609"/>
            <a:ext cx="416743" cy="434931"/>
          </a:xfrm>
          <a:prstGeom prst="rect">
            <a:avLst/>
          </a:prstGeom>
        </p:spPr>
      </p:pic>
      <p:pic>
        <p:nvPicPr>
          <p:cNvPr id="13" name="Picture 13"/>
          <p:cNvPicPr>
            <a:picLocks noChangeAspect="1"/>
          </p:cNvPicPr>
          <p:nvPr/>
        </p:nvPicPr>
        <p:blipFill>
          <a:blip r:embed="rId11"/>
          <a:srcRect/>
          <a:stretch>
            <a:fillRect/>
          </a:stretch>
        </p:blipFill>
        <p:spPr>
          <a:xfrm>
            <a:off x="-12870" y="10035540"/>
            <a:ext cx="7315200" cy="836676"/>
          </a:xfrm>
          <a:prstGeom prst="rect">
            <a:avLst/>
          </a:prstGeom>
        </p:spPr>
      </p:pic>
      <p:pic>
        <p:nvPicPr>
          <p:cNvPr id="14" name="Picture 14"/>
          <p:cNvPicPr>
            <a:picLocks noChangeAspect="1"/>
          </p:cNvPicPr>
          <p:nvPr/>
        </p:nvPicPr>
        <p:blipFill>
          <a:blip r:embed="rId11"/>
          <a:srcRect r="19262"/>
          <a:stretch>
            <a:fillRect/>
          </a:stretch>
        </p:blipFill>
        <p:spPr>
          <a:xfrm>
            <a:off x="4870078" y="10035540"/>
            <a:ext cx="5906125" cy="836676"/>
          </a:xfrm>
          <a:prstGeom prst="rect">
            <a:avLst/>
          </a:prstGeom>
        </p:spPr>
      </p:pic>
      <p:sp>
        <p:nvSpPr>
          <p:cNvPr id="15" name="TextBox 15"/>
          <p:cNvSpPr txBox="1"/>
          <p:nvPr/>
        </p:nvSpPr>
        <p:spPr>
          <a:xfrm>
            <a:off x="10776203" y="1703847"/>
            <a:ext cx="7511797" cy="6745956"/>
          </a:xfrm>
          <a:prstGeom prst="rect">
            <a:avLst/>
          </a:prstGeom>
        </p:spPr>
        <p:txBody>
          <a:bodyPr lIns="0" tIns="0" rIns="0" bIns="0" rtlCol="0" anchor="t">
            <a:spAutoFit/>
          </a:bodyPr>
          <a:lstStyle/>
          <a:p>
            <a:pPr algn="ctr">
              <a:lnSpc>
                <a:spcPts val="8914"/>
              </a:lnSpc>
            </a:pPr>
            <a:r>
              <a:rPr lang="en-US" sz="6367">
                <a:solidFill>
                  <a:srgbClr val="244357"/>
                </a:solidFill>
                <a:latin typeface="Roboto Condensed Bold"/>
              </a:rPr>
              <a:t>What is the best renewable energy source </a:t>
            </a:r>
          </a:p>
          <a:p>
            <a:pPr algn="ctr">
              <a:lnSpc>
                <a:spcPts val="8914"/>
              </a:lnSpc>
            </a:pPr>
            <a:r>
              <a:rPr lang="en-US" sz="6367">
                <a:solidFill>
                  <a:srgbClr val="244357"/>
                </a:solidFill>
                <a:latin typeface="Roboto Condensed Bold"/>
              </a:rPr>
              <a:t>for your home, transportation, </a:t>
            </a:r>
          </a:p>
          <a:p>
            <a:pPr algn="ctr">
              <a:lnSpc>
                <a:spcPts val="8914"/>
              </a:lnSpc>
            </a:pPr>
            <a:r>
              <a:rPr lang="en-US" sz="6367">
                <a:solidFill>
                  <a:srgbClr val="244357"/>
                </a:solidFill>
                <a:latin typeface="Roboto Condensed Bold"/>
              </a:rPr>
              <a:t>and industrial needs?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alphaModFix amt="67000"/>
          </a:blip>
          <a:srcRect t="7825" b="7825"/>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177165" y="2314575"/>
            <a:ext cx="8903970" cy="5657850"/>
            <a:chOff x="0" y="0"/>
            <a:chExt cx="3011960" cy="1913890"/>
          </a:xfrm>
        </p:grpSpPr>
        <p:sp>
          <p:nvSpPr>
            <p:cNvPr id="3" name="Freeform 3"/>
            <p:cNvSpPr/>
            <p:nvPr/>
          </p:nvSpPr>
          <p:spPr>
            <a:xfrm>
              <a:off x="0" y="0"/>
              <a:ext cx="3011960" cy="1913890"/>
            </a:xfrm>
            <a:custGeom>
              <a:avLst/>
              <a:gdLst/>
              <a:ahLst/>
              <a:cxnLst/>
              <a:rect l="l" t="t" r="r" b="b"/>
              <a:pathLst>
                <a:path w="3011960" h="1913890">
                  <a:moveTo>
                    <a:pt x="0" y="0"/>
                  </a:moveTo>
                  <a:lnTo>
                    <a:pt x="3011960" y="0"/>
                  </a:lnTo>
                  <a:lnTo>
                    <a:pt x="3011960" y="1913890"/>
                  </a:lnTo>
                  <a:lnTo>
                    <a:pt x="0" y="1913890"/>
                  </a:lnTo>
                  <a:close/>
                </a:path>
              </a:pathLst>
            </a:custGeom>
            <a:solidFill>
              <a:srgbClr val="F2FAFF">
                <a:alpha val="56862"/>
              </a:srgbClr>
            </a:solidFill>
          </p:spPr>
        </p:sp>
      </p:grpSp>
      <p:sp>
        <p:nvSpPr>
          <p:cNvPr id="4" name="TextBox 4"/>
          <p:cNvSpPr txBox="1"/>
          <p:nvPr/>
        </p:nvSpPr>
        <p:spPr>
          <a:xfrm>
            <a:off x="831992" y="2240280"/>
            <a:ext cx="8312008" cy="5173726"/>
          </a:xfrm>
          <a:prstGeom prst="rect">
            <a:avLst/>
          </a:prstGeom>
        </p:spPr>
        <p:txBody>
          <a:bodyPr lIns="0" tIns="0" rIns="0" bIns="0" rtlCol="0" anchor="t">
            <a:spAutoFit/>
          </a:bodyPr>
          <a:lstStyle/>
          <a:p>
            <a:pPr algn="l">
              <a:lnSpc>
                <a:spcPts val="20880"/>
              </a:lnSpc>
            </a:pPr>
            <a:r>
              <a:rPr lang="en-US" sz="14400" spc="359">
                <a:solidFill>
                  <a:srgbClr val="244357"/>
                </a:solidFill>
                <a:latin typeface="Roboto Condensed Bold"/>
              </a:rPr>
              <a:t>WHAT IS ENERGY ?</a:t>
            </a:r>
          </a:p>
        </p:txBody>
      </p:sp>
      <p:sp>
        <p:nvSpPr>
          <p:cNvPr id="5" name="TextBox 5"/>
          <p:cNvSpPr txBox="1"/>
          <p:nvPr/>
        </p:nvSpPr>
        <p:spPr>
          <a:xfrm>
            <a:off x="1375710" y="9624131"/>
            <a:ext cx="16507453" cy="276225"/>
          </a:xfrm>
          <a:prstGeom prst="rect">
            <a:avLst/>
          </a:prstGeom>
        </p:spPr>
        <p:txBody>
          <a:bodyPr lIns="0" tIns="0" rIns="0" bIns="0" rtlCol="0" anchor="t">
            <a:spAutoFit/>
          </a:bodyPr>
          <a:lstStyle/>
          <a:p>
            <a:pPr algn="r">
              <a:lnSpc>
                <a:spcPts val="2175"/>
              </a:lnSpc>
            </a:pPr>
            <a:r>
              <a:rPr lang="en-US" sz="1500" spc="157">
                <a:solidFill>
                  <a:srgbClr val="244357"/>
                </a:solidFill>
                <a:latin typeface="Roboto"/>
              </a:rPr>
              <a:t>Pixelast | Design and Tech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28474" y="0"/>
            <a:ext cx="9059526" cy="5143500"/>
            <a:chOff x="0" y="0"/>
            <a:chExt cx="12079368" cy="6858000"/>
          </a:xfrm>
        </p:grpSpPr>
        <p:pic>
          <p:nvPicPr>
            <p:cNvPr id="3" name="Picture 3"/>
            <p:cNvPicPr>
              <a:picLocks noChangeAspect="1"/>
            </p:cNvPicPr>
            <p:nvPr/>
          </p:nvPicPr>
          <p:blipFill>
            <a:blip r:embed="rId2"/>
            <a:srcRect t="15355" b="15355"/>
            <a:stretch>
              <a:fillRect/>
            </a:stretch>
          </p:blipFill>
          <p:spPr>
            <a:xfrm>
              <a:off x="0" y="0"/>
              <a:ext cx="12079368" cy="6858000"/>
            </a:xfrm>
            <a:prstGeom prst="rect">
              <a:avLst/>
            </a:prstGeom>
          </p:spPr>
        </p:pic>
      </p:grpSp>
      <p:sp>
        <p:nvSpPr>
          <p:cNvPr id="4" name="TextBox 4"/>
          <p:cNvSpPr txBox="1"/>
          <p:nvPr/>
        </p:nvSpPr>
        <p:spPr>
          <a:xfrm>
            <a:off x="10578512" y="5819079"/>
            <a:ext cx="6529108" cy="2752451"/>
          </a:xfrm>
          <a:prstGeom prst="rect">
            <a:avLst/>
          </a:prstGeom>
        </p:spPr>
        <p:txBody>
          <a:bodyPr lIns="0" tIns="0" rIns="0" bIns="0" rtlCol="0" anchor="t">
            <a:spAutoFit/>
          </a:bodyPr>
          <a:lstStyle/>
          <a:p>
            <a:pPr algn="ctr">
              <a:lnSpc>
                <a:spcPts val="7305"/>
              </a:lnSpc>
            </a:pPr>
            <a:r>
              <a:rPr lang="en-US" sz="5037" spc="125" dirty="0">
                <a:solidFill>
                  <a:srgbClr val="244357"/>
                </a:solidFill>
                <a:latin typeface="Roboto Condensed Bold"/>
              </a:rPr>
              <a:t>HOW WE </a:t>
            </a:r>
            <a:r>
              <a:rPr lang="en-US" sz="5037" i="1" spc="125" dirty="0">
                <a:solidFill>
                  <a:srgbClr val="244357"/>
                </a:solidFill>
                <a:latin typeface="Roboto Condensed Bold"/>
              </a:rPr>
              <a:t>OBTAIN</a:t>
            </a:r>
            <a:r>
              <a:rPr lang="en-US" sz="5037" spc="125" dirty="0">
                <a:solidFill>
                  <a:srgbClr val="244357"/>
                </a:solidFill>
                <a:latin typeface="Roboto Condensed Bold"/>
              </a:rPr>
              <a:t> THAT ENERGY IS WHAT MAKES A DIFFERENCE </a:t>
            </a:r>
          </a:p>
        </p:txBody>
      </p:sp>
      <p:sp>
        <p:nvSpPr>
          <p:cNvPr id="5" name="TextBox 5"/>
          <p:cNvSpPr txBox="1"/>
          <p:nvPr/>
        </p:nvSpPr>
        <p:spPr>
          <a:xfrm>
            <a:off x="169345" y="764927"/>
            <a:ext cx="9005904" cy="3613169"/>
          </a:xfrm>
          <a:prstGeom prst="rect">
            <a:avLst/>
          </a:prstGeom>
        </p:spPr>
        <p:txBody>
          <a:bodyPr wrap="square" lIns="0" tIns="0" rIns="0" bIns="0" rtlCol="0" anchor="t">
            <a:spAutoFit/>
          </a:bodyPr>
          <a:lstStyle/>
          <a:p>
            <a:pPr algn="ctr">
              <a:lnSpc>
                <a:spcPts val="6120"/>
              </a:lnSpc>
            </a:pPr>
            <a:r>
              <a:rPr lang="en-US" sz="4200" spc="105" dirty="0">
                <a:solidFill>
                  <a:srgbClr val="244357"/>
                </a:solidFill>
                <a:latin typeface="Roboto Bold"/>
              </a:rPr>
              <a:t>Energy is power from sources </a:t>
            </a:r>
            <a:endParaRPr lang="en-US" sz="4221" spc="105" dirty="0">
              <a:solidFill>
                <a:srgbClr val="244357"/>
              </a:solidFill>
              <a:latin typeface="Roboto Bold"/>
            </a:endParaRPr>
          </a:p>
          <a:p>
            <a:pPr algn="ctr">
              <a:lnSpc>
                <a:spcPts val="6120"/>
              </a:lnSpc>
            </a:pPr>
            <a:r>
              <a:rPr lang="en-US" sz="4221" spc="105" dirty="0">
                <a:solidFill>
                  <a:srgbClr val="244357"/>
                </a:solidFill>
                <a:latin typeface="Roboto Bold"/>
              </a:rPr>
              <a:t>such as electricity </a:t>
            </a:r>
          </a:p>
          <a:p>
            <a:pPr algn="ctr">
              <a:lnSpc>
                <a:spcPts val="6120"/>
              </a:lnSpc>
            </a:pPr>
            <a:r>
              <a:rPr lang="en-US" sz="4221" spc="105" dirty="0">
                <a:solidFill>
                  <a:srgbClr val="244357"/>
                </a:solidFill>
                <a:latin typeface="Roboto Bold"/>
              </a:rPr>
              <a:t>that makes machines work or provides heat.</a:t>
            </a:r>
          </a:p>
          <a:p>
            <a:pPr algn="ctr">
              <a:lnSpc>
                <a:spcPts val="4060"/>
              </a:lnSpc>
            </a:pPr>
            <a:r>
              <a:rPr lang="en-US" sz="2800" spc="70" dirty="0">
                <a:solidFill>
                  <a:srgbClr val="244357"/>
                </a:solidFill>
                <a:latin typeface="Roboto Italics"/>
              </a:rPr>
              <a:t>(Collin English) </a:t>
            </a:r>
          </a:p>
        </p:txBody>
      </p:sp>
      <p:grpSp>
        <p:nvGrpSpPr>
          <p:cNvPr id="6" name="Group 6"/>
          <p:cNvGrpSpPr/>
          <p:nvPr/>
        </p:nvGrpSpPr>
        <p:grpSpPr>
          <a:xfrm>
            <a:off x="0" y="5171562"/>
            <a:ext cx="9228474" cy="4161783"/>
            <a:chOff x="0" y="0"/>
            <a:chExt cx="12304632" cy="5549044"/>
          </a:xfrm>
        </p:grpSpPr>
        <p:pic>
          <p:nvPicPr>
            <p:cNvPr id="7" name="Picture 7"/>
            <p:cNvPicPr>
              <a:picLocks noChangeAspect="1"/>
            </p:cNvPicPr>
            <p:nvPr/>
          </p:nvPicPr>
          <p:blipFill>
            <a:blip r:embed="rId3"/>
            <a:srcRect t="16060" b="16060"/>
            <a:stretch>
              <a:fillRect/>
            </a:stretch>
          </p:blipFill>
          <p:spPr>
            <a:xfrm>
              <a:off x="0" y="0"/>
              <a:ext cx="12304632" cy="5549044"/>
            </a:xfrm>
            <a:prstGeom prst="rect">
              <a:avLst/>
            </a:prstGeom>
          </p:spPr>
        </p:pic>
      </p:grpSp>
      <p:pic>
        <p:nvPicPr>
          <p:cNvPr id="8" name="Picture 8"/>
          <p:cNvPicPr>
            <a:picLocks noChangeAspect="1"/>
          </p:cNvPicPr>
          <p:nvPr/>
        </p:nvPicPr>
        <p:blipFill>
          <a:blip r:embed="rId4"/>
          <a:srcRect/>
          <a:stretch>
            <a:fillRect/>
          </a:stretch>
        </p:blipFill>
        <p:spPr>
          <a:xfrm>
            <a:off x="16583595" y="3787337"/>
            <a:ext cx="1566309" cy="1384225"/>
          </a:xfrm>
          <a:prstGeom prst="rect">
            <a:avLst/>
          </a:prstGeom>
        </p:spPr>
      </p:pic>
      <p:pic>
        <p:nvPicPr>
          <p:cNvPr id="9" name="Picture 9"/>
          <p:cNvPicPr>
            <a:picLocks noChangeAspect="1"/>
          </p:cNvPicPr>
          <p:nvPr/>
        </p:nvPicPr>
        <p:blipFill>
          <a:blip r:embed="rId5"/>
          <a:srcRect/>
          <a:stretch>
            <a:fillRect/>
          </a:stretch>
        </p:blipFill>
        <p:spPr>
          <a:xfrm>
            <a:off x="0" y="5260316"/>
            <a:ext cx="1566309" cy="1384225"/>
          </a:xfrm>
          <a:prstGeom prst="rect">
            <a:avLst/>
          </a:prstGeom>
        </p:spPr>
      </p:pic>
      <p:pic>
        <p:nvPicPr>
          <p:cNvPr id="10" name="Picture 10"/>
          <p:cNvPicPr>
            <a:picLocks noChangeAspect="1"/>
          </p:cNvPicPr>
          <p:nvPr/>
        </p:nvPicPr>
        <p:blipFill>
          <a:blip r:embed="rId6"/>
          <a:srcRect/>
          <a:stretch>
            <a:fillRect/>
          </a:stretch>
        </p:blipFill>
        <p:spPr>
          <a:xfrm>
            <a:off x="169345" y="5297654"/>
            <a:ext cx="1106677" cy="1470223"/>
          </a:xfrm>
          <a:prstGeom prst="rect">
            <a:avLst/>
          </a:prstGeom>
        </p:spPr>
      </p:pic>
      <p:pic>
        <p:nvPicPr>
          <p:cNvPr id="11" name="Picture 11"/>
          <p:cNvPicPr>
            <a:picLocks noChangeAspect="1"/>
          </p:cNvPicPr>
          <p:nvPr/>
        </p:nvPicPr>
        <p:blipFill>
          <a:blip r:embed="rId7"/>
          <a:srcRect l="363" r="1311" b="76490"/>
          <a:stretch>
            <a:fillRect/>
          </a:stretch>
        </p:blipFill>
        <p:spPr>
          <a:xfrm>
            <a:off x="0" y="9333346"/>
            <a:ext cx="18596716" cy="24955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947511"/>
            <a:ext cx="18288000" cy="375810"/>
          </a:xfrm>
          <a:prstGeom prst="rect">
            <a:avLst/>
          </a:prstGeom>
        </p:spPr>
      </p:pic>
      <p:pic>
        <p:nvPicPr>
          <p:cNvPr id="3" name="Picture 3"/>
          <p:cNvPicPr>
            <a:picLocks noChangeAspect="1"/>
          </p:cNvPicPr>
          <p:nvPr/>
        </p:nvPicPr>
        <p:blipFill>
          <a:blip r:embed="rId3"/>
          <a:srcRect/>
          <a:stretch>
            <a:fillRect/>
          </a:stretch>
        </p:blipFill>
        <p:spPr>
          <a:xfrm>
            <a:off x="1227730" y="3230474"/>
            <a:ext cx="2161452" cy="2161452"/>
          </a:xfrm>
          <a:prstGeom prst="rect">
            <a:avLst/>
          </a:prstGeom>
        </p:spPr>
      </p:pic>
      <p:pic>
        <p:nvPicPr>
          <p:cNvPr id="4" name="Picture 4"/>
          <p:cNvPicPr>
            <a:picLocks noChangeAspect="1"/>
          </p:cNvPicPr>
          <p:nvPr/>
        </p:nvPicPr>
        <p:blipFill>
          <a:blip r:embed="rId4"/>
          <a:srcRect/>
          <a:stretch>
            <a:fillRect/>
          </a:stretch>
        </p:blipFill>
        <p:spPr>
          <a:xfrm>
            <a:off x="3794536" y="7128245"/>
            <a:ext cx="2245887" cy="2057794"/>
          </a:xfrm>
          <a:prstGeom prst="rect">
            <a:avLst/>
          </a:prstGeom>
        </p:spPr>
      </p:pic>
      <p:pic>
        <p:nvPicPr>
          <p:cNvPr id="5" name="Picture 5"/>
          <p:cNvPicPr>
            <a:picLocks noChangeAspect="1"/>
          </p:cNvPicPr>
          <p:nvPr/>
        </p:nvPicPr>
        <p:blipFill>
          <a:blip r:embed="rId5"/>
          <a:srcRect/>
          <a:stretch>
            <a:fillRect/>
          </a:stretch>
        </p:blipFill>
        <p:spPr>
          <a:xfrm>
            <a:off x="1227730" y="6108816"/>
            <a:ext cx="1682695" cy="2434279"/>
          </a:xfrm>
          <a:prstGeom prst="rect">
            <a:avLst/>
          </a:prstGeom>
        </p:spPr>
      </p:pic>
      <p:pic>
        <p:nvPicPr>
          <p:cNvPr id="6" name="Picture 6"/>
          <p:cNvPicPr>
            <a:picLocks noChangeAspect="1"/>
          </p:cNvPicPr>
          <p:nvPr/>
        </p:nvPicPr>
        <p:blipFill>
          <a:blip r:embed="rId6"/>
          <a:srcRect/>
          <a:stretch>
            <a:fillRect/>
          </a:stretch>
        </p:blipFill>
        <p:spPr>
          <a:xfrm>
            <a:off x="5811055" y="3091668"/>
            <a:ext cx="2702278" cy="2489474"/>
          </a:xfrm>
          <a:prstGeom prst="rect">
            <a:avLst/>
          </a:prstGeom>
        </p:spPr>
      </p:pic>
      <p:pic>
        <p:nvPicPr>
          <p:cNvPr id="7" name="Picture 7"/>
          <p:cNvPicPr>
            <a:picLocks noChangeAspect="1"/>
          </p:cNvPicPr>
          <p:nvPr/>
        </p:nvPicPr>
        <p:blipFill>
          <a:blip r:embed="rId7"/>
          <a:srcRect/>
          <a:stretch>
            <a:fillRect/>
          </a:stretch>
        </p:blipFill>
        <p:spPr>
          <a:xfrm>
            <a:off x="6537651" y="5774075"/>
            <a:ext cx="1975683" cy="2427874"/>
          </a:xfrm>
          <a:prstGeom prst="rect">
            <a:avLst/>
          </a:prstGeom>
        </p:spPr>
      </p:pic>
      <p:pic>
        <p:nvPicPr>
          <p:cNvPr id="8" name="Picture 8"/>
          <p:cNvPicPr>
            <a:picLocks noChangeAspect="1"/>
          </p:cNvPicPr>
          <p:nvPr/>
        </p:nvPicPr>
        <p:blipFill>
          <a:blip r:embed="rId8"/>
          <a:srcRect/>
          <a:stretch>
            <a:fillRect/>
          </a:stretch>
        </p:blipFill>
        <p:spPr>
          <a:xfrm>
            <a:off x="11075152" y="3413280"/>
            <a:ext cx="1306149" cy="2040858"/>
          </a:xfrm>
          <a:prstGeom prst="rect">
            <a:avLst/>
          </a:prstGeom>
        </p:spPr>
      </p:pic>
      <p:pic>
        <p:nvPicPr>
          <p:cNvPr id="9" name="Picture 9"/>
          <p:cNvPicPr>
            <a:picLocks noChangeAspect="1"/>
          </p:cNvPicPr>
          <p:nvPr/>
        </p:nvPicPr>
        <p:blipFill>
          <a:blip r:embed="rId9"/>
          <a:srcRect/>
          <a:stretch>
            <a:fillRect/>
          </a:stretch>
        </p:blipFill>
        <p:spPr>
          <a:xfrm>
            <a:off x="10945955" y="6746432"/>
            <a:ext cx="1564544" cy="2012276"/>
          </a:xfrm>
          <a:prstGeom prst="rect">
            <a:avLst/>
          </a:prstGeom>
        </p:spPr>
      </p:pic>
      <p:pic>
        <p:nvPicPr>
          <p:cNvPr id="10" name="Picture 10"/>
          <p:cNvPicPr>
            <a:picLocks noChangeAspect="1"/>
          </p:cNvPicPr>
          <p:nvPr/>
        </p:nvPicPr>
        <p:blipFill>
          <a:blip r:embed="rId10"/>
          <a:srcRect/>
          <a:stretch>
            <a:fillRect/>
          </a:stretch>
        </p:blipFill>
        <p:spPr>
          <a:xfrm>
            <a:off x="14958005" y="3296674"/>
            <a:ext cx="2301295" cy="2157464"/>
          </a:xfrm>
          <a:prstGeom prst="rect">
            <a:avLst/>
          </a:prstGeom>
        </p:spPr>
      </p:pic>
      <p:pic>
        <p:nvPicPr>
          <p:cNvPr id="11" name="Picture 11"/>
          <p:cNvPicPr>
            <a:picLocks noChangeAspect="1"/>
          </p:cNvPicPr>
          <p:nvPr/>
        </p:nvPicPr>
        <p:blipFill>
          <a:blip r:embed="rId11"/>
          <a:srcRect/>
          <a:stretch>
            <a:fillRect/>
          </a:stretch>
        </p:blipFill>
        <p:spPr>
          <a:xfrm>
            <a:off x="14958005" y="6550906"/>
            <a:ext cx="1724214" cy="2370053"/>
          </a:xfrm>
          <a:prstGeom prst="rect">
            <a:avLst/>
          </a:prstGeom>
        </p:spPr>
      </p:pic>
      <p:pic>
        <p:nvPicPr>
          <p:cNvPr id="12" name="Picture 12"/>
          <p:cNvPicPr>
            <a:picLocks noChangeAspect="1"/>
          </p:cNvPicPr>
          <p:nvPr/>
        </p:nvPicPr>
        <p:blipFill>
          <a:blip r:embed="rId12"/>
          <a:srcRect/>
          <a:stretch>
            <a:fillRect/>
          </a:stretch>
        </p:blipFill>
        <p:spPr>
          <a:xfrm rot="-5400000">
            <a:off x="5640758" y="5718429"/>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0" y="0"/>
            <a:ext cx="18288000" cy="1924050"/>
          </a:xfrm>
          <a:prstGeom prst="rect">
            <a:avLst/>
          </a:prstGeom>
        </p:spPr>
      </p:pic>
      <p:sp>
        <p:nvSpPr>
          <p:cNvPr id="14" name="TextBox 14"/>
          <p:cNvSpPr txBox="1"/>
          <p:nvPr/>
        </p:nvSpPr>
        <p:spPr>
          <a:xfrm>
            <a:off x="545736" y="381553"/>
            <a:ext cx="17112955" cy="1037118"/>
          </a:xfrm>
          <a:prstGeom prst="rect">
            <a:avLst/>
          </a:prstGeom>
        </p:spPr>
        <p:txBody>
          <a:bodyPr lIns="0" tIns="0" rIns="0" bIns="0" rtlCol="0" anchor="t">
            <a:spAutoFit/>
          </a:bodyPr>
          <a:lstStyle/>
          <a:p>
            <a:pPr algn="ctr">
              <a:lnSpc>
                <a:spcPts val="8389"/>
              </a:lnSpc>
              <a:spcBef>
                <a:spcPct val="0"/>
              </a:spcBef>
            </a:pPr>
            <a:r>
              <a:rPr lang="en-US" sz="5992" spc="149">
                <a:solidFill>
                  <a:srgbClr val="FFFFFF"/>
                </a:solidFill>
                <a:latin typeface="Roboto Condensed Bold"/>
              </a:rPr>
              <a:t>CAN YOU NAME THE FOLLOWING ENERGY SOURCES?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856124"/>
            <a:ext cx="18288000" cy="430876"/>
          </a:xfrm>
          <a:prstGeom prst="rect">
            <a:avLst/>
          </a:prstGeom>
        </p:spPr>
      </p:pic>
      <p:pic>
        <p:nvPicPr>
          <p:cNvPr id="3" name="Picture 3"/>
          <p:cNvPicPr>
            <a:picLocks noChangeAspect="1"/>
          </p:cNvPicPr>
          <p:nvPr/>
        </p:nvPicPr>
        <p:blipFill>
          <a:blip r:embed="rId3"/>
          <a:srcRect/>
          <a:stretch>
            <a:fillRect/>
          </a:stretch>
        </p:blipFill>
        <p:spPr>
          <a:xfrm>
            <a:off x="1028700" y="2748005"/>
            <a:ext cx="2299503" cy="2299503"/>
          </a:xfrm>
          <a:prstGeom prst="rect">
            <a:avLst/>
          </a:prstGeom>
        </p:spPr>
      </p:pic>
      <p:pic>
        <p:nvPicPr>
          <p:cNvPr id="4" name="Picture 4"/>
          <p:cNvPicPr>
            <a:picLocks noChangeAspect="1"/>
          </p:cNvPicPr>
          <p:nvPr/>
        </p:nvPicPr>
        <p:blipFill>
          <a:blip r:embed="rId4"/>
          <a:srcRect/>
          <a:stretch>
            <a:fillRect/>
          </a:stretch>
        </p:blipFill>
        <p:spPr>
          <a:xfrm>
            <a:off x="3945875" y="7242345"/>
            <a:ext cx="2016475" cy="1847596"/>
          </a:xfrm>
          <a:prstGeom prst="rect">
            <a:avLst/>
          </a:prstGeom>
        </p:spPr>
      </p:pic>
      <p:pic>
        <p:nvPicPr>
          <p:cNvPr id="5" name="Picture 5"/>
          <p:cNvPicPr>
            <a:picLocks noChangeAspect="1"/>
          </p:cNvPicPr>
          <p:nvPr/>
        </p:nvPicPr>
        <p:blipFill>
          <a:blip r:embed="rId5"/>
          <a:srcRect/>
          <a:stretch>
            <a:fillRect/>
          </a:stretch>
        </p:blipFill>
        <p:spPr>
          <a:xfrm>
            <a:off x="1183190" y="6033681"/>
            <a:ext cx="1635679" cy="2366263"/>
          </a:xfrm>
          <a:prstGeom prst="rect">
            <a:avLst/>
          </a:prstGeom>
        </p:spPr>
      </p:pic>
      <p:pic>
        <p:nvPicPr>
          <p:cNvPr id="6" name="Picture 6"/>
          <p:cNvPicPr>
            <a:picLocks noChangeAspect="1"/>
          </p:cNvPicPr>
          <p:nvPr/>
        </p:nvPicPr>
        <p:blipFill>
          <a:blip r:embed="rId6"/>
          <a:srcRect/>
          <a:stretch>
            <a:fillRect/>
          </a:stretch>
        </p:blipFill>
        <p:spPr>
          <a:xfrm>
            <a:off x="5898801" y="2506936"/>
            <a:ext cx="2874873" cy="2648476"/>
          </a:xfrm>
          <a:prstGeom prst="rect">
            <a:avLst/>
          </a:prstGeom>
        </p:spPr>
      </p:pic>
      <p:pic>
        <p:nvPicPr>
          <p:cNvPr id="7" name="Picture 7"/>
          <p:cNvPicPr>
            <a:picLocks noChangeAspect="1"/>
          </p:cNvPicPr>
          <p:nvPr/>
        </p:nvPicPr>
        <p:blipFill>
          <a:blip r:embed="rId7"/>
          <a:srcRect/>
          <a:stretch>
            <a:fillRect/>
          </a:stretch>
        </p:blipFill>
        <p:spPr>
          <a:xfrm>
            <a:off x="6561547" y="5886450"/>
            <a:ext cx="1942230" cy="2386765"/>
          </a:xfrm>
          <a:prstGeom prst="rect">
            <a:avLst/>
          </a:prstGeom>
        </p:spPr>
      </p:pic>
      <p:pic>
        <p:nvPicPr>
          <p:cNvPr id="8" name="Picture 8"/>
          <p:cNvPicPr>
            <a:picLocks noChangeAspect="1"/>
          </p:cNvPicPr>
          <p:nvPr/>
        </p:nvPicPr>
        <p:blipFill>
          <a:blip r:embed="rId8"/>
          <a:srcRect/>
          <a:stretch>
            <a:fillRect/>
          </a:stretch>
        </p:blipFill>
        <p:spPr>
          <a:xfrm>
            <a:off x="11317849" y="3059674"/>
            <a:ext cx="1310065" cy="2046977"/>
          </a:xfrm>
          <a:prstGeom prst="rect">
            <a:avLst/>
          </a:prstGeom>
        </p:spPr>
      </p:pic>
      <p:pic>
        <p:nvPicPr>
          <p:cNvPr id="9" name="Picture 9"/>
          <p:cNvPicPr>
            <a:picLocks noChangeAspect="1"/>
          </p:cNvPicPr>
          <p:nvPr/>
        </p:nvPicPr>
        <p:blipFill>
          <a:blip r:embed="rId9"/>
          <a:srcRect/>
          <a:stretch>
            <a:fillRect/>
          </a:stretch>
        </p:blipFill>
        <p:spPr>
          <a:xfrm>
            <a:off x="11188264" y="6402820"/>
            <a:ext cx="1569235" cy="2018308"/>
          </a:xfrm>
          <a:prstGeom prst="rect">
            <a:avLst/>
          </a:prstGeom>
        </p:spPr>
      </p:pic>
      <p:pic>
        <p:nvPicPr>
          <p:cNvPr id="10" name="Picture 10"/>
          <p:cNvPicPr>
            <a:picLocks noChangeAspect="1"/>
          </p:cNvPicPr>
          <p:nvPr/>
        </p:nvPicPr>
        <p:blipFill>
          <a:blip r:embed="rId10"/>
          <a:srcRect/>
          <a:stretch>
            <a:fillRect/>
          </a:stretch>
        </p:blipFill>
        <p:spPr>
          <a:xfrm>
            <a:off x="15212343" y="2942719"/>
            <a:ext cx="2308194" cy="2163932"/>
          </a:xfrm>
          <a:prstGeom prst="rect">
            <a:avLst/>
          </a:prstGeom>
        </p:spPr>
      </p:pic>
      <p:pic>
        <p:nvPicPr>
          <p:cNvPr id="11" name="Picture 11"/>
          <p:cNvPicPr>
            <a:picLocks noChangeAspect="1"/>
          </p:cNvPicPr>
          <p:nvPr/>
        </p:nvPicPr>
        <p:blipFill>
          <a:blip r:embed="rId11"/>
          <a:srcRect/>
          <a:stretch>
            <a:fillRect/>
          </a:stretch>
        </p:blipFill>
        <p:spPr>
          <a:xfrm>
            <a:off x="15212343" y="6206707"/>
            <a:ext cx="1729383" cy="2377159"/>
          </a:xfrm>
          <a:prstGeom prst="rect">
            <a:avLst/>
          </a:prstGeom>
        </p:spPr>
      </p:pic>
      <p:pic>
        <p:nvPicPr>
          <p:cNvPr id="12" name="Picture 12"/>
          <p:cNvPicPr>
            <a:picLocks noChangeAspect="1"/>
          </p:cNvPicPr>
          <p:nvPr/>
        </p:nvPicPr>
        <p:blipFill>
          <a:blip r:embed="rId12"/>
          <a:srcRect/>
          <a:stretch>
            <a:fillRect/>
          </a:stretch>
        </p:blipFill>
        <p:spPr>
          <a:xfrm rot="-5400000">
            <a:off x="5640758" y="5804154"/>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631" y="0"/>
            <a:ext cx="18401203" cy="1924050"/>
          </a:xfrm>
          <a:prstGeom prst="rect">
            <a:avLst/>
          </a:prstGeom>
        </p:spPr>
      </p:pic>
      <p:sp>
        <p:nvSpPr>
          <p:cNvPr id="14" name="TextBox 14"/>
          <p:cNvSpPr txBox="1"/>
          <p:nvPr/>
        </p:nvSpPr>
        <p:spPr>
          <a:xfrm>
            <a:off x="1468885" y="5111018"/>
            <a:ext cx="1516055" cy="579254"/>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SOLAR</a:t>
            </a:r>
          </a:p>
        </p:txBody>
      </p:sp>
      <p:sp>
        <p:nvSpPr>
          <p:cNvPr id="15" name="TextBox 15"/>
          <p:cNvSpPr txBox="1"/>
          <p:nvPr/>
        </p:nvSpPr>
        <p:spPr>
          <a:xfrm>
            <a:off x="1183190" y="8510686"/>
            <a:ext cx="1972395" cy="579254"/>
          </a:xfrm>
          <a:prstGeom prst="rect">
            <a:avLst/>
          </a:prstGeom>
        </p:spPr>
        <p:txBody>
          <a:bodyPr lIns="0" tIns="0" rIns="0" bIns="0" rtlCol="0" anchor="t">
            <a:spAutoFit/>
          </a:bodyPr>
          <a:lstStyle/>
          <a:p>
            <a:pPr algn="ctr">
              <a:lnSpc>
                <a:spcPts val="4796"/>
              </a:lnSpc>
            </a:pPr>
            <a:r>
              <a:rPr lang="en-US" sz="3425">
                <a:solidFill>
                  <a:srgbClr val="244357"/>
                </a:solidFill>
                <a:latin typeface="Open Sans Bold"/>
              </a:rPr>
              <a:t>BIOMASS</a:t>
            </a:r>
          </a:p>
        </p:txBody>
      </p:sp>
      <p:sp>
        <p:nvSpPr>
          <p:cNvPr id="16" name="TextBox 16"/>
          <p:cNvSpPr txBox="1"/>
          <p:nvPr/>
        </p:nvSpPr>
        <p:spPr>
          <a:xfrm>
            <a:off x="5898801" y="5111018"/>
            <a:ext cx="2977060" cy="579254"/>
          </a:xfrm>
          <a:prstGeom prst="rect">
            <a:avLst/>
          </a:prstGeom>
        </p:spPr>
        <p:txBody>
          <a:bodyPr lIns="0" tIns="0" rIns="0" bIns="0" rtlCol="0" anchor="t">
            <a:spAutoFit/>
          </a:bodyPr>
          <a:lstStyle/>
          <a:p>
            <a:pPr algn="ctr">
              <a:lnSpc>
                <a:spcPts val="4796"/>
              </a:lnSpc>
            </a:pPr>
            <a:r>
              <a:rPr lang="en-US" sz="3425">
                <a:solidFill>
                  <a:srgbClr val="244357"/>
                </a:solidFill>
                <a:latin typeface="Open Sans Bold"/>
              </a:rPr>
              <a:t>GEOTHERMAL</a:t>
            </a:r>
          </a:p>
        </p:txBody>
      </p:sp>
      <p:sp>
        <p:nvSpPr>
          <p:cNvPr id="17" name="TextBox 17"/>
          <p:cNvSpPr txBox="1"/>
          <p:nvPr/>
        </p:nvSpPr>
        <p:spPr>
          <a:xfrm>
            <a:off x="6912379" y="8342793"/>
            <a:ext cx="1302323" cy="579254"/>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WIND</a:t>
            </a:r>
          </a:p>
        </p:txBody>
      </p:sp>
      <p:sp>
        <p:nvSpPr>
          <p:cNvPr id="18" name="TextBox 18"/>
          <p:cNvSpPr txBox="1"/>
          <p:nvPr/>
        </p:nvSpPr>
        <p:spPr>
          <a:xfrm>
            <a:off x="3388593" y="9119972"/>
            <a:ext cx="3131041" cy="579254"/>
          </a:xfrm>
          <a:prstGeom prst="rect">
            <a:avLst/>
          </a:prstGeom>
        </p:spPr>
        <p:txBody>
          <a:bodyPr lIns="0" tIns="0" rIns="0" bIns="0" rtlCol="0" anchor="t">
            <a:spAutoFit/>
          </a:bodyPr>
          <a:lstStyle/>
          <a:p>
            <a:pPr algn="ctr">
              <a:lnSpc>
                <a:spcPts val="4796"/>
              </a:lnSpc>
            </a:pPr>
            <a:r>
              <a:rPr lang="en-US" sz="3425">
                <a:solidFill>
                  <a:srgbClr val="244357"/>
                </a:solidFill>
                <a:latin typeface="Open Sans Bold"/>
              </a:rPr>
              <a:t>HYDROPOWER</a:t>
            </a:r>
          </a:p>
        </p:txBody>
      </p:sp>
      <p:sp>
        <p:nvSpPr>
          <p:cNvPr id="19" name="TextBox 19"/>
          <p:cNvSpPr txBox="1"/>
          <p:nvPr/>
        </p:nvSpPr>
        <p:spPr>
          <a:xfrm>
            <a:off x="11648862" y="5221902"/>
            <a:ext cx="713534" cy="572749"/>
          </a:xfrm>
          <a:prstGeom prst="rect">
            <a:avLst/>
          </a:prstGeom>
        </p:spPr>
        <p:txBody>
          <a:bodyPr lIns="0" tIns="0" rIns="0" bIns="0" rtlCol="0" anchor="t">
            <a:spAutoFit/>
          </a:bodyPr>
          <a:lstStyle/>
          <a:p>
            <a:pPr algn="ctr">
              <a:lnSpc>
                <a:spcPts val="4648"/>
              </a:lnSpc>
            </a:pPr>
            <a:r>
              <a:rPr lang="en-US" sz="3320">
                <a:solidFill>
                  <a:srgbClr val="244357"/>
                </a:solidFill>
                <a:latin typeface="Open Sans Bold"/>
              </a:rPr>
              <a:t>OIL</a:t>
            </a:r>
          </a:p>
        </p:txBody>
      </p:sp>
      <p:sp>
        <p:nvSpPr>
          <p:cNvPr id="20" name="TextBox 20"/>
          <p:cNvSpPr txBox="1"/>
          <p:nvPr/>
        </p:nvSpPr>
        <p:spPr>
          <a:xfrm>
            <a:off x="15799632" y="5221902"/>
            <a:ext cx="1133616" cy="572749"/>
          </a:xfrm>
          <a:prstGeom prst="rect">
            <a:avLst/>
          </a:prstGeom>
        </p:spPr>
        <p:txBody>
          <a:bodyPr lIns="0" tIns="0" rIns="0" bIns="0" rtlCol="0" anchor="t">
            <a:spAutoFit/>
          </a:bodyPr>
          <a:lstStyle/>
          <a:p>
            <a:pPr algn="ctr">
              <a:lnSpc>
                <a:spcPts val="4648"/>
              </a:lnSpc>
            </a:pPr>
            <a:r>
              <a:rPr lang="en-US" sz="3320">
                <a:solidFill>
                  <a:srgbClr val="244357"/>
                </a:solidFill>
                <a:latin typeface="Open Sans Bold"/>
              </a:rPr>
              <a:t>COAL</a:t>
            </a:r>
          </a:p>
        </p:txBody>
      </p:sp>
      <p:sp>
        <p:nvSpPr>
          <p:cNvPr id="21" name="TextBox 21"/>
          <p:cNvSpPr txBox="1"/>
          <p:nvPr/>
        </p:nvSpPr>
        <p:spPr>
          <a:xfrm>
            <a:off x="10985773" y="8517191"/>
            <a:ext cx="1974218" cy="572749"/>
          </a:xfrm>
          <a:prstGeom prst="rect">
            <a:avLst/>
          </a:prstGeom>
        </p:spPr>
        <p:txBody>
          <a:bodyPr lIns="0" tIns="0" rIns="0" bIns="0" rtlCol="0" anchor="t">
            <a:spAutoFit/>
          </a:bodyPr>
          <a:lstStyle/>
          <a:p>
            <a:pPr algn="ctr">
              <a:lnSpc>
                <a:spcPts val="4648"/>
              </a:lnSpc>
            </a:pPr>
            <a:r>
              <a:rPr lang="en-US" sz="3320">
                <a:solidFill>
                  <a:srgbClr val="244357"/>
                </a:solidFill>
                <a:latin typeface="Open Sans Bold"/>
              </a:rPr>
              <a:t>NUCLEAR</a:t>
            </a:r>
          </a:p>
        </p:txBody>
      </p:sp>
      <p:sp>
        <p:nvSpPr>
          <p:cNvPr id="22" name="TextBox 22"/>
          <p:cNvSpPr txBox="1"/>
          <p:nvPr/>
        </p:nvSpPr>
        <p:spPr>
          <a:xfrm>
            <a:off x="14728124" y="8511386"/>
            <a:ext cx="2942656" cy="572749"/>
          </a:xfrm>
          <a:prstGeom prst="rect">
            <a:avLst/>
          </a:prstGeom>
        </p:spPr>
        <p:txBody>
          <a:bodyPr lIns="0" tIns="0" rIns="0" bIns="0" rtlCol="0" anchor="t">
            <a:spAutoFit/>
          </a:bodyPr>
          <a:lstStyle/>
          <a:p>
            <a:pPr algn="ctr">
              <a:lnSpc>
                <a:spcPts val="4648"/>
              </a:lnSpc>
            </a:pPr>
            <a:r>
              <a:rPr lang="en-US" sz="3320">
                <a:solidFill>
                  <a:srgbClr val="244357"/>
                </a:solidFill>
                <a:latin typeface="Open Sans Bold"/>
              </a:rPr>
              <a:t>NATURAL GAS</a:t>
            </a:r>
          </a:p>
        </p:txBody>
      </p:sp>
      <p:sp>
        <p:nvSpPr>
          <p:cNvPr id="23" name="TextBox 23"/>
          <p:cNvSpPr txBox="1"/>
          <p:nvPr/>
        </p:nvSpPr>
        <p:spPr>
          <a:xfrm>
            <a:off x="300318" y="-549022"/>
            <a:ext cx="17603791" cy="2102627"/>
          </a:xfrm>
          <a:prstGeom prst="rect">
            <a:avLst/>
          </a:prstGeom>
        </p:spPr>
        <p:txBody>
          <a:bodyPr lIns="0" tIns="0" rIns="0" bIns="0" rtlCol="0" anchor="t">
            <a:spAutoFit/>
          </a:bodyPr>
          <a:lstStyle/>
          <a:p>
            <a:pPr algn="ctr">
              <a:lnSpc>
                <a:spcPts val="8389"/>
              </a:lnSpc>
              <a:spcBef>
                <a:spcPct val="0"/>
              </a:spcBef>
            </a:pPr>
            <a:endParaRPr/>
          </a:p>
          <a:p>
            <a:pPr algn="ctr">
              <a:lnSpc>
                <a:spcPts val="8389"/>
              </a:lnSpc>
              <a:spcBef>
                <a:spcPct val="0"/>
              </a:spcBef>
            </a:pPr>
            <a:r>
              <a:rPr lang="en-US" sz="5992" spc="149">
                <a:solidFill>
                  <a:srgbClr val="FFFFFF"/>
                </a:solidFill>
                <a:latin typeface="Roboto Condensed Bold"/>
              </a:rPr>
              <a:t>RENEWABLE AND NON-RENEWABLE ENERGY SOURCES</a:t>
            </a:r>
          </a:p>
        </p:txBody>
      </p:sp>
      <p:pic>
        <p:nvPicPr>
          <p:cNvPr id="24" name="Picture 24"/>
          <p:cNvPicPr>
            <a:picLocks noChangeAspect="1"/>
          </p:cNvPicPr>
          <p:nvPr/>
        </p:nvPicPr>
        <p:blipFill>
          <a:blip r:embed="rId14"/>
          <a:srcRect/>
          <a:stretch>
            <a:fillRect/>
          </a:stretch>
        </p:blipFill>
        <p:spPr>
          <a:xfrm>
            <a:off x="13161815" y="5118074"/>
            <a:ext cx="1566309" cy="1384225"/>
          </a:xfrm>
          <a:prstGeom prst="rect">
            <a:avLst/>
          </a:prstGeom>
        </p:spPr>
      </p:pic>
      <p:pic>
        <p:nvPicPr>
          <p:cNvPr id="25" name="Picture 25"/>
          <p:cNvPicPr>
            <a:picLocks noChangeAspect="1"/>
          </p:cNvPicPr>
          <p:nvPr/>
        </p:nvPicPr>
        <p:blipFill>
          <a:blip r:embed="rId15"/>
          <a:srcRect/>
          <a:stretch>
            <a:fillRect/>
          </a:stretch>
        </p:blipFill>
        <p:spPr>
          <a:xfrm>
            <a:off x="13331160" y="5155412"/>
            <a:ext cx="1106677" cy="1470223"/>
          </a:xfrm>
          <a:prstGeom prst="rect">
            <a:avLst/>
          </a:prstGeom>
        </p:spPr>
      </p:pic>
      <p:pic>
        <p:nvPicPr>
          <p:cNvPr id="26" name="Picture 26"/>
          <p:cNvPicPr>
            <a:picLocks noChangeAspect="1"/>
          </p:cNvPicPr>
          <p:nvPr/>
        </p:nvPicPr>
        <p:blipFill>
          <a:blip r:embed="rId16"/>
          <a:srcRect/>
          <a:stretch>
            <a:fillRect/>
          </a:stretch>
        </p:blipFill>
        <p:spPr>
          <a:xfrm>
            <a:off x="3759447" y="5118074"/>
            <a:ext cx="1566309" cy="13842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4)">
            <a:hlinkClick r:id="" action="ppaction://media"/>
            <a:extLst>
              <a:ext uri="{FF2B5EF4-FFF2-40B4-BE49-F238E27FC236}">
                <a16:creationId xmlns:a16="http://schemas.microsoft.com/office/drawing/2014/main" id="{B31F5527-7C8E-4FAA-9274-435BF64A910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
        <p:nvSpPr>
          <p:cNvPr id="2" name="AutoShape 2"/>
          <p:cNvSpPr/>
          <p:nvPr/>
        </p:nvSpPr>
        <p:spPr>
          <a:xfrm>
            <a:off x="1797143" y="1"/>
            <a:ext cx="6489838" cy="10287000"/>
          </a:xfrm>
          <a:prstGeom prst="rect">
            <a:avLst/>
          </a:prstGeom>
          <a:solidFill>
            <a:srgbClr val="795548"/>
          </a:solidFill>
        </p:spPr>
      </p:sp>
      <p:pic>
        <p:nvPicPr>
          <p:cNvPr id="3" name="Picture 3"/>
          <p:cNvPicPr>
            <a:picLocks noChangeAspect="1"/>
          </p:cNvPicPr>
          <p:nvPr/>
        </p:nvPicPr>
        <p:blipFill>
          <a:blip r:embed="rId5"/>
          <a:srcRect/>
          <a:stretch>
            <a:fillRect/>
          </a:stretch>
        </p:blipFill>
        <p:spPr>
          <a:xfrm>
            <a:off x="3110678" y="5463540"/>
            <a:ext cx="3862768" cy="4114800"/>
          </a:xfrm>
          <a:prstGeom prst="rect">
            <a:avLst/>
          </a:prstGeom>
        </p:spPr>
      </p:pic>
      <p:sp>
        <p:nvSpPr>
          <p:cNvPr id="4" name="TextBox 4"/>
          <p:cNvSpPr txBox="1"/>
          <p:nvPr/>
        </p:nvSpPr>
        <p:spPr>
          <a:xfrm>
            <a:off x="2258494" y="904875"/>
            <a:ext cx="5244660" cy="1159742"/>
          </a:xfrm>
          <a:prstGeom prst="rect">
            <a:avLst/>
          </a:prstGeom>
        </p:spPr>
        <p:txBody>
          <a:bodyPr lIns="0" tIns="0" rIns="0" bIns="0" rtlCol="0" anchor="t">
            <a:spAutoFit/>
          </a:bodyPr>
          <a:lstStyle/>
          <a:p>
            <a:pPr algn="ctr">
              <a:lnSpc>
                <a:spcPts val="9586"/>
              </a:lnSpc>
              <a:spcBef>
                <a:spcPct val="0"/>
              </a:spcBef>
            </a:pPr>
            <a:r>
              <a:rPr lang="en-US" sz="6847">
                <a:solidFill>
                  <a:srgbClr val="FFFFFF"/>
                </a:solidFill>
                <a:latin typeface="Open Sans Bold"/>
              </a:rPr>
              <a:t>FOSSIL FUEL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76384"/>
            <a:ext cx="18288000" cy="3143703"/>
            <a:chOff x="0" y="0"/>
            <a:chExt cx="24384000" cy="4191604"/>
          </a:xfrm>
        </p:grpSpPr>
        <p:pic>
          <p:nvPicPr>
            <p:cNvPr id="3" name="Picture 3"/>
            <p:cNvPicPr>
              <a:picLocks noChangeAspect="1"/>
            </p:cNvPicPr>
            <p:nvPr/>
          </p:nvPicPr>
          <p:blipFill>
            <a:blip r:embed="rId2"/>
            <a:srcRect t="9945" b="994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34" b="11334"/>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118" b="1118"/>
            <a:stretch>
              <a:fillRect/>
            </a:stretch>
          </p:blipFill>
          <p:spPr>
            <a:xfrm>
              <a:off x="16256000" y="0"/>
              <a:ext cx="8128000" cy="4191604"/>
            </a:xfrm>
            <a:prstGeom prst="rect">
              <a:avLst/>
            </a:prstGeom>
          </p:spPr>
        </p:pic>
      </p:grpSp>
      <p:sp>
        <p:nvSpPr>
          <p:cNvPr id="6" name="TextBox 6"/>
          <p:cNvSpPr txBox="1"/>
          <p:nvPr/>
        </p:nvSpPr>
        <p:spPr>
          <a:xfrm>
            <a:off x="2096807" y="7259253"/>
            <a:ext cx="14342269" cy="1106170"/>
          </a:xfrm>
          <a:prstGeom prst="rect">
            <a:avLst/>
          </a:prstGeom>
        </p:spPr>
        <p:txBody>
          <a:bodyPr lIns="0" tIns="0" rIns="0" bIns="0" rtlCol="0" anchor="t">
            <a:spAutoFit/>
          </a:bodyPr>
          <a:lstStyle/>
          <a:p>
            <a:pPr algn="ctr">
              <a:lnSpc>
                <a:spcPts val="8960"/>
              </a:lnSpc>
            </a:pPr>
            <a:r>
              <a:rPr lang="en-US" sz="6400">
                <a:solidFill>
                  <a:srgbClr val="1C2B47"/>
                </a:solidFill>
                <a:latin typeface="Roboto Bold"/>
              </a:rPr>
              <a:t>Have you heard of the term fossil fuel? </a:t>
            </a:r>
          </a:p>
        </p:txBody>
      </p:sp>
      <p:pic>
        <p:nvPicPr>
          <p:cNvPr id="7" name="Picture 7"/>
          <p:cNvPicPr>
            <a:picLocks noChangeAspect="1"/>
          </p:cNvPicPr>
          <p:nvPr/>
        </p:nvPicPr>
        <p:blipFill>
          <a:blip r:embed="rId5">
            <a:alphaModFix amt="16000"/>
          </a:blip>
          <a:srcRect/>
          <a:stretch>
            <a:fillRect/>
          </a:stretch>
        </p:blipFill>
        <p:spPr>
          <a:xfrm>
            <a:off x="15195654" y="5931106"/>
            <a:ext cx="2914667" cy="2922995"/>
          </a:xfrm>
          <a:prstGeom prst="rect">
            <a:avLst/>
          </a:prstGeom>
        </p:spPr>
      </p:pic>
      <p:sp>
        <p:nvSpPr>
          <p:cNvPr id="8" name="TextBox 8"/>
          <p:cNvSpPr txBox="1"/>
          <p:nvPr/>
        </p:nvSpPr>
        <p:spPr>
          <a:xfrm>
            <a:off x="3625699" y="974555"/>
            <a:ext cx="11036601" cy="1052195"/>
          </a:xfrm>
          <a:prstGeom prst="rect">
            <a:avLst/>
          </a:prstGeom>
        </p:spPr>
        <p:txBody>
          <a:bodyPr lIns="0" tIns="0" rIns="0" bIns="0" rtlCol="0" anchor="t">
            <a:spAutoFit/>
          </a:bodyPr>
          <a:lstStyle/>
          <a:p>
            <a:pPr marL="0" lvl="0" indent="0" algn="ctr">
              <a:lnSpc>
                <a:spcPts val="7840"/>
              </a:lnSpc>
              <a:spcBef>
                <a:spcPct val="0"/>
              </a:spcBef>
            </a:pPr>
            <a:r>
              <a:rPr lang="en-US" sz="8000">
                <a:solidFill>
                  <a:srgbClr val="69484F"/>
                </a:solidFill>
                <a:latin typeface="Roboto Condensed Bold"/>
              </a:rPr>
              <a:t>WHAT IS A FOSSIL FUEL?</a:t>
            </a:r>
          </a:p>
        </p:txBody>
      </p:sp>
      <p:grpSp>
        <p:nvGrpSpPr>
          <p:cNvPr id="9" name="Group 9"/>
          <p:cNvGrpSpPr/>
          <p:nvPr/>
        </p:nvGrpSpPr>
        <p:grpSpPr>
          <a:xfrm>
            <a:off x="0" y="9097209"/>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11" name="TextBox 11"/>
          <p:cNvSpPr txBox="1"/>
          <p:nvPr/>
        </p:nvSpPr>
        <p:spPr>
          <a:xfrm>
            <a:off x="12649200" y="9006713"/>
            <a:ext cx="5450903" cy="1159742"/>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FOSSIL FUEL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5)">
            <a:hlinkClick r:id="" action="ppaction://media"/>
            <a:extLst>
              <a:ext uri="{FF2B5EF4-FFF2-40B4-BE49-F238E27FC236}">
                <a16:creationId xmlns:a16="http://schemas.microsoft.com/office/drawing/2014/main" id="{B9E72522-7137-489A-BCFA-190F17BED4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4" name="TextBox 4"/>
          <p:cNvSpPr txBox="1"/>
          <p:nvPr/>
        </p:nvSpPr>
        <p:spPr>
          <a:xfrm>
            <a:off x="381000" y="531812"/>
            <a:ext cx="17907000" cy="3909212"/>
          </a:xfrm>
          <a:prstGeom prst="rect">
            <a:avLst/>
          </a:prstGeom>
        </p:spPr>
        <p:txBody>
          <a:bodyPr wrap="square" lIns="0" tIns="0" rIns="0" bIns="0" rtlCol="0" anchor="t">
            <a:spAutoFit/>
          </a:bodyPr>
          <a:lstStyle/>
          <a:p>
            <a:pPr algn="ctr">
              <a:lnSpc>
                <a:spcPts val="4387"/>
              </a:lnSpc>
              <a:spcBef>
                <a:spcPct val="0"/>
              </a:spcBef>
            </a:pPr>
            <a:r>
              <a:rPr lang="en-US" sz="3133" dirty="0">
                <a:solidFill>
                  <a:srgbClr val="5D422E"/>
                </a:solidFill>
                <a:latin typeface="Roboto"/>
              </a:rPr>
              <a:t>Fossil fuel was formed from dead animals and plants that lived thousands of years ago on Earth. Extraction from the Earth leaves areas environmentally damaged, thus the name </a:t>
            </a:r>
          </a:p>
          <a:p>
            <a:pPr algn="ctr">
              <a:lnSpc>
                <a:spcPts val="4387"/>
              </a:lnSpc>
              <a:spcBef>
                <a:spcPct val="0"/>
              </a:spcBef>
            </a:pPr>
            <a:r>
              <a:rPr lang="en-US" sz="3133" i="1" dirty="0">
                <a:solidFill>
                  <a:srgbClr val="5D422E"/>
                </a:solidFill>
                <a:latin typeface="Roboto"/>
              </a:rPr>
              <a:t>Dirty Energy Sources</a:t>
            </a:r>
            <a:r>
              <a:rPr lang="en-US" sz="3133" dirty="0">
                <a:solidFill>
                  <a:srgbClr val="5D422E"/>
                </a:solidFill>
                <a:latin typeface="Roboto"/>
              </a:rPr>
              <a:t>. </a:t>
            </a:r>
          </a:p>
          <a:p>
            <a:pPr algn="ctr">
              <a:lnSpc>
                <a:spcPts val="4387"/>
              </a:lnSpc>
              <a:spcBef>
                <a:spcPct val="0"/>
              </a:spcBef>
            </a:pPr>
            <a:r>
              <a:rPr lang="en-US" sz="3133" dirty="0">
                <a:solidFill>
                  <a:srgbClr val="5D422E"/>
                </a:solidFill>
                <a:latin typeface="Roboto"/>
              </a:rPr>
              <a:t>This is just the result of extraction; it also pollutes the air we breathe once we burn it. The gasoline that we put into cars to make them run, and the gas that we use for cooking comes from crude oil, </a:t>
            </a:r>
          </a:p>
          <a:p>
            <a:pPr algn="ctr">
              <a:lnSpc>
                <a:spcPts val="4387"/>
              </a:lnSpc>
              <a:spcBef>
                <a:spcPct val="0"/>
              </a:spcBef>
            </a:pPr>
            <a:r>
              <a:rPr lang="en-US" sz="3133" dirty="0">
                <a:solidFill>
                  <a:srgbClr val="5D422E"/>
                </a:solidFill>
                <a:latin typeface="Roboto"/>
              </a:rPr>
              <a:t>a fossil fuel. As these fuels are burned, they produce carbon dioxide which makes the air that we breathe dirtier. This kind of fuel falls under the category of non-renewable energy.</a:t>
            </a:r>
          </a:p>
        </p:txBody>
      </p:sp>
      <p:sp>
        <p:nvSpPr>
          <p:cNvPr id="5" name="TextBox 5"/>
          <p:cNvSpPr txBox="1"/>
          <p:nvPr/>
        </p:nvSpPr>
        <p:spPr>
          <a:xfrm>
            <a:off x="12268200" y="9006713"/>
            <a:ext cx="5831903" cy="1159742"/>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FOSSIL FUEL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3361161"/>
            <a:chOff x="0" y="0"/>
            <a:chExt cx="6186311" cy="1136985"/>
          </a:xfrm>
        </p:grpSpPr>
        <p:sp>
          <p:nvSpPr>
            <p:cNvPr id="3" name="Freeform 3"/>
            <p:cNvSpPr/>
            <p:nvPr/>
          </p:nvSpPr>
          <p:spPr>
            <a:xfrm>
              <a:off x="0" y="0"/>
              <a:ext cx="6186311" cy="1136985"/>
            </a:xfrm>
            <a:custGeom>
              <a:avLst/>
              <a:gdLst/>
              <a:ahLst/>
              <a:cxnLst/>
              <a:rect l="l" t="t" r="r" b="b"/>
              <a:pathLst>
                <a:path w="6186311" h="1136985">
                  <a:moveTo>
                    <a:pt x="0" y="0"/>
                  </a:moveTo>
                  <a:lnTo>
                    <a:pt x="6186311" y="0"/>
                  </a:lnTo>
                  <a:lnTo>
                    <a:pt x="6186311" y="1136985"/>
                  </a:lnTo>
                  <a:lnTo>
                    <a:pt x="0" y="1136985"/>
                  </a:lnTo>
                  <a:close/>
                </a:path>
              </a:pathLst>
            </a:custGeom>
            <a:solidFill>
              <a:srgbClr val="717273">
                <a:alpha val="11764"/>
              </a:srgbClr>
            </a:solidFill>
          </p:spPr>
        </p:sp>
      </p:grpSp>
      <p:sp>
        <p:nvSpPr>
          <p:cNvPr id="4" name="TextBox 4"/>
          <p:cNvSpPr txBox="1"/>
          <p:nvPr/>
        </p:nvSpPr>
        <p:spPr>
          <a:xfrm>
            <a:off x="1237076" y="1259491"/>
            <a:ext cx="10802524" cy="725805"/>
          </a:xfrm>
          <a:prstGeom prst="rect">
            <a:avLst/>
          </a:prstGeom>
        </p:spPr>
        <p:txBody>
          <a:bodyPr wrap="square" lIns="0" tIns="0" rIns="0" bIns="0" rtlCol="0" anchor="t">
            <a:spAutoFit/>
          </a:bodyPr>
          <a:lstStyle/>
          <a:p>
            <a:pPr algn="ctr">
              <a:lnSpc>
                <a:spcPts val="5880"/>
              </a:lnSpc>
            </a:pPr>
            <a:r>
              <a:rPr lang="en-US" sz="4200" dirty="0">
                <a:solidFill>
                  <a:srgbClr val="1C2B47"/>
                </a:solidFill>
                <a:latin typeface="Roboto Bold"/>
              </a:rPr>
              <a:t>Why do you think it is called a </a:t>
            </a:r>
            <a:r>
              <a:rPr lang="en-US" sz="4200" i="1" dirty="0">
                <a:solidFill>
                  <a:srgbClr val="1C2B47"/>
                </a:solidFill>
                <a:latin typeface="Roboto Bold"/>
              </a:rPr>
              <a:t>fossil fuel </a:t>
            </a:r>
            <a:r>
              <a:rPr lang="en-US" sz="4200" dirty="0">
                <a:solidFill>
                  <a:srgbClr val="1C2B47"/>
                </a:solidFill>
                <a:latin typeface="Roboto Bold"/>
              </a:rPr>
              <a:t>?</a:t>
            </a:r>
          </a:p>
        </p:txBody>
      </p:sp>
      <p:pic>
        <p:nvPicPr>
          <p:cNvPr id="5" name="Picture 5"/>
          <p:cNvPicPr>
            <a:picLocks noChangeAspect="1"/>
          </p:cNvPicPr>
          <p:nvPr/>
        </p:nvPicPr>
        <p:blipFill>
          <a:blip r:embed="rId2">
            <a:alphaModFix amt="16000"/>
          </a:blip>
          <a:srcRect/>
          <a:stretch>
            <a:fillRect/>
          </a:stretch>
        </p:blipFill>
        <p:spPr>
          <a:xfrm>
            <a:off x="-428634" y="-201405"/>
            <a:ext cx="1955953" cy="1961542"/>
          </a:xfrm>
          <a:prstGeom prst="rect">
            <a:avLst/>
          </a:prstGeom>
        </p:spPr>
      </p:pic>
      <p:pic>
        <p:nvPicPr>
          <p:cNvPr id="6" name="Picture 6"/>
          <p:cNvPicPr>
            <a:picLocks noChangeAspect="1"/>
          </p:cNvPicPr>
          <p:nvPr/>
        </p:nvPicPr>
        <p:blipFill>
          <a:blip r:embed="rId3"/>
          <a:srcRect b="17570"/>
          <a:stretch>
            <a:fillRect/>
          </a:stretch>
        </p:blipFill>
        <p:spPr>
          <a:xfrm>
            <a:off x="12801600" y="-30650"/>
            <a:ext cx="5486400" cy="3391811"/>
          </a:xfrm>
          <a:prstGeom prst="rect">
            <a:avLst/>
          </a:prstGeom>
        </p:spPr>
      </p:pic>
      <p:pic>
        <p:nvPicPr>
          <p:cNvPr id="7" name="Picture 7"/>
          <p:cNvPicPr>
            <a:picLocks noChangeAspect="1"/>
          </p:cNvPicPr>
          <p:nvPr/>
        </p:nvPicPr>
        <p:blipFill>
          <a:blip r:embed="rId4"/>
          <a:srcRect r="11614" b="8171"/>
          <a:stretch>
            <a:fillRect/>
          </a:stretch>
        </p:blipFill>
        <p:spPr>
          <a:xfrm>
            <a:off x="0" y="3361161"/>
            <a:ext cx="5030321" cy="3482003"/>
          </a:xfrm>
          <a:prstGeom prst="rect">
            <a:avLst/>
          </a:prstGeom>
        </p:spPr>
      </p:pic>
      <p:grpSp>
        <p:nvGrpSpPr>
          <p:cNvPr id="8" name="Group 8"/>
          <p:cNvGrpSpPr/>
          <p:nvPr/>
        </p:nvGrpSpPr>
        <p:grpSpPr>
          <a:xfrm>
            <a:off x="5030321" y="3361161"/>
            <a:ext cx="18288000" cy="3482003"/>
            <a:chOff x="0" y="0"/>
            <a:chExt cx="6186311" cy="1177863"/>
          </a:xfrm>
        </p:grpSpPr>
        <p:sp>
          <p:nvSpPr>
            <p:cNvPr id="9" name="Freeform 9"/>
            <p:cNvSpPr/>
            <p:nvPr/>
          </p:nvSpPr>
          <p:spPr>
            <a:xfrm>
              <a:off x="0" y="0"/>
              <a:ext cx="6186311" cy="1177863"/>
            </a:xfrm>
            <a:custGeom>
              <a:avLst/>
              <a:gdLst/>
              <a:ahLst/>
              <a:cxnLst/>
              <a:rect l="l" t="t" r="r" b="b"/>
              <a:pathLst>
                <a:path w="6186311" h="1177863">
                  <a:moveTo>
                    <a:pt x="0" y="0"/>
                  </a:moveTo>
                  <a:lnTo>
                    <a:pt x="6186311" y="0"/>
                  </a:lnTo>
                  <a:lnTo>
                    <a:pt x="6186311" y="1177863"/>
                  </a:lnTo>
                  <a:lnTo>
                    <a:pt x="0" y="1177863"/>
                  </a:lnTo>
                  <a:close/>
                </a:path>
              </a:pathLst>
            </a:custGeom>
            <a:solidFill>
              <a:srgbClr val="FFBD59">
                <a:alpha val="11764"/>
              </a:srgbClr>
            </a:solidFill>
          </p:spPr>
        </p:sp>
      </p:grpSp>
      <p:sp>
        <p:nvSpPr>
          <p:cNvPr id="10" name="TextBox 10"/>
          <p:cNvSpPr txBox="1"/>
          <p:nvPr/>
        </p:nvSpPr>
        <p:spPr>
          <a:xfrm>
            <a:off x="5345090" y="4171750"/>
            <a:ext cx="12208430" cy="1472565"/>
          </a:xfrm>
          <a:prstGeom prst="rect">
            <a:avLst/>
          </a:prstGeom>
        </p:spPr>
        <p:txBody>
          <a:bodyPr lIns="0" tIns="0" rIns="0" bIns="0" rtlCol="0" anchor="t">
            <a:spAutoFit/>
          </a:bodyPr>
          <a:lstStyle/>
          <a:p>
            <a:pPr>
              <a:lnSpc>
                <a:spcPts val="5880"/>
              </a:lnSpc>
            </a:pPr>
            <a:r>
              <a:rPr lang="en-US" sz="4200" dirty="0">
                <a:solidFill>
                  <a:srgbClr val="1C2B47"/>
                </a:solidFill>
                <a:latin typeface="Roboto Bold"/>
              </a:rPr>
              <a:t>List some things that come to mind when you hear </a:t>
            </a:r>
          </a:p>
          <a:p>
            <a:pPr>
              <a:lnSpc>
                <a:spcPts val="5880"/>
              </a:lnSpc>
            </a:pPr>
            <a:r>
              <a:rPr lang="en-US" sz="4200" dirty="0">
                <a:solidFill>
                  <a:srgbClr val="1C2B47"/>
                </a:solidFill>
                <a:latin typeface="Roboto Bold"/>
              </a:rPr>
              <a:t>the term non-renewable energy.</a:t>
            </a:r>
          </a:p>
        </p:txBody>
      </p:sp>
      <p:pic>
        <p:nvPicPr>
          <p:cNvPr id="11" name="Picture 11"/>
          <p:cNvPicPr>
            <a:picLocks noChangeAspect="1"/>
          </p:cNvPicPr>
          <p:nvPr/>
        </p:nvPicPr>
        <p:blipFill>
          <a:blip r:embed="rId5">
            <a:alphaModFix amt="26000"/>
          </a:blip>
          <a:srcRect/>
          <a:stretch>
            <a:fillRect/>
          </a:stretch>
        </p:blipFill>
        <p:spPr>
          <a:xfrm>
            <a:off x="16845057" y="3140621"/>
            <a:ext cx="1955953" cy="1961542"/>
          </a:xfrm>
          <a:prstGeom prst="rect">
            <a:avLst/>
          </a:prstGeom>
        </p:spPr>
      </p:pic>
      <p:grpSp>
        <p:nvGrpSpPr>
          <p:cNvPr id="12" name="Group 12"/>
          <p:cNvGrpSpPr/>
          <p:nvPr/>
        </p:nvGrpSpPr>
        <p:grpSpPr>
          <a:xfrm>
            <a:off x="0" y="6843164"/>
            <a:ext cx="18288000" cy="3443836"/>
            <a:chOff x="0" y="0"/>
            <a:chExt cx="6186311" cy="1164952"/>
          </a:xfrm>
        </p:grpSpPr>
        <p:sp>
          <p:nvSpPr>
            <p:cNvPr id="13" name="Freeform 13"/>
            <p:cNvSpPr/>
            <p:nvPr/>
          </p:nvSpPr>
          <p:spPr>
            <a:xfrm>
              <a:off x="0" y="0"/>
              <a:ext cx="6186311" cy="1164952"/>
            </a:xfrm>
            <a:custGeom>
              <a:avLst/>
              <a:gdLst/>
              <a:ahLst/>
              <a:cxnLst/>
              <a:rect l="l" t="t" r="r" b="b"/>
              <a:pathLst>
                <a:path w="6186311" h="1164952">
                  <a:moveTo>
                    <a:pt x="0" y="0"/>
                  </a:moveTo>
                  <a:lnTo>
                    <a:pt x="6186311" y="0"/>
                  </a:lnTo>
                  <a:lnTo>
                    <a:pt x="6186311" y="1164952"/>
                  </a:lnTo>
                  <a:lnTo>
                    <a:pt x="0" y="1164952"/>
                  </a:lnTo>
                  <a:close/>
                </a:path>
              </a:pathLst>
            </a:custGeom>
            <a:solidFill>
              <a:srgbClr val="5D422E"/>
            </a:solidFill>
          </p:spPr>
        </p:sp>
      </p:grpSp>
      <p:pic>
        <p:nvPicPr>
          <p:cNvPr id="14" name="Picture 14"/>
          <p:cNvPicPr>
            <a:picLocks noChangeAspect="1"/>
          </p:cNvPicPr>
          <p:nvPr/>
        </p:nvPicPr>
        <p:blipFill>
          <a:blip r:embed="rId6"/>
          <a:srcRect/>
          <a:stretch>
            <a:fillRect/>
          </a:stretch>
        </p:blipFill>
        <p:spPr>
          <a:xfrm rot="-1531174">
            <a:off x="435097" y="7427906"/>
            <a:ext cx="2176702" cy="2512788"/>
          </a:xfrm>
          <a:prstGeom prst="rect">
            <a:avLst/>
          </a:prstGeom>
        </p:spPr>
      </p:pic>
      <p:sp>
        <p:nvSpPr>
          <p:cNvPr id="15" name="TextBox 15"/>
          <p:cNvSpPr txBox="1"/>
          <p:nvPr/>
        </p:nvSpPr>
        <p:spPr>
          <a:xfrm>
            <a:off x="2770183" y="7892721"/>
            <a:ext cx="15052851" cy="1458733"/>
          </a:xfrm>
          <a:prstGeom prst="rect">
            <a:avLst/>
          </a:prstGeom>
        </p:spPr>
        <p:txBody>
          <a:bodyPr lIns="0" tIns="0" rIns="0" bIns="0" rtlCol="0" anchor="t">
            <a:spAutoFit/>
          </a:bodyPr>
          <a:lstStyle/>
          <a:p>
            <a:pPr>
              <a:lnSpc>
                <a:spcPts val="5880"/>
              </a:lnSpc>
            </a:pPr>
            <a:r>
              <a:rPr lang="en-US" sz="4200" dirty="0">
                <a:solidFill>
                  <a:srgbClr val="FFFFFF"/>
                </a:solidFill>
                <a:latin typeface="Roboto Bold"/>
              </a:rPr>
              <a:t>Non-renewable energy is used in a way that there is no gaining it back. We are not able to recreate this cycle.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6)">
            <a:hlinkClick r:id="" action="ppaction://media"/>
            <a:extLst>
              <a:ext uri="{FF2B5EF4-FFF2-40B4-BE49-F238E27FC236}">
                <a16:creationId xmlns:a16="http://schemas.microsoft.com/office/drawing/2014/main" id="{9C78EFA4-8CD7-4B9A-9D4A-AFE401A4D09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311812" cy="10300394"/>
          </a:xfrm>
          <a:prstGeom prst="rect">
            <a:avLst/>
          </a:prstGeom>
        </p:spPr>
      </p:pic>
      <p:grpSp>
        <p:nvGrpSpPr>
          <p:cNvPr id="2" name="Group 2"/>
          <p:cNvGrpSpPr/>
          <p:nvPr/>
        </p:nvGrpSpPr>
        <p:grpSpPr>
          <a:xfrm>
            <a:off x="1028700" y="0"/>
            <a:ext cx="6608064" cy="10287000"/>
            <a:chOff x="0" y="0"/>
            <a:chExt cx="2235320" cy="3479800"/>
          </a:xfrm>
        </p:grpSpPr>
        <p:sp>
          <p:nvSpPr>
            <p:cNvPr id="3" name="Freeform 3"/>
            <p:cNvSpPr/>
            <p:nvPr/>
          </p:nvSpPr>
          <p:spPr>
            <a:xfrm>
              <a:off x="0" y="0"/>
              <a:ext cx="2235320" cy="3479800"/>
            </a:xfrm>
            <a:custGeom>
              <a:avLst/>
              <a:gdLst/>
              <a:ahLst/>
              <a:cxnLst/>
              <a:rect l="l" t="t" r="r" b="b"/>
              <a:pathLst>
                <a:path w="2235320" h="3479800">
                  <a:moveTo>
                    <a:pt x="0" y="0"/>
                  </a:moveTo>
                  <a:lnTo>
                    <a:pt x="2235320" y="0"/>
                  </a:lnTo>
                  <a:lnTo>
                    <a:pt x="2235320" y="3479800"/>
                  </a:lnTo>
                  <a:lnTo>
                    <a:pt x="0" y="3479800"/>
                  </a:lnTo>
                  <a:close/>
                </a:path>
              </a:pathLst>
            </a:custGeom>
            <a:solidFill>
              <a:srgbClr val="545454"/>
            </a:solidFill>
          </p:spPr>
        </p:sp>
      </p:grpSp>
      <p:pic>
        <p:nvPicPr>
          <p:cNvPr id="4" name="Picture 4"/>
          <p:cNvPicPr>
            <a:picLocks noChangeAspect="1"/>
          </p:cNvPicPr>
          <p:nvPr/>
        </p:nvPicPr>
        <p:blipFill>
          <a:blip r:embed="rId5"/>
          <a:srcRect/>
          <a:stretch>
            <a:fillRect/>
          </a:stretch>
        </p:blipFill>
        <p:spPr>
          <a:xfrm>
            <a:off x="1028700" y="5746710"/>
            <a:ext cx="6608064" cy="4540290"/>
          </a:xfrm>
          <a:prstGeom prst="rect">
            <a:avLst/>
          </a:prstGeom>
        </p:spPr>
      </p:pic>
      <p:sp>
        <p:nvSpPr>
          <p:cNvPr id="5" name="TextBox 5"/>
          <p:cNvSpPr txBox="1"/>
          <p:nvPr/>
        </p:nvSpPr>
        <p:spPr>
          <a:xfrm>
            <a:off x="2184466" y="636336"/>
            <a:ext cx="4296531" cy="2369576"/>
          </a:xfrm>
          <a:prstGeom prst="rect">
            <a:avLst/>
          </a:prstGeom>
        </p:spPr>
        <p:txBody>
          <a:bodyPr lIns="0" tIns="0" rIns="0" bIns="0" rtlCol="0" anchor="t">
            <a:spAutoFit/>
          </a:bodyPr>
          <a:lstStyle/>
          <a:p>
            <a:pPr algn="ctr">
              <a:lnSpc>
                <a:spcPts val="9586"/>
              </a:lnSpc>
            </a:pPr>
            <a:r>
              <a:rPr lang="en-US" sz="6847">
                <a:solidFill>
                  <a:srgbClr val="FFFFFF"/>
                </a:solidFill>
                <a:latin typeface="Open Sans Bold"/>
              </a:rPr>
              <a:t>NUCLEAR </a:t>
            </a:r>
          </a:p>
          <a:p>
            <a:pPr>
              <a:lnSpc>
                <a:spcPts val="9586"/>
              </a:lnSpc>
              <a:spcBef>
                <a:spcPct val="0"/>
              </a:spcBef>
            </a:pPr>
            <a:r>
              <a:rPr lang="en-US" sz="6847">
                <a:solidFill>
                  <a:srgbClr val="FFFFFF"/>
                </a:solidFill>
                <a:latin typeface="Open Sans Bold"/>
              </a:rPr>
              <a:t>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5301" b="15301"/>
            <a:stretch>
              <a:fillRect/>
            </a:stretch>
          </p:blipFill>
          <p:spPr>
            <a:xfrm>
              <a:off x="0" y="0"/>
              <a:ext cx="8128000" cy="4191604"/>
            </a:xfrm>
            <a:prstGeom prst="rect">
              <a:avLst/>
            </a:prstGeom>
          </p:spPr>
        </p:pic>
        <p:pic>
          <p:nvPicPr>
            <p:cNvPr id="4" name="Picture 4"/>
            <p:cNvPicPr>
              <a:picLocks noChangeAspect="1"/>
            </p:cNvPicPr>
            <p:nvPr/>
          </p:nvPicPr>
          <p:blipFill>
            <a:blip r:embed="rId3"/>
            <a:srcRect t="4160" b="416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20987" b="20987"/>
            <a:stretch>
              <a:fillRect/>
            </a:stretch>
          </p:blipFill>
          <p:spPr>
            <a:xfrm>
              <a:off x="16256000" y="0"/>
              <a:ext cx="8128000" cy="4191604"/>
            </a:xfrm>
            <a:prstGeom prst="rect">
              <a:avLst/>
            </a:prstGeom>
          </p:spPr>
        </p:pic>
      </p:grpSp>
      <p:sp>
        <p:nvSpPr>
          <p:cNvPr id="6" name="TextBox 6"/>
          <p:cNvSpPr txBox="1"/>
          <p:nvPr/>
        </p:nvSpPr>
        <p:spPr>
          <a:xfrm>
            <a:off x="1143000" y="7259253"/>
            <a:ext cx="15809175" cy="1106170"/>
          </a:xfrm>
          <a:prstGeom prst="rect">
            <a:avLst/>
          </a:prstGeom>
        </p:spPr>
        <p:txBody>
          <a:bodyPr wrap="square" lIns="0" tIns="0" rIns="0" bIns="0" rtlCol="0" anchor="t">
            <a:spAutoFit/>
          </a:bodyPr>
          <a:lstStyle/>
          <a:p>
            <a:pPr algn="ctr">
              <a:lnSpc>
                <a:spcPts val="8960"/>
              </a:lnSpc>
            </a:pPr>
            <a:r>
              <a:rPr lang="en-US" sz="6400" dirty="0">
                <a:solidFill>
                  <a:srgbClr val="1C2B47"/>
                </a:solidFill>
                <a:latin typeface="Roboto Bold"/>
              </a:rPr>
              <a:t>Energy released from the core of an atom.</a:t>
            </a:r>
          </a:p>
        </p:txBody>
      </p:sp>
      <p:pic>
        <p:nvPicPr>
          <p:cNvPr id="7" name="Picture 7"/>
          <p:cNvPicPr>
            <a:picLocks noChangeAspect="1"/>
          </p:cNvPicPr>
          <p:nvPr/>
        </p:nvPicPr>
        <p:blipFill>
          <a:blip r:embed="rId5">
            <a:alphaModFix amt="16000"/>
          </a:blip>
          <a:srcRect/>
          <a:stretch>
            <a:fillRect/>
          </a:stretch>
        </p:blipFill>
        <p:spPr>
          <a:xfrm>
            <a:off x="15801966" y="5902458"/>
            <a:ext cx="2943234" cy="2951644"/>
          </a:xfrm>
          <a:prstGeom prst="rect">
            <a:avLst/>
          </a:prstGeom>
        </p:spPr>
      </p:pic>
      <p:sp>
        <p:nvSpPr>
          <p:cNvPr id="8" name="TextBox 8"/>
          <p:cNvSpPr txBox="1"/>
          <p:nvPr/>
        </p:nvSpPr>
        <p:spPr>
          <a:xfrm>
            <a:off x="3625699" y="974555"/>
            <a:ext cx="11852074" cy="1052195"/>
          </a:xfrm>
          <a:prstGeom prst="rect">
            <a:avLst/>
          </a:prstGeom>
        </p:spPr>
        <p:txBody>
          <a:bodyPr lIns="0" tIns="0" rIns="0" bIns="0" rtlCol="0" anchor="t">
            <a:spAutoFit/>
          </a:bodyPr>
          <a:lstStyle/>
          <a:p>
            <a:pPr marL="0" lvl="0" indent="0" algn="ctr">
              <a:lnSpc>
                <a:spcPts val="7840"/>
              </a:lnSpc>
              <a:spcBef>
                <a:spcPct val="0"/>
              </a:spcBef>
            </a:pPr>
            <a:r>
              <a:rPr lang="en-US" sz="8000">
                <a:solidFill>
                  <a:srgbClr val="545454"/>
                </a:solidFill>
                <a:latin typeface="Roboto Condensed Bold"/>
              </a:rPr>
              <a:t>WHAT IS NUCLEAR ENERGY?</a:t>
            </a:r>
          </a:p>
        </p:txBody>
      </p:sp>
      <p:grpSp>
        <p:nvGrpSpPr>
          <p:cNvPr id="9" name="Group 9"/>
          <p:cNvGrpSpPr/>
          <p:nvPr/>
        </p:nvGrpSpPr>
        <p:grpSpPr>
          <a:xfrm>
            <a:off x="0" y="9097209"/>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5A5758"/>
            </a:solidFill>
          </p:spPr>
        </p:sp>
      </p:grpSp>
      <p:sp>
        <p:nvSpPr>
          <p:cNvPr id="11" name="TextBox 11"/>
          <p:cNvSpPr txBox="1"/>
          <p:nvPr/>
        </p:nvSpPr>
        <p:spPr>
          <a:xfrm>
            <a:off x="9901487" y="9006713"/>
            <a:ext cx="8386513" cy="1159742"/>
          </a:xfrm>
          <a:prstGeom prst="rect">
            <a:avLst/>
          </a:prstGeom>
        </p:spPr>
        <p:txBody>
          <a:bodyPr lIns="0" tIns="0" rIns="0" bIns="0" rtlCol="0" anchor="t">
            <a:spAutoFit/>
          </a:bodyPr>
          <a:lstStyle/>
          <a:p>
            <a:pPr algn="ctr">
              <a:lnSpc>
                <a:spcPts val="9586"/>
              </a:lnSpc>
              <a:spcBef>
                <a:spcPct val="0"/>
              </a:spcBef>
            </a:pPr>
            <a:r>
              <a:rPr lang="en-US" sz="6847">
                <a:solidFill>
                  <a:srgbClr val="FFFFFF"/>
                </a:solidFill>
                <a:latin typeface="Open Sans Bold"/>
              </a:rPr>
              <a:t>NUCLEAR ENERGY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374216"/>
            <a:chOff x="0" y="0"/>
            <a:chExt cx="6186311" cy="3509303"/>
          </a:xfrm>
        </p:grpSpPr>
        <p:sp>
          <p:nvSpPr>
            <p:cNvPr id="3" name="Freeform 3"/>
            <p:cNvSpPr/>
            <p:nvPr/>
          </p:nvSpPr>
          <p:spPr>
            <a:xfrm>
              <a:off x="0" y="0"/>
              <a:ext cx="6186311" cy="3509303"/>
            </a:xfrm>
            <a:custGeom>
              <a:avLst/>
              <a:gdLst/>
              <a:ahLst/>
              <a:cxnLst/>
              <a:rect l="l" t="t" r="r" b="b"/>
              <a:pathLst>
                <a:path w="6186311" h="3509303">
                  <a:moveTo>
                    <a:pt x="0" y="0"/>
                  </a:moveTo>
                  <a:lnTo>
                    <a:pt x="6186311" y="0"/>
                  </a:lnTo>
                  <a:lnTo>
                    <a:pt x="6186311" y="3509303"/>
                  </a:lnTo>
                  <a:lnTo>
                    <a:pt x="0" y="3509303"/>
                  </a:lnTo>
                  <a:close/>
                </a:path>
              </a:pathLst>
            </a:custGeom>
            <a:solidFill>
              <a:srgbClr val="444444"/>
            </a:solidFill>
          </p:spPr>
        </p:sp>
      </p:grpSp>
      <p:pic>
        <p:nvPicPr>
          <p:cNvPr id="4" name="Picture 4"/>
          <p:cNvPicPr>
            <a:picLocks noChangeAspect="1"/>
          </p:cNvPicPr>
          <p:nvPr/>
        </p:nvPicPr>
        <p:blipFill>
          <a:blip r:embed="rId2"/>
          <a:srcRect l="1305" t="759" r="12870"/>
          <a:stretch>
            <a:fillRect/>
          </a:stretch>
        </p:blipFill>
        <p:spPr>
          <a:xfrm>
            <a:off x="8298180" y="0"/>
            <a:ext cx="9989820" cy="7674501"/>
          </a:xfrm>
          <a:prstGeom prst="rect">
            <a:avLst/>
          </a:prstGeom>
        </p:spPr>
      </p:pic>
      <p:sp>
        <p:nvSpPr>
          <p:cNvPr id="5" name="TextBox 5"/>
          <p:cNvSpPr txBox="1"/>
          <p:nvPr/>
        </p:nvSpPr>
        <p:spPr>
          <a:xfrm>
            <a:off x="184022" y="-228600"/>
            <a:ext cx="3461708" cy="1876536"/>
          </a:xfrm>
          <a:prstGeom prst="rect">
            <a:avLst/>
          </a:prstGeom>
        </p:spPr>
        <p:txBody>
          <a:bodyPr lIns="0" tIns="0" rIns="0" bIns="0" rtlCol="0" anchor="t">
            <a:spAutoFit/>
          </a:bodyPr>
          <a:lstStyle/>
          <a:p>
            <a:pPr algn="ctr">
              <a:lnSpc>
                <a:spcPts val="15187"/>
              </a:lnSpc>
            </a:pPr>
            <a:r>
              <a:rPr lang="en-US" sz="10847">
                <a:solidFill>
                  <a:srgbClr val="FFD91D"/>
                </a:solidFill>
                <a:latin typeface="Schoolbell"/>
              </a:rPr>
              <a:t>ATOMS</a:t>
            </a:r>
          </a:p>
        </p:txBody>
      </p:sp>
      <p:sp>
        <p:nvSpPr>
          <p:cNvPr id="6" name="TextBox 6"/>
          <p:cNvSpPr txBox="1"/>
          <p:nvPr/>
        </p:nvSpPr>
        <p:spPr>
          <a:xfrm>
            <a:off x="420811" y="962025"/>
            <a:ext cx="8014881" cy="8296275"/>
          </a:xfrm>
          <a:prstGeom prst="rect">
            <a:avLst/>
          </a:prstGeom>
        </p:spPr>
        <p:txBody>
          <a:bodyPr lIns="0" tIns="0" rIns="0" bIns="0" rtlCol="0" anchor="t">
            <a:spAutoFit/>
          </a:bodyPr>
          <a:lstStyle/>
          <a:p>
            <a:pPr>
              <a:lnSpc>
                <a:spcPts val="4107"/>
              </a:lnSpc>
              <a:spcBef>
                <a:spcPct val="0"/>
              </a:spcBef>
            </a:pPr>
            <a:r>
              <a:rPr lang="en-US" sz="2934" dirty="0">
                <a:solidFill>
                  <a:srgbClr val="FFFFFF"/>
                </a:solidFill>
                <a:latin typeface="Roboto Bold"/>
              </a:rPr>
              <a:t>                                         are the tiny particles in matter that make up molecules.  Molecules in turn make up gases, liquids, and solids. </a:t>
            </a:r>
          </a:p>
          <a:p>
            <a:pPr>
              <a:lnSpc>
                <a:spcPts val="4107"/>
              </a:lnSpc>
              <a:spcBef>
                <a:spcPct val="0"/>
              </a:spcBef>
            </a:pPr>
            <a:endParaRPr lang="en-US" sz="2934" dirty="0">
              <a:solidFill>
                <a:srgbClr val="FFFFFF"/>
              </a:solidFill>
              <a:latin typeface="Roboto Bold"/>
            </a:endParaRPr>
          </a:p>
          <a:p>
            <a:pPr>
              <a:lnSpc>
                <a:spcPts val="4107"/>
              </a:lnSpc>
              <a:spcBef>
                <a:spcPct val="0"/>
              </a:spcBef>
            </a:pPr>
            <a:r>
              <a:rPr lang="en-US" sz="2934" dirty="0">
                <a:solidFill>
                  <a:srgbClr val="FFFFFF"/>
                </a:solidFill>
                <a:latin typeface="Roboto Bold"/>
              </a:rPr>
              <a:t>Atoms themselves are made up of three particles called </a:t>
            </a:r>
            <a:r>
              <a:rPr lang="en-US" sz="2934" dirty="0">
                <a:solidFill>
                  <a:srgbClr val="5ADAD1"/>
                </a:solidFill>
                <a:latin typeface="Roboto Bold"/>
              </a:rPr>
              <a:t>protons</a:t>
            </a:r>
            <a:r>
              <a:rPr lang="en-US" sz="2934" dirty="0">
                <a:solidFill>
                  <a:srgbClr val="FFFFFF"/>
                </a:solidFill>
                <a:latin typeface="Roboto Bold"/>
              </a:rPr>
              <a:t>,</a:t>
            </a:r>
            <a:r>
              <a:rPr lang="en-US" sz="2934" dirty="0">
                <a:solidFill>
                  <a:srgbClr val="FF1616"/>
                </a:solidFill>
                <a:latin typeface="Roboto Bold"/>
              </a:rPr>
              <a:t> neutrons</a:t>
            </a:r>
            <a:r>
              <a:rPr lang="en-US" sz="2934" dirty="0">
                <a:solidFill>
                  <a:srgbClr val="FFFFFF"/>
                </a:solidFill>
                <a:latin typeface="Roboto Bold"/>
              </a:rPr>
              <a:t>, and </a:t>
            </a:r>
            <a:r>
              <a:rPr lang="en-US" sz="2934" dirty="0">
                <a:solidFill>
                  <a:srgbClr val="6FED4D"/>
                </a:solidFill>
                <a:latin typeface="Roboto Bold"/>
              </a:rPr>
              <a:t>electrons</a:t>
            </a:r>
            <a:r>
              <a:rPr lang="en-US" sz="2934" dirty="0">
                <a:solidFill>
                  <a:srgbClr val="FFFFFF"/>
                </a:solidFill>
                <a:latin typeface="Roboto Bold"/>
              </a:rPr>
              <a:t>. An atom has a nucleus (or core) which contains protons and neutrons.  The nucleus is surrounded by electrons.</a:t>
            </a:r>
            <a:r>
              <a:rPr lang="en-US" sz="2934" dirty="0">
                <a:solidFill>
                  <a:srgbClr val="5ADAD1"/>
                </a:solidFill>
                <a:latin typeface="Roboto Bold"/>
              </a:rPr>
              <a:t> </a:t>
            </a:r>
          </a:p>
          <a:p>
            <a:pPr>
              <a:lnSpc>
                <a:spcPts val="4107"/>
              </a:lnSpc>
              <a:spcBef>
                <a:spcPct val="0"/>
              </a:spcBef>
            </a:pPr>
            <a:endParaRPr lang="en-US" sz="2934" dirty="0">
              <a:solidFill>
                <a:srgbClr val="5ADAD1"/>
              </a:solidFill>
              <a:latin typeface="Roboto Bold"/>
            </a:endParaRPr>
          </a:p>
          <a:p>
            <a:pPr>
              <a:lnSpc>
                <a:spcPts val="4107"/>
              </a:lnSpc>
              <a:spcBef>
                <a:spcPct val="0"/>
              </a:spcBef>
            </a:pPr>
            <a:r>
              <a:rPr lang="en-US" sz="2934" dirty="0">
                <a:solidFill>
                  <a:srgbClr val="5ADAD1"/>
                </a:solidFill>
                <a:latin typeface="Roboto Bold"/>
              </a:rPr>
              <a:t>Protons</a:t>
            </a:r>
            <a:r>
              <a:rPr lang="en-US" sz="2934" dirty="0">
                <a:solidFill>
                  <a:srgbClr val="FFFFFF"/>
                </a:solidFill>
                <a:latin typeface="Roboto Bold"/>
              </a:rPr>
              <a:t> carry a positive electrical charge and </a:t>
            </a:r>
            <a:r>
              <a:rPr lang="en-US" sz="2934" dirty="0">
                <a:solidFill>
                  <a:srgbClr val="6FED4D"/>
                </a:solidFill>
                <a:latin typeface="Roboto Bold"/>
              </a:rPr>
              <a:t>electrons</a:t>
            </a:r>
            <a:r>
              <a:rPr lang="en-US" sz="2934" dirty="0">
                <a:solidFill>
                  <a:srgbClr val="FFFFFF"/>
                </a:solidFill>
                <a:latin typeface="Roboto Bold"/>
              </a:rPr>
              <a:t> carry a negative electrical charge. </a:t>
            </a:r>
          </a:p>
          <a:p>
            <a:pPr>
              <a:lnSpc>
                <a:spcPts val="4107"/>
              </a:lnSpc>
              <a:spcBef>
                <a:spcPct val="0"/>
              </a:spcBef>
            </a:pPr>
            <a:endParaRPr lang="en-US" sz="2934" dirty="0">
              <a:solidFill>
                <a:srgbClr val="FFFFFF"/>
              </a:solidFill>
              <a:latin typeface="Roboto Bold"/>
            </a:endParaRPr>
          </a:p>
          <a:p>
            <a:pPr>
              <a:lnSpc>
                <a:spcPts val="4107"/>
              </a:lnSpc>
              <a:spcBef>
                <a:spcPct val="0"/>
              </a:spcBef>
            </a:pPr>
            <a:r>
              <a:rPr lang="en-US" sz="2934" dirty="0">
                <a:solidFill>
                  <a:srgbClr val="FF1616"/>
                </a:solidFill>
                <a:latin typeface="Roboto Bold"/>
              </a:rPr>
              <a:t>Neutrons</a:t>
            </a:r>
            <a:r>
              <a:rPr lang="en-US" sz="2934" dirty="0">
                <a:solidFill>
                  <a:srgbClr val="FFFFFF"/>
                </a:solidFill>
                <a:latin typeface="Roboto Bold"/>
              </a:rPr>
              <a:t> do not have an electrical charge (neutral). Enormous energy is present in the bonds that hold the nucleus together.</a:t>
            </a:r>
          </a:p>
        </p:txBody>
      </p:sp>
      <p:sp>
        <p:nvSpPr>
          <p:cNvPr id="7" name="TextBox 7"/>
          <p:cNvSpPr txBox="1"/>
          <p:nvPr/>
        </p:nvSpPr>
        <p:spPr>
          <a:xfrm>
            <a:off x="8298180" y="7870190"/>
            <a:ext cx="10220212" cy="1536405"/>
          </a:xfrm>
          <a:prstGeom prst="rect">
            <a:avLst/>
          </a:prstGeom>
        </p:spPr>
        <p:txBody>
          <a:bodyPr lIns="0" tIns="0" rIns="0" bIns="0" rtlCol="0" anchor="t">
            <a:spAutoFit/>
          </a:bodyPr>
          <a:lstStyle/>
          <a:p>
            <a:pPr>
              <a:lnSpc>
                <a:spcPts val="4098"/>
              </a:lnSpc>
              <a:spcBef>
                <a:spcPct val="0"/>
              </a:spcBef>
            </a:pPr>
            <a:r>
              <a:rPr lang="en-US" sz="2927">
                <a:solidFill>
                  <a:srgbClr val="FFFFFF"/>
                </a:solidFill>
                <a:latin typeface="Roboto Bold"/>
              </a:rPr>
              <a:t> This nuclear energy can be released when those bonds are broken. The bonds can be broken through nuclear fission, and this energy can be used to produce electricity.</a:t>
            </a:r>
          </a:p>
        </p:txBody>
      </p:sp>
      <p:pic>
        <p:nvPicPr>
          <p:cNvPr id="8" name="Picture 8"/>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a:stretch>
            <a:fillRect/>
          </a:stretch>
        </p:blipFill>
        <p:spPr>
          <a:xfrm>
            <a:off x="17553417" y="9042026"/>
            <a:ext cx="541513" cy="124497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8FFEF"/>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2"/>
            <a:srcRect t="7820" b="7820"/>
            <a:stretch>
              <a:fillRect/>
            </a:stretch>
          </p:blipFill>
          <p:spPr>
            <a:xfrm>
              <a:off x="0" y="0"/>
              <a:ext cx="12179300" cy="6845300"/>
            </a:xfrm>
            <a:prstGeom prst="rect">
              <a:avLst/>
            </a:prstGeom>
          </p:spPr>
        </p:pic>
        <p:sp>
          <p:nvSpPr>
            <p:cNvPr id="4" name="AutoShape 4"/>
            <p:cNvSpPr/>
            <p:nvPr/>
          </p:nvSpPr>
          <p:spPr>
            <a:xfrm>
              <a:off x="12204700" y="0"/>
              <a:ext cx="12179300" cy="6845300"/>
            </a:xfrm>
            <a:prstGeom prst="rect">
              <a:avLst/>
            </a:prstGeom>
            <a:solidFill>
              <a:srgbClr val="CFBDAE"/>
            </a:solidFill>
          </p:spPr>
        </p:sp>
        <p:sp>
          <p:nvSpPr>
            <p:cNvPr id="5" name="AutoShape 5"/>
            <p:cNvSpPr/>
            <p:nvPr/>
          </p:nvSpPr>
          <p:spPr>
            <a:xfrm>
              <a:off x="0" y="6870700"/>
              <a:ext cx="12179300" cy="6845300"/>
            </a:xfrm>
            <a:prstGeom prst="rect">
              <a:avLst/>
            </a:prstGeom>
            <a:solidFill>
              <a:srgbClr val="CFBDAE"/>
            </a:solidFill>
          </p:spPr>
        </p:sp>
        <p:sp>
          <p:nvSpPr>
            <p:cNvPr id="6" name="AutoShape 6"/>
            <p:cNvSpPr/>
            <p:nvPr/>
          </p:nvSpPr>
          <p:spPr>
            <a:xfrm>
              <a:off x="12204700" y="6870700"/>
              <a:ext cx="12179300" cy="6845300"/>
            </a:xfrm>
            <a:prstGeom prst="rect">
              <a:avLst/>
            </a:prstGeom>
            <a:solidFill>
              <a:srgbClr val="CFBDAE"/>
            </a:solidFill>
          </p:spPr>
        </p:sp>
      </p:grpSp>
      <p:sp>
        <p:nvSpPr>
          <p:cNvPr id="7" name="TextBox 7"/>
          <p:cNvSpPr txBox="1"/>
          <p:nvPr/>
        </p:nvSpPr>
        <p:spPr>
          <a:xfrm>
            <a:off x="11387185" y="17145"/>
            <a:ext cx="6900815" cy="1227642"/>
          </a:xfrm>
          <a:prstGeom prst="rect">
            <a:avLst/>
          </a:prstGeom>
        </p:spPr>
        <p:txBody>
          <a:bodyPr lIns="0" tIns="0" rIns="0" bIns="0" rtlCol="0" anchor="t">
            <a:spAutoFit/>
          </a:bodyPr>
          <a:lstStyle/>
          <a:p>
            <a:pPr marL="0" lvl="0" indent="0" algn="just">
              <a:lnSpc>
                <a:spcPts val="10006"/>
              </a:lnSpc>
              <a:spcBef>
                <a:spcPct val="0"/>
              </a:spcBef>
            </a:pPr>
            <a:r>
              <a:rPr lang="en-US" sz="7147">
                <a:solidFill>
                  <a:srgbClr val="5D422E"/>
                </a:solidFill>
                <a:latin typeface="Roboto Condensed Bold"/>
              </a:rPr>
              <a:t>NON-RENEWABLE</a:t>
            </a:r>
          </a:p>
        </p:txBody>
      </p:sp>
      <p:grpSp>
        <p:nvGrpSpPr>
          <p:cNvPr id="8" name="Group 8"/>
          <p:cNvGrpSpPr/>
          <p:nvPr/>
        </p:nvGrpSpPr>
        <p:grpSpPr>
          <a:xfrm>
            <a:off x="4807472" y="3286075"/>
            <a:ext cx="7967642" cy="3349091"/>
            <a:chOff x="0" y="0"/>
            <a:chExt cx="10623523" cy="4465455"/>
          </a:xfrm>
        </p:grpSpPr>
        <p:grpSp>
          <p:nvGrpSpPr>
            <p:cNvPr id="9" name="Group 9"/>
            <p:cNvGrpSpPr/>
            <p:nvPr/>
          </p:nvGrpSpPr>
          <p:grpSpPr>
            <a:xfrm>
              <a:off x="0" y="0"/>
              <a:ext cx="10623523" cy="4465455"/>
              <a:chOff x="0" y="0"/>
              <a:chExt cx="3956845" cy="1663206"/>
            </a:xfrm>
          </p:grpSpPr>
          <p:sp>
            <p:nvSpPr>
              <p:cNvPr id="10" name="Freeform 10"/>
              <p:cNvSpPr/>
              <p:nvPr/>
            </p:nvSpPr>
            <p:spPr>
              <a:xfrm>
                <a:off x="0" y="0"/>
                <a:ext cx="3956845" cy="1663206"/>
              </a:xfrm>
              <a:custGeom>
                <a:avLst/>
                <a:gdLst/>
                <a:ahLst/>
                <a:cxnLst/>
                <a:rect l="l" t="t" r="r" b="b"/>
                <a:pathLst>
                  <a:path w="3956845" h="1663206">
                    <a:moveTo>
                      <a:pt x="0" y="0"/>
                    </a:moveTo>
                    <a:lnTo>
                      <a:pt x="3956845" y="0"/>
                    </a:lnTo>
                    <a:lnTo>
                      <a:pt x="3956845" y="1663206"/>
                    </a:lnTo>
                    <a:lnTo>
                      <a:pt x="0" y="1663206"/>
                    </a:lnTo>
                    <a:close/>
                  </a:path>
                </a:pathLst>
              </a:custGeom>
              <a:solidFill>
                <a:srgbClr val="5D422E"/>
              </a:solidFill>
            </p:spPr>
          </p:sp>
        </p:grpSp>
        <p:sp>
          <p:nvSpPr>
            <p:cNvPr id="11" name="TextBox 11"/>
            <p:cNvSpPr txBox="1"/>
            <p:nvPr/>
          </p:nvSpPr>
          <p:spPr>
            <a:xfrm>
              <a:off x="1054450" y="1134137"/>
              <a:ext cx="8514624" cy="2330531"/>
            </a:xfrm>
            <a:prstGeom prst="rect">
              <a:avLst/>
            </a:prstGeom>
          </p:spPr>
          <p:txBody>
            <a:bodyPr lIns="0" tIns="0" rIns="0" bIns="0" rtlCol="0" anchor="t">
              <a:spAutoFit/>
            </a:bodyPr>
            <a:lstStyle/>
            <a:p>
              <a:pPr algn="ctr">
                <a:lnSpc>
                  <a:spcPts val="6571"/>
                </a:lnSpc>
              </a:pPr>
              <a:r>
                <a:rPr lang="en-US" sz="6705">
                  <a:solidFill>
                    <a:srgbClr val="FFFFFF"/>
                  </a:solidFill>
                  <a:latin typeface="Roboto Condensed Bold"/>
                </a:rPr>
                <a:t>DISADVANTAGES </a:t>
              </a:r>
            </a:p>
            <a:p>
              <a:pPr marL="0" lvl="0" indent="0" algn="ctr">
                <a:lnSpc>
                  <a:spcPts val="6571"/>
                </a:lnSpc>
                <a:spcBef>
                  <a:spcPct val="0"/>
                </a:spcBef>
              </a:pPr>
              <a:r>
                <a:rPr lang="en-US" sz="6705">
                  <a:solidFill>
                    <a:srgbClr val="FFFFFF"/>
                  </a:solidFill>
                  <a:latin typeface="Roboto Condensed Bold"/>
                </a:rPr>
                <a:t>OF FOSSIL FUELS</a:t>
              </a:r>
            </a:p>
          </p:txBody>
        </p:sp>
      </p:grpSp>
      <p:sp>
        <p:nvSpPr>
          <p:cNvPr id="12" name="TextBox 12"/>
          <p:cNvSpPr txBox="1"/>
          <p:nvPr/>
        </p:nvSpPr>
        <p:spPr>
          <a:xfrm>
            <a:off x="205740" y="8930005"/>
            <a:ext cx="6745922" cy="1203294"/>
          </a:xfrm>
          <a:prstGeom prst="rect">
            <a:avLst/>
          </a:prstGeom>
        </p:spPr>
        <p:txBody>
          <a:bodyPr lIns="0" tIns="0" rIns="0" bIns="0" rtlCol="0" anchor="t">
            <a:spAutoFit/>
          </a:bodyPr>
          <a:lstStyle/>
          <a:p>
            <a:pPr marL="0" lvl="0" indent="0" algn="just">
              <a:lnSpc>
                <a:spcPts val="9782"/>
              </a:lnSpc>
              <a:spcBef>
                <a:spcPct val="0"/>
              </a:spcBef>
            </a:pPr>
            <a:r>
              <a:rPr lang="en-US" sz="6987">
                <a:solidFill>
                  <a:srgbClr val="5D422E"/>
                </a:solidFill>
                <a:latin typeface="Roboto Condensed Bold"/>
              </a:rPr>
              <a:t>POLLUTION</a:t>
            </a:r>
          </a:p>
        </p:txBody>
      </p:sp>
      <p:sp>
        <p:nvSpPr>
          <p:cNvPr id="13" name="TextBox 13"/>
          <p:cNvSpPr txBox="1"/>
          <p:nvPr/>
        </p:nvSpPr>
        <p:spPr>
          <a:xfrm>
            <a:off x="6313406" y="8930005"/>
            <a:ext cx="11814574" cy="1228734"/>
          </a:xfrm>
          <a:prstGeom prst="rect">
            <a:avLst/>
          </a:prstGeom>
        </p:spPr>
        <p:txBody>
          <a:bodyPr lIns="0" tIns="0" rIns="0" bIns="0" rtlCol="0" anchor="t">
            <a:spAutoFit/>
          </a:bodyPr>
          <a:lstStyle/>
          <a:p>
            <a:pPr marL="0" lvl="0" indent="0" algn="r">
              <a:lnSpc>
                <a:spcPts val="10016"/>
              </a:lnSpc>
              <a:spcBef>
                <a:spcPct val="0"/>
              </a:spcBef>
            </a:pPr>
            <a:r>
              <a:rPr lang="en-US" sz="7154">
                <a:solidFill>
                  <a:srgbClr val="5D422E"/>
                </a:solidFill>
                <a:latin typeface="Roboto Condensed Bold"/>
              </a:rPr>
              <a:t>DESTRUCTION OF LAND</a:t>
            </a:r>
          </a:p>
        </p:txBody>
      </p:sp>
      <p:sp>
        <p:nvSpPr>
          <p:cNvPr id="14" name="TextBox 14"/>
          <p:cNvSpPr txBox="1"/>
          <p:nvPr/>
        </p:nvSpPr>
        <p:spPr>
          <a:xfrm>
            <a:off x="10198465" y="1159062"/>
            <a:ext cx="7723775" cy="1472565"/>
          </a:xfrm>
          <a:prstGeom prst="rect">
            <a:avLst/>
          </a:prstGeom>
        </p:spPr>
        <p:txBody>
          <a:bodyPr lIns="0" tIns="0" rIns="0" bIns="0" rtlCol="0" anchor="t">
            <a:spAutoFit/>
          </a:bodyPr>
          <a:lstStyle/>
          <a:p>
            <a:pPr marL="0" lvl="0" indent="0" algn="r">
              <a:lnSpc>
                <a:spcPts val="5880"/>
              </a:lnSpc>
              <a:spcBef>
                <a:spcPct val="0"/>
              </a:spcBef>
            </a:pPr>
            <a:r>
              <a:rPr lang="en-US" sz="4200" spc="-96" dirty="0">
                <a:solidFill>
                  <a:srgbClr val="5D422E"/>
                </a:solidFill>
                <a:latin typeface="Roboto Condensed"/>
              </a:rPr>
              <a:t>coal, oil, and gas resources will be depleted one day</a:t>
            </a:r>
          </a:p>
        </p:txBody>
      </p:sp>
      <p:sp>
        <p:nvSpPr>
          <p:cNvPr id="15" name="TextBox 15"/>
          <p:cNvSpPr txBox="1"/>
          <p:nvPr/>
        </p:nvSpPr>
        <p:spPr>
          <a:xfrm>
            <a:off x="8915297" y="8235836"/>
            <a:ext cx="8836696" cy="702115"/>
          </a:xfrm>
          <a:prstGeom prst="rect">
            <a:avLst/>
          </a:prstGeom>
        </p:spPr>
        <p:txBody>
          <a:bodyPr wrap="square" lIns="0" tIns="0" rIns="0" bIns="0" rtlCol="0" anchor="t">
            <a:spAutoFit/>
          </a:bodyPr>
          <a:lstStyle/>
          <a:p>
            <a:pPr algn="r">
              <a:lnSpc>
                <a:spcPts val="5880"/>
              </a:lnSpc>
              <a:spcBef>
                <a:spcPct val="0"/>
              </a:spcBef>
            </a:pPr>
            <a:r>
              <a:rPr lang="en-US" sz="4200" spc="-96" dirty="0">
                <a:solidFill>
                  <a:srgbClr val="5D422E"/>
                </a:solidFill>
                <a:latin typeface="Roboto Condensed"/>
              </a:rPr>
              <a:t>mining negatively impacts the landscape</a:t>
            </a:r>
          </a:p>
        </p:txBody>
      </p:sp>
      <p:sp>
        <p:nvSpPr>
          <p:cNvPr id="16" name="TextBox 16"/>
          <p:cNvSpPr txBox="1"/>
          <p:nvPr/>
        </p:nvSpPr>
        <p:spPr>
          <a:xfrm>
            <a:off x="205740" y="6732320"/>
            <a:ext cx="8057108" cy="2219325"/>
          </a:xfrm>
          <a:prstGeom prst="rect">
            <a:avLst/>
          </a:prstGeom>
        </p:spPr>
        <p:txBody>
          <a:bodyPr lIns="0" tIns="0" rIns="0" bIns="0" rtlCol="0" anchor="t">
            <a:spAutoFit/>
          </a:bodyPr>
          <a:lstStyle/>
          <a:p>
            <a:pPr>
              <a:lnSpc>
                <a:spcPts val="5880"/>
              </a:lnSpc>
            </a:pPr>
            <a:r>
              <a:rPr lang="en-US" sz="4200" spc="-96" dirty="0">
                <a:solidFill>
                  <a:srgbClr val="5D422E"/>
                </a:solidFill>
                <a:latin typeface="Roboto Condensed"/>
              </a:rPr>
              <a:t>carbon dioxide is emitted by burning </a:t>
            </a:r>
          </a:p>
          <a:p>
            <a:pPr>
              <a:lnSpc>
                <a:spcPts val="5880"/>
              </a:lnSpc>
            </a:pPr>
            <a:r>
              <a:rPr lang="en-US" sz="4200" spc="-96" dirty="0">
                <a:solidFill>
                  <a:srgbClr val="5D422E"/>
                </a:solidFill>
                <a:latin typeface="Roboto Condensed"/>
              </a:rPr>
              <a:t>fossil fuel, which is the main contributor </a:t>
            </a:r>
          </a:p>
          <a:p>
            <a:pPr marL="0" lvl="0" indent="0">
              <a:lnSpc>
                <a:spcPts val="5880"/>
              </a:lnSpc>
              <a:spcBef>
                <a:spcPct val="0"/>
              </a:spcBef>
            </a:pPr>
            <a:r>
              <a:rPr lang="en-US" sz="4200" spc="-96" dirty="0">
                <a:solidFill>
                  <a:srgbClr val="5D422E"/>
                </a:solidFill>
                <a:latin typeface="Roboto Condensed"/>
              </a:rPr>
              <a:t>to the greenhouse effect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rcRect l="2666" r="2666"/>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0" y="1028700"/>
            <a:ext cx="18436590" cy="2305050"/>
            <a:chOff x="0" y="0"/>
            <a:chExt cx="6236575" cy="779733"/>
          </a:xfrm>
        </p:grpSpPr>
        <p:sp>
          <p:nvSpPr>
            <p:cNvPr id="3" name="Freeform 3"/>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alpha val="80784"/>
              </a:srgbClr>
            </a:solidFill>
          </p:spPr>
        </p:sp>
      </p:grpSp>
      <p:pic>
        <p:nvPicPr>
          <p:cNvPr id="4" name="Picture 4"/>
          <p:cNvPicPr>
            <a:picLocks noChangeAspect="1"/>
          </p:cNvPicPr>
          <p:nvPr/>
        </p:nvPicPr>
        <p:blipFill>
          <a:blip r:embed="rId3"/>
          <a:srcRect/>
          <a:stretch>
            <a:fillRect/>
          </a:stretch>
        </p:blipFill>
        <p:spPr>
          <a:xfrm rot="824133">
            <a:off x="15290198" y="2703195"/>
            <a:ext cx="2848030" cy="2856168"/>
          </a:xfrm>
          <a:prstGeom prst="rect">
            <a:avLst/>
          </a:prstGeom>
        </p:spPr>
      </p:pic>
      <p:sp>
        <p:nvSpPr>
          <p:cNvPr id="5" name="TextBox 5"/>
          <p:cNvSpPr txBox="1"/>
          <p:nvPr/>
        </p:nvSpPr>
        <p:spPr>
          <a:xfrm>
            <a:off x="649366" y="1379220"/>
            <a:ext cx="17333833" cy="1552575"/>
          </a:xfrm>
          <a:prstGeom prst="rect">
            <a:avLst/>
          </a:prstGeom>
        </p:spPr>
        <p:txBody>
          <a:bodyPr wrap="square" lIns="0" tIns="0" rIns="0" bIns="0" rtlCol="0" anchor="t">
            <a:spAutoFit/>
          </a:bodyPr>
          <a:lstStyle/>
          <a:p>
            <a:pPr algn="ctr">
              <a:lnSpc>
                <a:spcPts val="12599"/>
              </a:lnSpc>
            </a:pPr>
            <a:r>
              <a:rPr lang="en-US" sz="9000" dirty="0">
                <a:solidFill>
                  <a:srgbClr val="F2FAFF"/>
                </a:solidFill>
                <a:latin typeface="Roboto Condensed Bold"/>
              </a:rPr>
              <a:t>WHAT DO GREENHOUSE GASES DO?</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HE ENVIRONMENT AND CLIMATE CHANGE (7)">
            <a:hlinkClick r:id="" action="ppaction://media"/>
            <a:extLst>
              <a:ext uri="{FF2B5EF4-FFF2-40B4-BE49-F238E27FC236}">
                <a16:creationId xmlns:a16="http://schemas.microsoft.com/office/drawing/2014/main" id="{3AA97A1E-B0A0-432C-9F6D-0FD25100C20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20481" r="47083"/>
          <a:stretch/>
        </p:blipFill>
        <p:spPr>
          <a:xfrm>
            <a:off x="0" y="2106930"/>
            <a:ext cx="9677400" cy="8180070"/>
          </a:xfrm>
          <a:prstGeom prst="rect">
            <a:avLst/>
          </a:prstGeom>
        </p:spPr>
      </p:pic>
      <p:grpSp>
        <p:nvGrpSpPr>
          <p:cNvPr id="4" name="Group 4"/>
          <p:cNvGrpSpPr/>
          <p:nvPr/>
        </p:nvGrpSpPr>
        <p:grpSpPr>
          <a:xfrm>
            <a:off x="0" y="0"/>
            <a:ext cx="18288000" cy="2106930"/>
            <a:chOff x="0" y="0"/>
            <a:chExt cx="6236575" cy="779733"/>
          </a:xfrm>
        </p:grpSpPr>
        <p:sp>
          <p:nvSpPr>
            <p:cNvPr id="5" name="Freeform 5"/>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solidFill>
          </p:spPr>
        </p:sp>
      </p:grpSp>
      <p:sp>
        <p:nvSpPr>
          <p:cNvPr id="6" name="TextBox 6"/>
          <p:cNvSpPr txBox="1"/>
          <p:nvPr/>
        </p:nvSpPr>
        <p:spPr>
          <a:xfrm>
            <a:off x="457200" y="678180"/>
            <a:ext cx="17373600" cy="596317"/>
          </a:xfrm>
          <a:prstGeom prst="rect">
            <a:avLst/>
          </a:prstGeom>
        </p:spPr>
        <p:txBody>
          <a:bodyPr lIns="0" tIns="0" rIns="0" bIns="0" rtlCol="0" anchor="t">
            <a:spAutoFit/>
          </a:bodyPr>
          <a:lstStyle/>
          <a:p>
            <a:pPr>
              <a:lnSpc>
                <a:spcPts val="5040"/>
              </a:lnSpc>
              <a:spcBef>
                <a:spcPct val="0"/>
              </a:spcBef>
            </a:pPr>
            <a:r>
              <a:rPr lang="en-US" sz="3600" dirty="0">
                <a:solidFill>
                  <a:srgbClr val="F8FFEF"/>
                </a:solidFill>
                <a:latin typeface="Roboto Bold"/>
              </a:rPr>
              <a:t>GREENHOUSE GASES IN THE ATMOSPHERE TRAP HEAT. </a:t>
            </a:r>
          </a:p>
        </p:txBody>
      </p:sp>
      <p:sp>
        <p:nvSpPr>
          <p:cNvPr id="7" name="TextBox 7"/>
          <p:cNvSpPr txBox="1"/>
          <p:nvPr/>
        </p:nvSpPr>
        <p:spPr>
          <a:xfrm>
            <a:off x="9966960" y="2548587"/>
            <a:ext cx="7532650" cy="2167355"/>
          </a:xfrm>
          <a:prstGeom prst="rect">
            <a:avLst/>
          </a:prstGeom>
        </p:spPr>
        <p:txBody>
          <a:bodyPr lIns="0" tIns="0" rIns="0" bIns="0" rtlCol="0" anchor="t">
            <a:spAutoFit/>
          </a:bodyPr>
          <a:lstStyle/>
          <a:p>
            <a:pPr>
              <a:lnSpc>
                <a:spcPts val="4335"/>
              </a:lnSpc>
              <a:spcBef>
                <a:spcPct val="0"/>
              </a:spcBef>
            </a:pPr>
            <a:r>
              <a:rPr lang="en-US" sz="3097">
                <a:solidFill>
                  <a:srgbClr val="000000"/>
                </a:solidFill>
                <a:latin typeface="Open Sans Bold"/>
              </a:rPr>
              <a:t>Carbon dioxide makes up over 80 percent of greenhouse gases according to the EPA (Environmental Protection Agency).</a:t>
            </a:r>
          </a:p>
        </p:txBody>
      </p:sp>
      <p:pic>
        <p:nvPicPr>
          <p:cNvPr id="9" name="THE ENVIRONMENT AND CLIMATE CHANGE (8)">
            <a:hlinkClick r:id="" action="ppaction://media"/>
            <a:extLst>
              <a:ext uri="{FF2B5EF4-FFF2-40B4-BE49-F238E27FC236}">
                <a16:creationId xmlns:a16="http://schemas.microsoft.com/office/drawing/2014/main" id="{10433EBE-A780-472A-8F94-04C1C49A2049}"/>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51563" t="46296"/>
          <a:stretch/>
        </p:blipFill>
        <p:spPr>
          <a:xfrm>
            <a:off x="9829799" y="4696892"/>
            <a:ext cx="8169261" cy="5094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67"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96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mute="1">
                <p:cTn id="17" fill="hold" display="0">
                  <p:stCondLst>
                    <p:cond delay="indefinite"/>
                  </p:stCondLst>
                </p:cTn>
                <p:tgtEl>
                  <p:spTgt spid="9"/>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rcRect/>
          <a:stretch>
            <a:fillRect/>
          </a:stretch>
        </a:blipFill>
        <a:effectLst/>
      </p:bgPr>
    </p:bg>
    <p:spTree>
      <p:nvGrpSpPr>
        <p:cNvPr id="1" name=""/>
        <p:cNvGrpSpPr/>
        <p:nvPr/>
      </p:nvGrpSpPr>
      <p:grpSpPr>
        <a:xfrm>
          <a:off x="0" y="0"/>
          <a:ext cx="0" cy="0"/>
          <a:chOff x="0" y="0"/>
          <a:chExt cx="0" cy="0"/>
        </a:xfrm>
      </p:grpSpPr>
      <p:grpSp>
        <p:nvGrpSpPr>
          <p:cNvPr id="6" name="Group 4">
            <a:extLst>
              <a:ext uri="{FF2B5EF4-FFF2-40B4-BE49-F238E27FC236}">
                <a16:creationId xmlns:a16="http://schemas.microsoft.com/office/drawing/2014/main" id="{1A47A662-57BA-4224-8D2B-7AFE40159EA2}"/>
              </a:ext>
            </a:extLst>
          </p:cNvPr>
          <p:cNvGrpSpPr/>
          <p:nvPr/>
        </p:nvGrpSpPr>
        <p:grpSpPr>
          <a:xfrm>
            <a:off x="-13252" y="4793746"/>
            <a:ext cx="10528852" cy="3778754"/>
            <a:chOff x="0" y="0"/>
            <a:chExt cx="6236575" cy="779733"/>
          </a:xfrm>
        </p:grpSpPr>
        <p:sp>
          <p:nvSpPr>
            <p:cNvPr id="7" name="Freeform 5">
              <a:extLst>
                <a:ext uri="{FF2B5EF4-FFF2-40B4-BE49-F238E27FC236}">
                  <a16:creationId xmlns:a16="http://schemas.microsoft.com/office/drawing/2014/main" id="{130CB44D-6291-488F-A12C-98B55B270512}"/>
                </a:ext>
              </a:extLst>
            </p:cNvPr>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solidFill>
          </p:spPr>
        </p:sp>
      </p:grpSp>
      <p:grpSp>
        <p:nvGrpSpPr>
          <p:cNvPr id="2" name="Group 2"/>
          <p:cNvGrpSpPr/>
          <p:nvPr/>
        </p:nvGrpSpPr>
        <p:grpSpPr>
          <a:xfrm>
            <a:off x="0" y="731520"/>
            <a:ext cx="18288000" cy="4030980"/>
            <a:chOff x="0" y="0"/>
            <a:chExt cx="6186311" cy="831286"/>
          </a:xfrm>
        </p:grpSpPr>
        <p:sp>
          <p:nvSpPr>
            <p:cNvPr id="3" name="Freeform 3"/>
            <p:cNvSpPr/>
            <p:nvPr/>
          </p:nvSpPr>
          <p:spPr>
            <a:xfrm>
              <a:off x="0" y="0"/>
              <a:ext cx="6186311" cy="831285"/>
            </a:xfrm>
            <a:custGeom>
              <a:avLst/>
              <a:gdLst/>
              <a:ahLst/>
              <a:cxnLst/>
              <a:rect l="l" t="t" r="r" b="b"/>
              <a:pathLst>
                <a:path w="6186311" h="831285">
                  <a:moveTo>
                    <a:pt x="0" y="0"/>
                  </a:moveTo>
                  <a:lnTo>
                    <a:pt x="6186311" y="0"/>
                  </a:lnTo>
                  <a:lnTo>
                    <a:pt x="6186311" y="831285"/>
                  </a:lnTo>
                  <a:lnTo>
                    <a:pt x="0" y="831285"/>
                  </a:lnTo>
                  <a:close/>
                </a:path>
              </a:pathLst>
            </a:custGeom>
            <a:solidFill>
              <a:srgbClr val="021741">
                <a:alpha val="45882"/>
              </a:srgbClr>
            </a:solidFill>
          </p:spPr>
        </p:sp>
      </p:grpSp>
      <p:sp>
        <p:nvSpPr>
          <p:cNvPr id="4" name="TextBox 4"/>
          <p:cNvSpPr txBox="1"/>
          <p:nvPr/>
        </p:nvSpPr>
        <p:spPr>
          <a:xfrm>
            <a:off x="408790" y="876300"/>
            <a:ext cx="17470419" cy="6880089"/>
          </a:xfrm>
          <a:prstGeom prst="rect">
            <a:avLst/>
          </a:prstGeom>
        </p:spPr>
        <p:txBody>
          <a:bodyPr wrap="square" lIns="0" tIns="0" rIns="0" bIns="0" rtlCol="0" anchor="t">
            <a:spAutoFit/>
          </a:bodyPr>
          <a:lstStyle/>
          <a:p>
            <a:pPr algn="ctr">
              <a:lnSpc>
                <a:spcPts val="7815"/>
              </a:lnSpc>
            </a:pPr>
            <a:r>
              <a:rPr lang="en-US" sz="5582" dirty="0">
                <a:solidFill>
                  <a:srgbClr val="FFFFFF"/>
                </a:solidFill>
                <a:latin typeface="Roboto Condensed Bold"/>
              </a:rPr>
              <a:t>WHAT ARE THE GREENHOUSE GASES PRESENT </a:t>
            </a:r>
          </a:p>
          <a:p>
            <a:pPr algn="ctr">
              <a:lnSpc>
                <a:spcPts val="7815"/>
              </a:lnSpc>
            </a:pPr>
            <a:r>
              <a:rPr lang="en-US" sz="5582" dirty="0">
                <a:solidFill>
                  <a:srgbClr val="FFFFFF"/>
                </a:solidFill>
                <a:latin typeface="Roboto Condensed Bold"/>
              </a:rPr>
              <a:t>IN THE ATMOSPHERE BESIDES CARBON DIOXIDE?</a:t>
            </a:r>
          </a:p>
          <a:p>
            <a:pPr algn="ctr">
              <a:lnSpc>
                <a:spcPts val="7815"/>
              </a:lnSpc>
            </a:pPr>
            <a:r>
              <a:rPr lang="en-US" sz="4400" dirty="0">
                <a:solidFill>
                  <a:srgbClr val="FFFFFF"/>
                </a:solidFill>
                <a:latin typeface="Roboto Condensed Bold"/>
              </a:rPr>
              <a:t>Apply what you’ve learned!</a:t>
            </a:r>
          </a:p>
          <a:p>
            <a:pPr marL="571500" indent="-571500">
              <a:lnSpc>
                <a:spcPts val="7815"/>
              </a:lnSpc>
              <a:buFont typeface="Arial" panose="020B0604020202020204" pitchFamily="34" charset="0"/>
              <a:buChar char="•"/>
            </a:pPr>
            <a:endParaRPr lang="en-US" sz="4000" dirty="0">
              <a:solidFill>
                <a:srgbClr val="FFFFFF"/>
              </a:solidFill>
              <a:latin typeface="Roboto Condensed Bold"/>
            </a:endParaRPr>
          </a:p>
          <a:p>
            <a:pPr marL="571500" indent="-571500">
              <a:lnSpc>
                <a:spcPts val="7815"/>
              </a:lnSpc>
              <a:buFont typeface="Arial" panose="020B0604020202020204" pitchFamily="34" charset="0"/>
              <a:buChar char="•"/>
            </a:pPr>
            <a:r>
              <a:rPr lang="en-US" sz="4000" dirty="0">
                <a:solidFill>
                  <a:srgbClr val="FFFFFF"/>
                </a:solidFill>
                <a:latin typeface="Roboto Condensed Bold"/>
              </a:rPr>
              <a:t>List some of the effects of greenhouse gases;</a:t>
            </a:r>
          </a:p>
          <a:p>
            <a:pPr marL="571500" indent="-571500">
              <a:lnSpc>
                <a:spcPts val="7815"/>
              </a:lnSpc>
              <a:buFont typeface="Arial" panose="020B0604020202020204" pitchFamily="34" charset="0"/>
              <a:buChar char="•"/>
            </a:pPr>
            <a:r>
              <a:rPr lang="en-US" sz="4000" dirty="0">
                <a:solidFill>
                  <a:srgbClr val="FFFFFF"/>
                </a:solidFill>
                <a:latin typeface="Roboto Condensed Bold"/>
              </a:rPr>
              <a:t>Explain why they occur;</a:t>
            </a:r>
          </a:p>
          <a:p>
            <a:pPr marL="571500" indent="-571500">
              <a:lnSpc>
                <a:spcPts val="7815"/>
              </a:lnSpc>
              <a:buFont typeface="Arial" panose="020B0604020202020204" pitchFamily="34" charset="0"/>
              <a:buChar char="•"/>
            </a:pPr>
            <a:r>
              <a:rPr lang="en-US" sz="4000" dirty="0">
                <a:solidFill>
                  <a:srgbClr val="FFFFFF"/>
                </a:solidFill>
                <a:latin typeface="Roboto Condensed Bold"/>
              </a:rPr>
              <a:t>Offer some alternative solutions.</a:t>
            </a:r>
          </a:p>
        </p:txBody>
      </p:sp>
      <p:pic>
        <p:nvPicPr>
          <p:cNvPr id="5" name="Picture 5"/>
          <p:cNvPicPr>
            <a:picLocks noChangeAspect="1"/>
          </p:cNvPicPr>
          <p:nvPr/>
        </p:nvPicPr>
        <p:blipFill>
          <a:blip r:embed="rId3"/>
          <a:srcRect/>
          <a:stretch>
            <a:fillRect/>
          </a:stretch>
        </p:blipFill>
        <p:spPr>
          <a:xfrm rot="824133">
            <a:off x="15346003" y="2827890"/>
            <a:ext cx="2848030" cy="285616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9)">
            <a:hlinkClick r:id="" action="ppaction://media"/>
            <a:extLst>
              <a:ext uri="{FF2B5EF4-FFF2-40B4-BE49-F238E27FC236}">
                <a16:creationId xmlns:a16="http://schemas.microsoft.com/office/drawing/2014/main" id="{946EBA2F-4C7F-4084-A3B7-C153DB1A14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286" y="91438"/>
            <a:ext cx="18287999" cy="10286999"/>
          </a:xfrm>
          <a:prstGeom prst="rect">
            <a:avLst/>
          </a:prstGeom>
        </p:spPr>
      </p:pic>
      <p:grpSp>
        <p:nvGrpSpPr>
          <p:cNvPr id="2" name="Group 2"/>
          <p:cNvGrpSpPr/>
          <p:nvPr/>
        </p:nvGrpSpPr>
        <p:grpSpPr>
          <a:xfrm>
            <a:off x="0" y="0"/>
            <a:ext cx="18288000" cy="982981"/>
            <a:chOff x="0" y="0"/>
            <a:chExt cx="6186311" cy="332514"/>
          </a:xfrm>
        </p:grpSpPr>
        <p:sp>
          <p:nvSpPr>
            <p:cNvPr id="3" name="Freeform 3"/>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grpSp>
        <p:nvGrpSpPr>
          <p:cNvPr id="4" name="Group 4"/>
          <p:cNvGrpSpPr/>
          <p:nvPr/>
        </p:nvGrpSpPr>
        <p:grpSpPr>
          <a:xfrm>
            <a:off x="0" y="9349739"/>
            <a:ext cx="18288000" cy="982981"/>
            <a:chOff x="0" y="0"/>
            <a:chExt cx="6186311" cy="332514"/>
          </a:xfrm>
        </p:grpSpPr>
        <p:sp>
          <p:nvSpPr>
            <p:cNvPr id="5" name="Freeform 5"/>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rcRect t="12500" b="12500"/>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542571" y="-678059"/>
            <a:ext cx="12234679" cy="2963210"/>
          </a:xfrm>
          <a:prstGeom prst="rect">
            <a:avLst/>
          </a:prstGeom>
        </p:spPr>
        <p:txBody>
          <a:bodyPr lIns="0" tIns="0" rIns="0" bIns="0" rtlCol="0" anchor="t">
            <a:spAutoFit/>
          </a:bodyPr>
          <a:lstStyle/>
          <a:p>
            <a:pPr algn="ctr">
              <a:lnSpc>
                <a:spcPts val="23445"/>
              </a:lnSpc>
            </a:pPr>
            <a:r>
              <a:rPr lang="en-US" sz="18756" spc="468">
                <a:solidFill>
                  <a:srgbClr val="244357">
                    <a:alpha val="66667"/>
                  </a:srgbClr>
                </a:solidFill>
                <a:latin typeface="Roboto Condensed Bold"/>
              </a:rPr>
              <a:t>RESEARCH</a:t>
            </a:r>
          </a:p>
        </p:txBody>
      </p:sp>
      <p:grpSp>
        <p:nvGrpSpPr>
          <p:cNvPr id="3" name="Group 3"/>
          <p:cNvGrpSpPr/>
          <p:nvPr/>
        </p:nvGrpSpPr>
        <p:grpSpPr>
          <a:xfrm>
            <a:off x="254913" y="2109857"/>
            <a:ext cx="17778174" cy="7148443"/>
            <a:chOff x="0" y="0"/>
            <a:chExt cx="6013852" cy="2418115"/>
          </a:xfrm>
        </p:grpSpPr>
        <p:sp>
          <p:nvSpPr>
            <p:cNvPr id="4" name="Freeform 4"/>
            <p:cNvSpPr/>
            <p:nvPr/>
          </p:nvSpPr>
          <p:spPr>
            <a:xfrm>
              <a:off x="0" y="0"/>
              <a:ext cx="6013852" cy="2418115"/>
            </a:xfrm>
            <a:custGeom>
              <a:avLst/>
              <a:gdLst/>
              <a:ahLst/>
              <a:cxnLst/>
              <a:rect l="l" t="t" r="r" b="b"/>
              <a:pathLst>
                <a:path w="6013852" h="2418115">
                  <a:moveTo>
                    <a:pt x="0" y="0"/>
                  </a:moveTo>
                  <a:lnTo>
                    <a:pt x="6013852" y="0"/>
                  </a:lnTo>
                  <a:lnTo>
                    <a:pt x="6013852" y="2418115"/>
                  </a:lnTo>
                  <a:lnTo>
                    <a:pt x="0" y="2418115"/>
                  </a:lnTo>
                  <a:close/>
                </a:path>
              </a:pathLst>
            </a:custGeom>
            <a:solidFill>
              <a:srgbClr val="FFFFFF">
                <a:alpha val="80784"/>
              </a:srgbClr>
            </a:solidFill>
          </p:spPr>
        </p:sp>
      </p:grpSp>
      <p:pic>
        <p:nvPicPr>
          <p:cNvPr id="5" name="Picture 5"/>
          <p:cNvPicPr>
            <a:picLocks noChangeAspect="1"/>
          </p:cNvPicPr>
          <p:nvPr/>
        </p:nvPicPr>
        <p:blipFill>
          <a:blip r:embed="rId3"/>
          <a:srcRect/>
          <a:stretch>
            <a:fillRect/>
          </a:stretch>
        </p:blipFill>
        <p:spPr>
          <a:xfrm>
            <a:off x="12356905" y="-700434"/>
            <a:ext cx="5931095" cy="3840384"/>
          </a:xfrm>
          <a:prstGeom prst="rect">
            <a:avLst/>
          </a:prstGeom>
        </p:spPr>
      </p:pic>
      <p:sp>
        <p:nvSpPr>
          <p:cNvPr id="6" name="TextBox 6"/>
          <p:cNvSpPr txBox="1"/>
          <p:nvPr/>
        </p:nvSpPr>
        <p:spPr>
          <a:xfrm>
            <a:off x="0" y="3025650"/>
            <a:ext cx="18033087" cy="2046930"/>
          </a:xfrm>
          <a:prstGeom prst="rect">
            <a:avLst/>
          </a:prstGeom>
        </p:spPr>
        <p:txBody>
          <a:bodyPr lIns="0" tIns="0" rIns="0" bIns="0" rtlCol="0" anchor="t">
            <a:spAutoFit/>
          </a:bodyPr>
          <a:lstStyle/>
          <a:p>
            <a:pPr algn="ctr">
              <a:lnSpc>
                <a:spcPts val="8194"/>
              </a:lnSpc>
            </a:pPr>
            <a:r>
              <a:rPr lang="en-US" sz="5852">
                <a:solidFill>
                  <a:srgbClr val="021741"/>
                </a:solidFill>
                <a:latin typeface="Roboto Condensed Bold"/>
              </a:rPr>
              <a:t>WHAT ARE THE EFFECTS OF GREENHOUSE GASES </a:t>
            </a:r>
          </a:p>
          <a:p>
            <a:pPr algn="ctr">
              <a:lnSpc>
                <a:spcPts val="8194"/>
              </a:lnSpc>
            </a:pPr>
            <a:r>
              <a:rPr lang="en-US" sz="5852">
                <a:solidFill>
                  <a:srgbClr val="021741"/>
                </a:solidFill>
                <a:latin typeface="Roboto Condensed Bold"/>
              </a:rPr>
              <a:t>AND HOW DOES IT HAPPEN? </a:t>
            </a:r>
          </a:p>
        </p:txBody>
      </p:sp>
      <p:sp>
        <p:nvSpPr>
          <p:cNvPr id="7" name="TextBox 7"/>
          <p:cNvSpPr txBox="1"/>
          <p:nvPr/>
        </p:nvSpPr>
        <p:spPr>
          <a:xfrm>
            <a:off x="254913" y="6216099"/>
            <a:ext cx="17778174" cy="1689735"/>
          </a:xfrm>
          <a:prstGeom prst="rect">
            <a:avLst/>
          </a:prstGeom>
        </p:spPr>
        <p:txBody>
          <a:bodyPr lIns="0" tIns="0" rIns="0" bIns="0" rtlCol="0" anchor="t">
            <a:spAutoFit/>
          </a:bodyPr>
          <a:lstStyle/>
          <a:p>
            <a:pPr algn="ctr">
              <a:lnSpc>
                <a:spcPts val="6719"/>
              </a:lnSpc>
            </a:pPr>
            <a:r>
              <a:rPr lang="en-US" sz="4800" dirty="0">
                <a:solidFill>
                  <a:srgbClr val="021741"/>
                </a:solidFill>
                <a:latin typeface="Roboto Bold"/>
              </a:rPr>
              <a:t>Write a one-page essay about the effects </a:t>
            </a:r>
          </a:p>
          <a:p>
            <a:pPr algn="ctr">
              <a:lnSpc>
                <a:spcPts val="6719"/>
              </a:lnSpc>
            </a:pPr>
            <a:r>
              <a:rPr lang="en-US" sz="4800" dirty="0">
                <a:solidFill>
                  <a:srgbClr val="021741"/>
                </a:solidFill>
                <a:latin typeface="Roboto Bold"/>
              </a:rPr>
              <a:t>of greenhouse gases and explain how and why this happens.</a:t>
            </a:r>
            <a:endParaRPr lang="en-US" sz="4800" dirty="0">
              <a:solidFill>
                <a:srgbClr val="021741"/>
              </a:solidFill>
              <a:latin typeface="Roboto Bold"/>
              <a:ea typeface="Roboto Bold"/>
            </a:endParaRPr>
          </a:p>
        </p:txBody>
      </p:sp>
    </p:spTree>
    <p:extLst>
      <p:ext uri="{BB962C8B-B14F-4D97-AF65-F5344CB8AC3E}">
        <p14:creationId xmlns:p14="http://schemas.microsoft.com/office/powerpoint/2010/main" val="2532104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599913"/>
            <a:ext cx="18288000" cy="7687087"/>
            <a:chOff x="0" y="0"/>
            <a:chExt cx="24384000" cy="10249449"/>
          </a:xfrm>
        </p:grpSpPr>
        <p:pic>
          <p:nvPicPr>
            <p:cNvPr id="3" name="Picture 3"/>
            <p:cNvPicPr>
              <a:picLocks noChangeAspect="1"/>
            </p:cNvPicPr>
            <p:nvPr/>
          </p:nvPicPr>
          <p:blipFill>
            <a:blip r:embed="rId2"/>
            <a:srcRect t="39755" b="39755"/>
            <a:stretch>
              <a:fillRect/>
            </a:stretch>
          </p:blipFill>
          <p:spPr>
            <a:xfrm>
              <a:off x="0" y="0"/>
              <a:ext cx="24384000" cy="3331816"/>
            </a:xfrm>
            <a:prstGeom prst="rect">
              <a:avLst/>
            </a:prstGeom>
          </p:spPr>
        </p:pic>
        <p:pic>
          <p:nvPicPr>
            <p:cNvPr id="4" name="Picture 4"/>
            <p:cNvPicPr>
              <a:picLocks noChangeAspect="1"/>
            </p:cNvPicPr>
            <p:nvPr/>
          </p:nvPicPr>
          <p:blipFill>
            <a:blip r:embed="rId3"/>
            <a:srcRect t="39764" b="39764"/>
            <a:stretch>
              <a:fillRect/>
            </a:stretch>
          </p:blipFill>
          <p:spPr>
            <a:xfrm>
              <a:off x="0" y="3458816"/>
              <a:ext cx="24384000" cy="3331816"/>
            </a:xfrm>
            <a:prstGeom prst="rect">
              <a:avLst/>
            </a:prstGeom>
          </p:spPr>
        </p:pic>
        <p:pic>
          <p:nvPicPr>
            <p:cNvPr id="5" name="Picture 5"/>
            <p:cNvPicPr>
              <a:picLocks noChangeAspect="1"/>
            </p:cNvPicPr>
            <p:nvPr/>
          </p:nvPicPr>
          <p:blipFill>
            <a:blip r:embed="rId4"/>
            <a:srcRect t="39745" b="39745"/>
            <a:stretch>
              <a:fillRect/>
            </a:stretch>
          </p:blipFill>
          <p:spPr>
            <a:xfrm>
              <a:off x="0" y="6917633"/>
              <a:ext cx="24384000" cy="3331816"/>
            </a:xfrm>
            <a:prstGeom prst="rect">
              <a:avLst/>
            </a:prstGeom>
          </p:spPr>
        </p:pic>
      </p:grpSp>
      <p:sp>
        <p:nvSpPr>
          <p:cNvPr id="6" name="TextBox 6"/>
          <p:cNvSpPr txBox="1"/>
          <p:nvPr/>
        </p:nvSpPr>
        <p:spPr>
          <a:xfrm>
            <a:off x="940723" y="364321"/>
            <a:ext cx="16318577" cy="2046930"/>
          </a:xfrm>
          <a:prstGeom prst="rect">
            <a:avLst/>
          </a:prstGeom>
        </p:spPr>
        <p:txBody>
          <a:bodyPr lIns="0" tIns="0" rIns="0" bIns="0" rtlCol="0" anchor="t">
            <a:spAutoFit/>
          </a:bodyPr>
          <a:lstStyle/>
          <a:p>
            <a:pPr algn="ctr">
              <a:lnSpc>
                <a:spcPts val="8194"/>
              </a:lnSpc>
            </a:pPr>
            <a:r>
              <a:rPr lang="en-US" sz="5852">
                <a:solidFill>
                  <a:srgbClr val="80CC28"/>
                </a:solidFill>
                <a:latin typeface="Roboto Condensed Bold"/>
              </a:rPr>
              <a:t>WHAT IS AN ALTERNATIVE TO GETTING ENERGY FROM DIRTY ENERGY SOURCES? </a:t>
            </a:r>
          </a:p>
        </p:txBody>
      </p:sp>
      <p:pic>
        <p:nvPicPr>
          <p:cNvPr id="7" name="Picture 7"/>
          <p:cNvPicPr>
            <a:picLocks noChangeAspect="1"/>
          </p:cNvPicPr>
          <p:nvPr/>
        </p:nvPicPr>
        <p:blipFill>
          <a:blip r:embed="rId5"/>
          <a:srcRect/>
          <a:stretch>
            <a:fillRect/>
          </a:stretch>
        </p:blipFill>
        <p:spPr>
          <a:xfrm rot="824133">
            <a:off x="15378908" y="1742215"/>
            <a:ext cx="2848030" cy="2856168"/>
          </a:xfrm>
          <a:prstGeom prst="rect">
            <a:avLst/>
          </a:prstGeom>
        </p:spPr>
      </p:pic>
    </p:spTree>
    <p:extLst>
      <p:ext uri="{BB962C8B-B14F-4D97-AF65-F5344CB8AC3E}">
        <p14:creationId xmlns:p14="http://schemas.microsoft.com/office/powerpoint/2010/main" val="2361320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10)">
            <a:hlinkClick r:id="" action="ppaction://media"/>
            <a:extLst>
              <a:ext uri="{FF2B5EF4-FFF2-40B4-BE49-F238E27FC236}">
                <a16:creationId xmlns:a16="http://schemas.microsoft.com/office/drawing/2014/main" id="{20B25F4E-863B-4B6C-958A-9C5450EFA61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pic>
        <p:nvPicPr>
          <p:cNvPr id="2" name="Picture 2"/>
          <p:cNvPicPr>
            <a:picLocks noChangeAspect="1"/>
          </p:cNvPicPr>
          <p:nvPr/>
        </p:nvPicPr>
        <p:blipFill>
          <a:blip r:embed="rId5">
            <a:alphaModFix amt="87000"/>
          </a:blip>
          <a:srcRect l="30684" t="708" b="21553"/>
          <a:stretch>
            <a:fillRect/>
          </a:stretch>
        </p:blipFill>
        <p:spPr>
          <a:xfrm rot="-5400000">
            <a:off x="-870050" y="1898750"/>
            <a:ext cx="10287000" cy="6489500"/>
          </a:xfrm>
          <a:prstGeom prst="rect">
            <a:avLst/>
          </a:prstGeom>
        </p:spPr>
      </p:pic>
      <p:pic>
        <p:nvPicPr>
          <p:cNvPr id="3" name="Picture 3"/>
          <p:cNvPicPr>
            <a:picLocks noChangeAspect="1"/>
          </p:cNvPicPr>
          <p:nvPr/>
        </p:nvPicPr>
        <p:blipFill>
          <a:blip r:embed="rId6"/>
          <a:srcRect/>
          <a:stretch>
            <a:fillRect/>
          </a:stretch>
        </p:blipFill>
        <p:spPr>
          <a:xfrm>
            <a:off x="2305957" y="5807117"/>
            <a:ext cx="3557921" cy="3451183"/>
          </a:xfrm>
          <a:prstGeom prst="rect">
            <a:avLst/>
          </a:prstGeom>
        </p:spPr>
      </p:pic>
      <p:sp>
        <p:nvSpPr>
          <p:cNvPr id="4" name="TextBox 4"/>
          <p:cNvSpPr txBox="1"/>
          <p:nvPr/>
        </p:nvSpPr>
        <p:spPr>
          <a:xfrm>
            <a:off x="1270515" y="847725"/>
            <a:ext cx="6005870" cy="3152775"/>
          </a:xfrm>
          <a:prstGeom prst="rect">
            <a:avLst/>
          </a:prstGeom>
        </p:spPr>
        <p:txBody>
          <a:bodyPr lIns="0" tIns="0" rIns="0" bIns="0" rtlCol="0" anchor="t">
            <a:spAutoFit/>
          </a:bodyPr>
          <a:lstStyle/>
          <a:p>
            <a:pPr algn="ctr">
              <a:lnSpc>
                <a:spcPts val="12599"/>
              </a:lnSpc>
            </a:pPr>
            <a:r>
              <a:rPr lang="en-US" sz="9000">
                <a:solidFill>
                  <a:srgbClr val="FFFFFF"/>
                </a:solidFill>
                <a:latin typeface="Roboto Condensed Bold"/>
              </a:rPr>
              <a:t>RENEWABLE </a:t>
            </a:r>
          </a:p>
          <a:p>
            <a:pPr>
              <a:lnSpc>
                <a:spcPts val="12599"/>
              </a:lnSpc>
            </a:pPr>
            <a:r>
              <a:rPr lang="en-US" sz="9000">
                <a:solidFill>
                  <a:srgbClr val="FFFFFF"/>
                </a:solidFill>
                <a:latin typeface="Roboto Condensed Bold"/>
              </a:rPr>
              <a:t>ENERGY</a:t>
            </a:r>
          </a:p>
        </p:txBody>
      </p:sp>
    </p:spTree>
    <p:extLst>
      <p:ext uri="{BB962C8B-B14F-4D97-AF65-F5344CB8AC3E}">
        <p14:creationId xmlns:p14="http://schemas.microsoft.com/office/powerpoint/2010/main" val="171819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1225" b="1122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70" b="1137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0820" b="10820"/>
            <a:stretch>
              <a:fillRect/>
            </a:stretch>
          </p:blipFill>
          <p:spPr>
            <a:xfrm>
              <a:off x="16256000" y="0"/>
              <a:ext cx="8128000" cy="4191604"/>
            </a:xfrm>
            <a:prstGeom prst="rect">
              <a:avLst/>
            </a:prstGeom>
          </p:spPr>
        </p:pic>
      </p:grpSp>
      <p:pic>
        <p:nvPicPr>
          <p:cNvPr id="6" name="Picture 6"/>
          <p:cNvPicPr>
            <a:picLocks noChangeAspect="1"/>
          </p:cNvPicPr>
          <p:nvPr/>
        </p:nvPicPr>
        <p:blipFill>
          <a:blip r:embed="rId5">
            <a:alphaModFix amt="71000"/>
          </a:blip>
          <a:srcRect/>
          <a:stretch>
            <a:fillRect/>
          </a:stretch>
        </p:blipFill>
        <p:spPr>
          <a:xfrm>
            <a:off x="15373333" y="5931106"/>
            <a:ext cx="2914667" cy="2922995"/>
          </a:xfrm>
          <a:prstGeom prst="rect">
            <a:avLst/>
          </a:prstGeom>
        </p:spPr>
      </p:pic>
      <p:sp>
        <p:nvSpPr>
          <p:cNvPr id="7" name="TextBox 7"/>
          <p:cNvSpPr txBox="1"/>
          <p:nvPr/>
        </p:nvSpPr>
        <p:spPr>
          <a:xfrm>
            <a:off x="-918661" y="-951716"/>
            <a:ext cx="18706537" cy="2825517"/>
          </a:xfrm>
          <a:prstGeom prst="rect">
            <a:avLst/>
          </a:prstGeom>
        </p:spPr>
        <p:txBody>
          <a:bodyPr lIns="0" tIns="0" rIns="0" bIns="0" rtlCol="0" anchor="t">
            <a:spAutoFit/>
          </a:bodyPr>
          <a:lstStyle/>
          <a:p>
            <a:pPr>
              <a:lnSpc>
                <a:spcPts val="23077"/>
              </a:lnSpc>
            </a:pPr>
            <a:r>
              <a:rPr lang="en-US" sz="16483">
                <a:solidFill>
                  <a:srgbClr val="9DD520">
                    <a:alpha val="15685"/>
                  </a:srgbClr>
                </a:solidFill>
                <a:latin typeface="Roboto Condensed Bold"/>
              </a:rPr>
              <a:t> RENEWABLE ENERGY </a:t>
            </a:r>
          </a:p>
        </p:txBody>
      </p:sp>
      <p:sp>
        <p:nvSpPr>
          <p:cNvPr id="8" name="TextBox 8"/>
          <p:cNvSpPr txBox="1"/>
          <p:nvPr/>
        </p:nvSpPr>
        <p:spPr>
          <a:xfrm>
            <a:off x="1496534" y="482929"/>
            <a:ext cx="15294931" cy="1376045"/>
          </a:xfrm>
          <a:prstGeom prst="rect">
            <a:avLst/>
          </a:prstGeom>
        </p:spPr>
        <p:txBody>
          <a:bodyPr lIns="0" tIns="0" rIns="0" bIns="0" rtlCol="0" anchor="t">
            <a:spAutoFit/>
          </a:bodyPr>
          <a:lstStyle/>
          <a:p>
            <a:pPr algn="ctr">
              <a:lnSpc>
                <a:spcPts val="11200"/>
              </a:lnSpc>
            </a:pPr>
            <a:r>
              <a:rPr lang="en-US" sz="8000">
                <a:solidFill>
                  <a:srgbClr val="021741"/>
                </a:solidFill>
                <a:latin typeface="Roboto Condensed Bold"/>
              </a:rPr>
              <a:t>WHAT IS RENEWABLE ENERGY?</a:t>
            </a:r>
          </a:p>
        </p:txBody>
      </p:sp>
      <p:sp>
        <p:nvSpPr>
          <p:cNvPr id="9" name="TextBox 9"/>
          <p:cNvSpPr txBox="1"/>
          <p:nvPr/>
        </p:nvSpPr>
        <p:spPr>
          <a:xfrm>
            <a:off x="659294" y="6252200"/>
            <a:ext cx="14047306" cy="2150589"/>
          </a:xfrm>
          <a:prstGeom prst="rect">
            <a:avLst/>
          </a:prstGeom>
        </p:spPr>
        <p:txBody>
          <a:bodyPr wrap="square" lIns="0" tIns="0" rIns="0" bIns="0" rtlCol="0" anchor="t">
            <a:spAutoFit/>
          </a:bodyPr>
          <a:lstStyle/>
          <a:p>
            <a:pPr algn="ctr">
              <a:lnSpc>
                <a:spcPts val="8653"/>
              </a:lnSpc>
            </a:pPr>
            <a:r>
              <a:rPr lang="en-US" sz="6150" dirty="0">
                <a:solidFill>
                  <a:srgbClr val="021741"/>
                </a:solidFill>
                <a:latin typeface="Roboto Condensed Bold"/>
              </a:rPr>
              <a:t>CAN YOU NAME SOME </a:t>
            </a:r>
            <a:r>
              <a:rPr lang="en-US" sz="6150" i="1" dirty="0">
                <a:solidFill>
                  <a:srgbClr val="021741"/>
                </a:solidFill>
                <a:latin typeface="Roboto Condensed Bold"/>
              </a:rPr>
              <a:t>CLEAN </a:t>
            </a:r>
            <a:r>
              <a:rPr lang="en-US" sz="6150" dirty="0">
                <a:solidFill>
                  <a:srgbClr val="021741"/>
                </a:solidFill>
                <a:latin typeface="Roboto Condensed Bold"/>
              </a:rPr>
              <a:t> ENERGY SOURCES?</a:t>
            </a:r>
          </a:p>
        </p:txBody>
      </p:sp>
      <p:grpSp>
        <p:nvGrpSpPr>
          <p:cNvPr id="10" name="Group 10"/>
          <p:cNvGrpSpPr/>
          <p:nvPr/>
        </p:nvGrpSpPr>
        <p:grpSpPr>
          <a:xfrm>
            <a:off x="0" y="9097209"/>
            <a:ext cx="18288000" cy="1277007"/>
            <a:chOff x="0" y="0"/>
            <a:chExt cx="6186311" cy="431975"/>
          </a:xfrm>
        </p:grpSpPr>
        <p:sp>
          <p:nvSpPr>
            <p:cNvPr id="11" name="Freeform 11"/>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12" name="TextBox 12"/>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spTree>
    <p:extLst>
      <p:ext uri="{BB962C8B-B14F-4D97-AF65-F5344CB8AC3E}">
        <p14:creationId xmlns:p14="http://schemas.microsoft.com/office/powerpoint/2010/main" val="166599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32079" b="13422"/>
          <a:stretch>
            <a:fillRect/>
          </a:stretch>
        </p:blipFill>
        <p:spPr>
          <a:xfrm>
            <a:off x="0" y="3592782"/>
            <a:ext cx="18288000" cy="6694218"/>
          </a:xfrm>
          <a:prstGeom prst="rect">
            <a:avLst/>
          </a:prstGeom>
        </p:spPr>
      </p:pic>
      <p:sp>
        <p:nvSpPr>
          <p:cNvPr id="3" name="TextBox 3"/>
          <p:cNvSpPr txBox="1"/>
          <p:nvPr/>
        </p:nvSpPr>
        <p:spPr>
          <a:xfrm>
            <a:off x="-332122" y="-1267545"/>
            <a:ext cx="18841893" cy="2531078"/>
          </a:xfrm>
          <a:prstGeom prst="rect">
            <a:avLst/>
          </a:prstGeom>
        </p:spPr>
        <p:txBody>
          <a:bodyPr wrap="square" lIns="0" tIns="0" rIns="0" bIns="0" rtlCol="0" anchor="t">
            <a:spAutoFit/>
          </a:bodyPr>
          <a:lstStyle/>
          <a:p>
            <a:pPr>
              <a:lnSpc>
                <a:spcPts val="23077"/>
              </a:lnSpc>
            </a:pPr>
            <a:r>
              <a:rPr lang="en-US" sz="9650">
                <a:solidFill>
                  <a:srgbClr val="9DD520">
                    <a:alpha val="19608"/>
                  </a:srgbClr>
                </a:solidFill>
                <a:latin typeface="Roboto Condensed Bold"/>
              </a:rPr>
              <a:t> RENEWABLE ENERGY </a:t>
            </a:r>
          </a:p>
        </p:txBody>
      </p:sp>
      <p:sp>
        <p:nvSpPr>
          <p:cNvPr id="4" name="TextBox 4"/>
          <p:cNvSpPr txBox="1"/>
          <p:nvPr/>
        </p:nvSpPr>
        <p:spPr>
          <a:xfrm>
            <a:off x="481334" y="346291"/>
            <a:ext cx="8996041" cy="1348993"/>
          </a:xfrm>
          <a:prstGeom prst="rect">
            <a:avLst/>
          </a:prstGeom>
        </p:spPr>
        <p:txBody>
          <a:bodyPr lIns="0" tIns="0" rIns="0" bIns="0" rtlCol="0" anchor="t">
            <a:spAutoFit/>
          </a:bodyPr>
          <a:lstStyle/>
          <a:p>
            <a:pPr>
              <a:lnSpc>
                <a:spcPts val="11038"/>
              </a:lnSpc>
            </a:pPr>
            <a:r>
              <a:rPr lang="en-US" sz="7884">
                <a:solidFill>
                  <a:srgbClr val="72B623"/>
                </a:solidFill>
                <a:latin typeface="Roboto Condensed Bold"/>
              </a:rPr>
              <a:t> RENEWABLE ENERGY</a:t>
            </a:r>
          </a:p>
        </p:txBody>
      </p:sp>
      <p:sp>
        <p:nvSpPr>
          <p:cNvPr id="5" name="TextBox 5"/>
          <p:cNvSpPr txBox="1"/>
          <p:nvPr/>
        </p:nvSpPr>
        <p:spPr>
          <a:xfrm>
            <a:off x="9477374" y="944534"/>
            <a:ext cx="8048625" cy="535403"/>
          </a:xfrm>
          <a:prstGeom prst="rect">
            <a:avLst/>
          </a:prstGeom>
        </p:spPr>
        <p:txBody>
          <a:bodyPr wrap="square" lIns="0" tIns="0" rIns="0" bIns="0" rtlCol="0" anchor="t">
            <a:spAutoFit/>
          </a:bodyPr>
          <a:lstStyle/>
          <a:p>
            <a:pPr algn="ctr">
              <a:lnSpc>
                <a:spcPts val="4480"/>
              </a:lnSpc>
            </a:pPr>
            <a:r>
              <a:rPr lang="en-US" sz="3200" dirty="0">
                <a:solidFill>
                  <a:srgbClr val="244357"/>
                </a:solidFill>
                <a:latin typeface="Roboto Bold"/>
              </a:rPr>
              <a:t>is the process of harnessing energy from </a:t>
            </a:r>
          </a:p>
        </p:txBody>
      </p:sp>
      <p:sp>
        <p:nvSpPr>
          <p:cNvPr id="6" name="TextBox 6"/>
          <p:cNvSpPr txBox="1"/>
          <p:nvPr/>
        </p:nvSpPr>
        <p:spPr>
          <a:xfrm>
            <a:off x="711641" y="1619084"/>
            <a:ext cx="16547659" cy="1112484"/>
          </a:xfrm>
          <a:prstGeom prst="rect">
            <a:avLst/>
          </a:prstGeom>
        </p:spPr>
        <p:txBody>
          <a:bodyPr lIns="0" tIns="0" rIns="0" bIns="0" rtlCol="0" anchor="t">
            <a:spAutoFit/>
          </a:bodyPr>
          <a:lstStyle/>
          <a:p>
            <a:pPr>
              <a:lnSpc>
                <a:spcPts val="4480"/>
              </a:lnSpc>
            </a:pPr>
            <a:r>
              <a:rPr lang="en-US" sz="3200" dirty="0">
                <a:solidFill>
                  <a:srgbClr val="244357"/>
                </a:solidFill>
                <a:latin typeface="Roboto Bold"/>
              </a:rPr>
              <a:t>a source without depleting it. That is, the source is not extinguished and/or won't take thousands of years to renew. The source renews itself constantly renewing itself.</a:t>
            </a:r>
          </a:p>
        </p:txBody>
      </p:sp>
    </p:spTree>
    <p:extLst>
      <p:ext uri="{BB962C8B-B14F-4D97-AF65-F5344CB8AC3E}">
        <p14:creationId xmlns:p14="http://schemas.microsoft.com/office/powerpoint/2010/main" val="2012087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grpSp>
        <p:nvGrpSpPr>
          <p:cNvPr id="4" name="Group 4"/>
          <p:cNvGrpSpPr/>
          <p:nvPr/>
        </p:nvGrpSpPr>
        <p:grpSpPr>
          <a:xfrm>
            <a:off x="13493" y="4100718"/>
            <a:ext cx="3098880" cy="4583083"/>
            <a:chOff x="0" y="0"/>
            <a:chExt cx="1048263" cy="1550327"/>
          </a:xfrm>
        </p:grpSpPr>
        <p:sp>
          <p:nvSpPr>
            <p:cNvPr id="5" name="Freeform 5"/>
            <p:cNvSpPr/>
            <p:nvPr/>
          </p:nvSpPr>
          <p:spPr>
            <a:xfrm>
              <a:off x="0" y="0"/>
              <a:ext cx="1048263" cy="1550327"/>
            </a:xfrm>
            <a:custGeom>
              <a:avLst/>
              <a:gdLst/>
              <a:ahLst/>
              <a:cxnLst/>
              <a:rect l="l" t="t" r="r" b="b"/>
              <a:pathLst>
                <a:path w="1048263" h="1550327">
                  <a:moveTo>
                    <a:pt x="0" y="0"/>
                  </a:moveTo>
                  <a:lnTo>
                    <a:pt x="1048263" y="0"/>
                  </a:lnTo>
                  <a:lnTo>
                    <a:pt x="1048263" y="1550327"/>
                  </a:lnTo>
                  <a:lnTo>
                    <a:pt x="0" y="1550327"/>
                  </a:lnTo>
                  <a:close/>
                </a:path>
              </a:pathLst>
            </a:custGeom>
            <a:solidFill>
              <a:srgbClr val="F1D73E"/>
            </a:solidFill>
          </p:spPr>
        </p:sp>
      </p:grpSp>
      <p:grpSp>
        <p:nvGrpSpPr>
          <p:cNvPr id="6" name="Group 6"/>
          <p:cNvGrpSpPr/>
          <p:nvPr/>
        </p:nvGrpSpPr>
        <p:grpSpPr>
          <a:xfrm>
            <a:off x="3112373" y="4730092"/>
            <a:ext cx="3098880" cy="3953709"/>
            <a:chOff x="0" y="0"/>
            <a:chExt cx="1048263" cy="1337427"/>
          </a:xfrm>
        </p:grpSpPr>
        <p:sp>
          <p:nvSpPr>
            <p:cNvPr id="7" name="Freeform 7"/>
            <p:cNvSpPr/>
            <p:nvPr/>
          </p:nvSpPr>
          <p:spPr>
            <a:xfrm>
              <a:off x="0" y="0"/>
              <a:ext cx="1048263" cy="1337427"/>
            </a:xfrm>
            <a:custGeom>
              <a:avLst/>
              <a:gdLst/>
              <a:ahLst/>
              <a:cxnLst/>
              <a:rect l="l" t="t" r="r" b="b"/>
              <a:pathLst>
                <a:path w="1048263" h="1337427">
                  <a:moveTo>
                    <a:pt x="0" y="0"/>
                  </a:moveTo>
                  <a:lnTo>
                    <a:pt x="1048263" y="0"/>
                  </a:lnTo>
                  <a:lnTo>
                    <a:pt x="1048263" y="1337427"/>
                  </a:lnTo>
                  <a:lnTo>
                    <a:pt x="0" y="1337427"/>
                  </a:lnTo>
                  <a:close/>
                </a:path>
              </a:pathLst>
            </a:custGeom>
            <a:solidFill>
              <a:srgbClr val="B9E7F5"/>
            </a:solidFill>
          </p:spPr>
        </p:sp>
      </p:grpSp>
      <p:grpSp>
        <p:nvGrpSpPr>
          <p:cNvPr id="8" name="Group 8"/>
          <p:cNvGrpSpPr/>
          <p:nvPr/>
        </p:nvGrpSpPr>
        <p:grpSpPr>
          <a:xfrm>
            <a:off x="6211253" y="5764049"/>
            <a:ext cx="3098880" cy="2919752"/>
            <a:chOff x="0" y="0"/>
            <a:chExt cx="1048263" cy="987669"/>
          </a:xfrm>
        </p:grpSpPr>
        <p:sp>
          <p:nvSpPr>
            <p:cNvPr id="9" name="Freeform 9"/>
            <p:cNvSpPr/>
            <p:nvPr/>
          </p:nvSpPr>
          <p:spPr>
            <a:xfrm>
              <a:off x="0" y="0"/>
              <a:ext cx="1048263" cy="987669"/>
            </a:xfrm>
            <a:custGeom>
              <a:avLst/>
              <a:gdLst/>
              <a:ahLst/>
              <a:cxnLst/>
              <a:rect l="l" t="t" r="r" b="b"/>
              <a:pathLst>
                <a:path w="1048263" h="987669">
                  <a:moveTo>
                    <a:pt x="0" y="0"/>
                  </a:moveTo>
                  <a:lnTo>
                    <a:pt x="1048263" y="0"/>
                  </a:lnTo>
                  <a:lnTo>
                    <a:pt x="1048263" y="987669"/>
                  </a:lnTo>
                  <a:lnTo>
                    <a:pt x="0" y="987669"/>
                  </a:lnTo>
                  <a:close/>
                </a:path>
              </a:pathLst>
            </a:custGeom>
            <a:solidFill>
              <a:srgbClr val="FF5757"/>
            </a:solidFill>
          </p:spPr>
        </p:sp>
      </p:grpSp>
      <p:grpSp>
        <p:nvGrpSpPr>
          <p:cNvPr id="10" name="Group 10"/>
          <p:cNvGrpSpPr/>
          <p:nvPr/>
        </p:nvGrpSpPr>
        <p:grpSpPr>
          <a:xfrm>
            <a:off x="9310133" y="6392260"/>
            <a:ext cx="2996521" cy="2291541"/>
            <a:chOff x="0" y="0"/>
            <a:chExt cx="1013638" cy="775163"/>
          </a:xfrm>
        </p:grpSpPr>
        <p:sp>
          <p:nvSpPr>
            <p:cNvPr id="11" name="Freeform 11"/>
            <p:cNvSpPr/>
            <p:nvPr/>
          </p:nvSpPr>
          <p:spPr>
            <a:xfrm>
              <a:off x="0" y="0"/>
              <a:ext cx="1013638" cy="775163"/>
            </a:xfrm>
            <a:custGeom>
              <a:avLst/>
              <a:gdLst/>
              <a:ahLst/>
              <a:cxnLst/>
              <a:rect l="l" t="t" r="r" b="b"/>
              <a:pathLst>
                <a:path w="1013638" h="775163">
                  <a:moveTo>
                    <a:pt x="0" y="0"/>
                  </a:moveTo>
                  <a:lnTo>
                    <a:pt x="1013638" y="0"/>
                  </a:lnTo>
                  <a:lnTo>
                    <a:pt x="1013638" y="775163"/>
                  </a:lnTo>
                  <a:lnTo>
                    <a:pt x="0" y="775163"/>
                  </a:lnTo>
                  <a:close/>
                </a:path>
              </a:pathLst>
            </a:custGeom>
            <a:solidFill>
              <a:srgbClr val="4FCED9"/>
            </a:solidFill>
          </p:spPr>
        </p:sp>
      </p:grpSp>
      <p:grpSp>
        <p:nvGrpSpPr>
          <p:cNvPr id="12" name="Group 12"/>
          <p:cNvGrpSpPr/>
          <p:nvPr/>
        </p:nvGrpSpPr>
        <p:grpSpPr>
          <a:xfrm>
            <a:off x="12306654" y="5764049"/>
            <a:ext cx="3075087" cy="2919752"/>
            <a:chOff x="0" y="0"/>
            <a:chExt cx="1040215" cy="987669"/>
          </a:xfrm>
        </p:grpSpPr>
        <p:sp>
          <p:nvSpPr>
            <p:cNvPr id="13" name="Freeform 13"/>
            <p:cNvSpPr/>
            <p:nvPr/>
          </p:nvSpPr>
          <p:spPr>
            <a:xfrm>
              <a:off x="0" y="0"/>
              <a:ext cx="1040215" cy="987669"/>
            </a:xfrm>
            <a:custGeom>
              <a:avLst/>
              <a:gdLst/>
              <a:ahLst/>
              <a:cxnLst/>
              <a:rect l="l" t="t" r="r" b="b"/>
              <a:pathLst>
                <a:path w="1040215" h="987669">
                  <a:moveTo>
                    <a:pt x="0" y="0"/>
                  </a:moveTo>
                  <a:lnTo>
                    <a:pt x="1040215" y="0"/>
                  </a:lnTo>
                  <a:lnTo>
                    <a:pt x="1040215" y="987669"/>
                  </a:lnTo>
                  <a:lnTo>
                    <a:pt x="0" y="987669"/>
                  </a:lnTo>
                  <a:close/>
                </a:path>
              </a:pathLst>
            </a:custGeom>
            <a:solidFill>
              <a:srgbClr val="70AE62"/>
            </a:solidFill>
          </p:spPr>
        </p:sp>
      </p:grpSp>
      <p:grpSp>
        <p:nvGrpSpPr>
          <p:cNvPr id="14" name="Group 14"/>
          <p:cNvGrpSpPr/>
          <p:nvPr/>
        </p:nvGrpSpPr>
        <p:grpSpPr>
          <a:xfrm>
            <a:off x="15381741" y="4730092"/>
            <a:ext cx="2919752" cy="3953709"/>
            <a:chOff x="0" y="0"/>
            <a:chExt cx="987669" cy="1337427"/>
          </a:xfrm>
        </p:grpSpPr>
        <p:sp>
          <p:nvSpPr>
            <p:cNvPr id="15" name="Freeform 15"/>
            <p:cNvSpPr/>
            <p:nvPr/>
          </p:nvSpPr>
          <p:spPr>
            <a:xfrm>
              <a:off x="0" y="0"/>
              <a:ext cx="987669" cy="1337427"/>
            </a:xfrm>
            <a:custGeom>
              <a:avLst/>
              <a:gdLst/>
              <a:ahLst/>
              <a:cxnLst/>
              <a:rect l="l" t="t" r="r" b="b"/>
              <a:pathLst>
                <a:path w="987669" h="1337427">
                  <a:moveTo>
                    <a:pt x="0" y="0"/>
                  </a:moveTo>
                  <a:lnTo>
                    <a:pt x="987669" y="0"/>
                  </a:lnTo>
                  <a:lnTo>
                    <a:pt x="987669" y="1337427"/>
                  </a:lnTo>
                  <a:lnTo>
                    <a:pt x="0" y="1337427"/>
                  </a:lnTo>
                  <a:close/>
                </a:path>
              </a:pathLst>
            </a:custGeom>
            <a:solidFill>
              <a:srgbClr val="6FED4D"/>
            </a:solidFill>
          </p:spPr>
        </p:sp>
      </p:grpSp>
      <p:grpSp>
        <p:nvGrpSpPr>
          <p:cNvPr id="16" name="Group 16"/>
          <p:cNvGrpSpPr/>
          <p:nvPr/>
        </p:nvGrpSpPr>
        <p:grpSpPr>
          <a:xfrm>
            <a:off x="9310133" y="6375654"/>
            <a:ext cx="457036" cy="2291541"/>
            <a:chOff x="0" y="0"/>
            <a:chExt cx="154602" cy="775163"/>
          </a:xfrm>
        </p:grpSpPr>
        <p:sp>
          <p:nvSpPr>
            <p:cNvPr id="17" name="Freeform 17"/>
            <p:cNvSpPr/>
            <p:nvPr/>
          </p:nvSpPr>
          <p:spPr>
            <a:xfrm>
              <a:off x="0" y="0"/>
              <a:ext cx="154602" cy="775163"/>
            </a:xfrm>
            <a:custGeom>
              <a:avLst/>
              <a:gdLst/>
              <a:ahLst/>
              <a:cxnLst/>
              <a:rect l="l" t="t" r="r" b="b"/>
              <a:pathLst>
                <a:path w="154602" h="775163">
                  <a:moveTo>
                    <a:pt x="0" y="0"/>
                  </a:moveTo>
                  <a:lnTo>
                    <a:pt x="154602" y="0"/>
                  </a:lnTo>
                  <a:lnTo>
                    <a:pt x="154602" y="775163"/>
                  </a:lnTo>
                  <a:lnTo>
                    <a:pt x="0" y="775163"/>
                  </a:lnTo>
                  <a:close/>
                </a:path>
              </a:pathLst>
            </a:custGeom>
            <a:solidFill>
              <a:srgbClr val="50ACE4"/>
            </a:solidFill>
          </p:spPr>
        </p:sp>
      </p:grpSp>
      <p:pic>
        <p:nvPicPr>
          <p:cNvPr id="18" name="Picture 18"/>
          <p:cNvPicPr>
            <a:picLocks noChangeAspect="1"/>
          </p:cNvPicPr>
          <p:nvPr/>
        </p:nvPicPr>
        <p:blipFill>
          <a:blip r:embed="rId2"/>
          <a:srcRect/>
          <a:stretch>
            <a:fillRect/>
          </a:stretch>
        </p:blipFill>
        <p:spPr>
          <a:xfrm>
            <a:off x="9460678" y="7198862"/>
            <a:ext cx="2670852" cy="1135112"/>
          </a:xfrm>
          <a:prstGeom prst="rect">
            <a:avLst/>
          </a:prstGeom>
        </p:spPr>
      </p:pic>
      <p:grpSp>
        <p:nvGrpSpPr>
          <p:cNvPr id="19" name="Group 19"/>
          <p:cNvGrpSpPr/>
          <p:nvPr/>
        </p:nvGrpSpPr>
        <p:grpSpPr>
          <a:xfrm>
            <a:off x="3112373" y="4730092"/>
            <a:ext cx="450526" cy="3953709"/>
            <a:chOff x="0" y="0"/>
            <a:chExt cx="152400" cy="1337427"/>
          </a:xfrm>
        </p:grpSpPr>
        <p:sp>
          <p:nvSpPr>
            <p:cNvPr id="20" name="Freeform 20"/>
            <p:cNvSpPr/>
            <p:nvPr/>
          </p:nvSpPr>
          <p:spPr>
            <a:xfrm>
              <a:off x="0" y="0"/>
              <a:ext cx="152400" cy="1337427"/>
            </a:xfrm>
            <a:custGeom>
              <a:avLst/>
              <a:gdLst/>
              <a:ahLst/>
              <a:cxnLst/>
              <a:rect l="l" t="t" r="r" b="b"/>
              <a:pathLst>
                <a:path w="152400" h="1337427">
                  <a:moveTo>
                    <a:pt x="0" y="0"/>
                  </a:moveTo>
                  <a:lnTo>
                    <a:pt x="152400" y="0"/>
                  </a:lnTo>
                  <a:lnTo>
                    <a:pt x="152400" y="1337427"/>
                  </a:lnTo>
                  <a:lnTo>
                    <a:pt x="0" y="1337427"/>
                  </a:lnTo>
                  <a:close/>
                </a:path>
              </a:pathLst>
            </a:custGeom>
            <a:solidFill>
              <a:srgbClr val="81DBEA"/>
            </a:solidFill>
          </p:spPr>
        </p:sp>
      </p:grpSp>
      <p:pic>
        <p:nvPicPr>
          <p:cNvPr id="21" name="Picture 21"/>
          <p:cNvPicPr>
            <a:picLocks noChangeAspect="1"/>
          </p:cNvPicPr>
          <p:nvPr/>
        </p:nvPicPr>
        <p:blipFill>
          <a:blip r:embed="rId3"/>
          <a:srcRect/>
          <a:stretch>
            <a:fillRect/>
          </a:stretch>
        </p:blipFill>
        <p:spPr>
          <a:xfrm>
            <a:off x="3542610" y="6081695"/>
            <a:ext cx="1931330" cy="2252280"/>
          </a:xfrm>
          <a:prstGeom prst="rect">
            <a:avLst/>
          </a:prstGeom>
        </p:spPr>
      </p:pic>
      <p:grpSp>
        <p:nvGrpSpPr>
          <p:cNvPr id="22" name="Group 22"/>
          <p:cNvGrpSpPr/>
          <p:nvPr/>
        </p:nvGrpSpPr>
        <p:grpSpPr>
          <a:xfrm>
            <a:off x="13493" y="4100718"/>
            <a:ext cx="520095" cy="4583083"/>
            <a:chOff x="0" y="0"/>
            <a:chExt cx="175933" cy="1550327"/>
          </a:xfrm>
        </p:grpSpPr>
        <p:sp>
          <p:nvSpPr>
            <p:cNvPr id="23" name="Freeform 23"/>
            <p:cNvSpPr/>
            <p:nvPr/>
          </p:nvSpPr>
          <p:spPr>
            <a:xfrm>
              <a:off x="0" y="0"/>
              <a:ext cx="175933" cy="1550327"/>
            </a:xfrm>
            <a:custGeom>
              <a:avLst/>
              <a:gdLst/>
              <a:ahLst/>
              <a:cxnLst/>
              <a:rect l="l" t="t" r="r" b="b"/>
              <a:pathLst>
                <a:path w="175933" h="1550327">
                  <a:moveTo>
                    <a:pt x="0" y="0"/>
                  </a:moveTo>
                  <a:lnTo>
                    <a:pt x="175933" y="0"/>
                  </a:lnTo>
                  <a:lnTo>
                    <a:pt x="175933" y="1550327"/>
                  </a:lnTo>
                  <a:lnTo>
                    <a:pt x="0" y="1550327"/>
                  </a:lnTo>
                  <a:close/>
                </a:path>
              </a:pathLst>
            </a:custGeom>
            <a:solidFill>
              <a:srgbClr val="D3B314"/>
            </a:solidFill>
          </p:spPr>
        </p:sp>
      </p:grpSp>
      <p:pic>
        <p:nvPicPr>
          <p:cNvPr id="24" name="Picture 24"/>
          <p:cNvPicPr>
            <a:picLocks noChangeAspect="1"/>
          </p:cNvPicPr>
          <p:nvPr/>
        </p:nvPicPr>
        <p:blipFill>
          <a:blip r:embed="rId4"/>
          <a:srcRect/>
          <a:stretch>
            <a:fillRect/>
          </a:stretch>
        </p:blipFill>
        <p:spPr>
          <a:xfrm>
            <a:off x="533588" y="6581515"/>
            <a:ext cx="2058690" cy="1752460"/>
          </a:xfrm>
          <a:prstGeom prst="rect">
            <a:avLst/>
          </a:prstGeom>
        </p:spPr>
      </p:pic>
      <p:grpSp>
        <p:nvGrpSpPr>
          <p:cNvPr id="25" name="Group 25"/>
          <p:cNvGrpSpPr/>
          <p:nvPr/>
        </p:nvGrpSpPr>
        <p:grpSpPr>
          <a:xfrm>
            <a:off x="6211253" y="5762558"/>
            <a:ext cx="542258" cy="2919752"/>
            <a:chOff x="0" y="0"/>
            <a:chExt cx="183431" cy="987669"/>
          </a:xfrm>
        </p:grpSpPr>
        <p:sp>
          <p:nvSpPr>
            <p:cNvPr id="26" name="Freeform 26"/>
            <p:cNvSpPr/>
            <p:nvPr/>
          </p:nvSpPr>
          <p:spPr>
            <a:xfrm>
              <a:off x="0" y="0"/>
              <a:ext cx="183430" cy="987669"/>
            </a:xfrm>
            <a:custGeom>
              <a:avLst/>
              <a:gdLst/>
              <a:ahLst/>
              <a:cxnLst/>
              <a:rect l="l" t="t" r="r" b="b"/>
              <a:pathLst>
                <a:path w="183430" h="987669">
                  <a:moveTo>
                    <a:pt x="0" y="0"/>
                  </a:moveTo>
                  <a:lnTo>
                    <a:pt x="183430" y="0"/>
                  </a:lnTo>
                  <a:lnTo>
                    <a:pt x="183430" y="987669"/>
                  </a:lnTo>
                  <a:lnTo>
                    <a:pt x="0" y="987669"/>
                  </a:lnTo>
                  <a:close/>
                </a:path>
              </a:pathLst>
            </a:custGeom>
            <a:solidFill>
              <a:srgbClr val="FF1616"/>
            </a:solidFill>
          </p:spPr>
        </p:sp>
      </p:grpSp>
      <p:pic>
        <p:nvPicPr>
          <p:cNvPr id="27" name="Picture 27"/>
          <p:cNvPicPr>
            <a:picLocks noChangeAspect="1"/>
          </p:cNvPicPr>
          <p:nvPr/>
        </p:nvPicPr>
        <p:blipFill>
          <a:blip r:embed="rId5"/>
          <a:srcRect/>
          <a:stretch>
            <a:fillRect/>
          </a:stretch>
        </p:blipFill>
        <p:spPr>
          <a:xfrm>
            <a:off x="6753511" y="6270879"/>
            <a:ext cx="2014364" cy="1906092"/>
          </a:xfrm>
          <a:prstGeom prst="rect">
            <a:avLst/>
          </a:prstGeom>
        </p:spPr>
      </p:pic>
      <p:pic>
        <p:nvPicPr>
          <p:cNvPr id="28" name="Picture 28"/>
          <p:cNvPicPr>
            <a:picLocks noChangeAspect="1"/>
          </p:cNvPicPr>
          <p:nvPr/>
        </p:nvPicPr>
        <p:blipFill>
          <a:blip r:embed="rId6"/>
          <a:srcRect/>
          <a:stretch>
            <a:fillRect/>
          </a:stretch>
        </p:blipFill>
        <p:spPr>
          <a:xfrm>
            <a:off x="12734129" y="6706946"/>
            <a:ext cx="2220138" cy="1407012"/>
          </a:xfrm>
          <a:prstGeom prst="rect">
            <a:avLst/>
          </a:prstGeom>
        </p:spPr>
      </p:pic>
      <p:pic>
        <p:nvPicPr>
          <p:cNvPr id="29" name="Picture 29"/>
          <p:cNvPicPr>
            <a:picLocks noChangeAspect="1"/>
          </p:cNvPicPr>
          <p:nvPr/>
        </p:nvPicPr>
        <p:blipFill>
          <a:blip r:embed="rId7"/>
          <a:srcRect/>
          <a:stretch>
            <a:fillRect/>
          </a:stretch>
        </p:blipFill>
        <p:spPr>
          <a:xfrm>
            <a:off x="16175058" y="6081695"/>
            <a:ext cx="1333119" cy="1798474"/>
          </a:xfrm>
          <a:prstGeom prst="rect">
            <a:avLst/>
          </a:prstGeom>
        </p:spPr>
      </p:pic>
      <p:sp>
        <p:nvSpPr>
          <p:cNvPr id="30" name="TextBox 30"/>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sp>
        <p:nvSpPr>
          <p:cNvPr id="31" name="TextBox 31"/>
          <p:cNvSpPr txBox="1"/>
          <p:nvPr/>
        </p:nvSpPr>
        <p:spPr>
          <a:xfrm>
            <a:off x="-108743" y="2090337"/>
            <a:ext cx="2898293" cy="1535122"/>
          </a:xfrm>
          <a:prstGeom prst="rect">
            <a:avLst/>
          </a:prstGeom>
        </p:spPr>
        <p:txBody>
          <a:bodyPr lIns="0" tIns="0" rIns="0" bIns="0" rtlCol="0" anchor="t">
            <a:spAutoFit/>
          </a:bodyPr>
          <a:lstStyle/>
          <a:p>
            <a:pPr algn="ctr">
              <a:lnSpc>
                <a:spcPts val="6122"/>
              </a:lnSpc>
            </a:pPr>
            <a:r>
              <a:rPr lang="en-US" sz="4373">
                <a:solidFill>
                  <a:srgbClr val="244357"/>
                </a:solidFill>
                <a:latin typeface="Roboto Condensed Bold"/>
              </a:rPr>
              <a:t>SOLAR ENERGY</a:t>
            </a:r>
          </a:p>
        </p:txBody>
      </p:sp>
      <p:sp>
        <p:nvSpPr>
          <p:cNvPr id="32" name="TextBox 32"/>
          <p:cNvSpPr txBox="1"/>
          <p:nvPr/>
        </p:nvSpPr>
        <p:spPr>
          <a:xfrm>
            <a:off x="3838166" y="2810273"/>
            <a:ext cx="1762514" cy="1535122"/>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WIND </a:t>
            </a:r>
          </a:p>
          <a:p>
            <a:pPr algn="ctr">
              <a:lnSpc>
                <a:spcPts val="6122"/>
              </a:lnSpc>
            </a:pPr>
            <a:r>
              <a:rPr lang="en-US" sz="4373" dirty="0">
                <a:solidFill>
                  <a:srgbClr val="244357"/>
                </a:solidFill>
                <a:latin typeface="Roboto Condensed Bold"/>
              </a:rPr>
              <a:t>POWER</a:t>
            </a:r>
          </a:p>
        </p:txBody>
      </p:sp>
      <p:sp>
        <p:nvSpPr>
          <p:cNvPr id="33" name="TextBox 33"/>
          <p:cNvSpPr txBox="1"/>
          <p:nvPr/>
        </p:nvSpPr>
        <p:spPr>
          <a:xfrm>
            <a:off x="7073286" y="3728078"/>
            <a:ext cx="1374815" cy="1535122"/>
          </a:xfrm>
          <a:prstGeom prst="rect">
            <a:avLst/>
          </a:prstGeom>
        </p:spPr>
        <p:txBody>
          <a:bodyPr lIns="0" tIns="0" rIns="0" bIns="0" rtlCol="0" anchor="t">
            <a:spAutoFit/>
          </a:bodyPr>
          <a:lstStyle/>
          <a:p>
            <a:pPr algn="ctr">
              <a:lnSpc>
                <a:spcPts val="6122"/>
              </a:lnSpc>
            </a:pPr>
            <a:r>
              <a:rPr lang="en-US" sz="4373">
                <a:solidFill>
                  <a:srgbClr val="244357"/>
                </a:solidFill>
                <a:latin typeface="Roboto Condensed Bold"/>
              </a:rPr>
              <a:t>HEAT </a:t>
            </a:r>
          </a:p>
          <a:p>
            <a:pPr algn="ctr">
              <a:lnSpc>
                <a:spcPts val="6122"/>
              </a:lnSpc>
            </a:pPr>
            <a:r>
              <a:rPr lang="en-US" sz="4373">
                <a:solidFill>
                  <a:srgbClr val="244357"/>
                </a:solidFill>
                <a:latin typeface="Roboto Condensed Bold"/>
              </a:rPr>
              <a:t>PUMP</a:t>
            </a:r>
          </a:p>
        </p:txBody>
      </p:sp>
      <p:sp>
        <p:nvSpPr>
          <p:cNvPr id="34" name="TextBox 34"/>
          <p:cNvSpPr txBox="1"/>
          <p:nvPr/>
        </p:nvSpPr>
        <p:spPr>
          <a:xfrm>
            <a:off x="9920707" y="4228926"/>
            <a:ext cx="1775373" cy="1535122"/>
          </a:xfrm>
          <a:prstGeom prst="rect">
            <a:avLst/>
          </a:prstGeom>
        </p:spPr>
        <p:txBody>
          <a:bodyPr lIns="0" tIns="0" rIns="0" bIns="0" rtlCol="0" anchor="t">
            <a:spAutoFit/>
          </a:bodyPr>
          <a:lstStyle/>
          <a:p>
            <a:pPr algn="ctr">
              <a:lnSpc>
                <a:spcPts val="6122"/>
              </a:lnSpc>
            </a:pPr>
            <a:r>
              <a:rPr lang="en-US" sz="4373" dirty="0">
                <a:solidFill>
                  <a:srgbClr val="244357"/>
                </a:solidFill>
                <a:latin typeface="Roboto Condensed Bold"/>
              </a:rPr>
              <a:t>HYDRO</a:t>
            </a:r>
          </a:p>
          <a:p>
            <a:pPr algn="ctr">
              <a:lnSpc>
                <a:spcPts val="6122"/>
              </a:lnSpc>
            </a:pPr>
            <a:r>
              <a:rPr lang="en-US" sz="4373" dirty="0">
                <a:solidFill>
                  <a:srgbClr val="244357"/>
                </a:solidFill>
                <a:latin typeface="Roboto Condensed Bold"/>
              </a:rPr>
              <a:t>POWER</a:t>
            </a:r>
          </a:p>
        </p:txBody>
      </p:sp>
      <p:sp>
        <p:nvSpPr>
          <p:cNvPr id="35" name="TextBox 35"/>
          <p:cNvSpPr txBox="1"/>
          <p:nvPr/>
        </p:nvSpPr>
        <p:spPr>
          <a:xfrm>
            <a:off x="12387349" y="3549259"/>
            <a:ext cx="2994392" cy="1434671"/>
          </a:xfrm>
          <a:prstGeom prst="rect">
            <a:avLst/>
          </a:prstGeom>
        </p:spPr>
        <p:txBody>
          <a:bodyPr lIns="0" tIns="0" rIns="0" bIns="0" rtlCol="0" anchor="t">
            <a:spAutoFit/>
          </a:bodyPr>
          <a:lstStyle/>
          <a:p>
            <a:pPr algn="ctr">
              <a:lnSpc>
                <a:spcPts val="5776"/>
              </a:lnSpc>
            </a:pPr>
            <a:r>
              <a:rPr lang="en-US" sz="4126">
                <a:solidFill>
                  <a:srgbClr val="244357"/>
                </a:solidFill>
                <a:latin typeface="Roboto Condensed Bold"/>
              </a:rPr>
              <a:t>GEOTHERMAL</a:t>
            </a:r>
          </a:p>
          <a:p>
            <a:pPr algn="ctr">
              <a:lnSpc>
                <a:spcPts val="5776"/>
              </a:lnSpc>
            </a:pPr>
            <a:r>
              <a:rPr lang="en-US" sz="4126">
                <a:solidFill>
                  <a:srgbClr val="244357"/>
                </a:solidFill>
                <a:latin typeface="Roboto Condensed Bold"/>
              </a:rPr>
              <a:t>ENERGY</a:t>
            </a:r>
          </a:p>
        </p:txBody>
      </p:sp>
      <p:sp>
        <p:nvSpPr>
          <p:cNvPr id="36" name="TextBox 36"/>
          <p:cNvSpPr txBox="1"/>
          <p:nvPr/>
        </p:nvSpPr>
        <p:spPr>
          <a:xfrm>
            <a:off x="15983566" y="2666048"/>
            <a:ext cx="1716102" cy="1434671"/>
          </a:xfrm>
          <a:prstGeom prst="rect">
            <a:avLst/>
          </a:prstGeom>
        </p:spPr>
        <p:txBody>
          <a:bodyPr lIns="0" tIns="0" rIns="0" bIns="0" rtlCol="0" anchor="t">
            <a:spAutoFit/>
          </a:bodyPr>
          <a:lstStyle/>
          <a:p>
            <a:pPr algn="ctr">
              <a:lnSpc>
                <a:spcPts val="5776"/>
              </a:lnSpc>
            </a:pPr>
            <a:r>
              <a:rPr lang="en-US" sz="4126">
                <a:solidFill>
                  <a:srgbClr val="244357"/>
                </a:solidFill>
                <a:latin typeface="Roboto Condensed Bold"/>
              </a:rPr>
              <a:t>BIO</a:t>
            </a:r>
          </a:p>
          <a:p>
            <a:pPr algn="ctr">
              <a:lnSpc>
                <a:spcPts val="5776"/>
              </a:lnSpc>
            </a:pPr>
            <a:r>
              <a:rPr lang="en-US" sz="4126">
                <a:solidFill>
                  <a:srgbClr val="244357"/>
                </a:solidFill>
                <a:latin typeface="Roboto Condensed Bold"/>
              </a:rPr>
              <a:t>ENERGY</a:t>
            </a:r>
          </a:p>
        </p:txBody>
      </p:sp>
      <p:sp>
        <p:nvSpPr>
          <p:cNvPr id="37" name="TextBox 37"/>
          <p:cNvSpPr txBox="1"/>
          <p:nvPr/>
        </p:nvSpPr>
        <p:spPr>
          <a:xfrm>
            <a:off x="-422358" y="-1267545"/>
            <a:ext cx="18706537" cy="2825517"/>
          </a:xfrm>
          <a:prstGeom prst="rect">
            <a:avLst/>
          </a:prstGeom>
        </p:spPr>
        <p:txBody>
          <a:bodyPr lIns="0" tIns="0" rIns="0" bIns="0" rtlCol="0" anchor="t">
            <a:spAutoFit/>
          </a:bodyPr>
          <a:lstStyle/>
          <a:p>
            <a:pPr>
              <a:lnSpc>
                <a:spcPts val="23077"/>
              </a:lnSpc>
            </a:pPr>
            <a:endParaRPr lang="en-US" sz="16483">
              <a:solidFill>
                <a:srgbClr val="9DD520">
                  <a:alpha val="18824"/>
                </a:srgbClr>
              </a:solidFill>
              <a:latin typeface="Roboto Condensed Bold"/>
            </a:endParaRPr>
          </a:p>
        </p:txBody>
      </p:sp>
      <p:sp>
        <p:nvSpPr>
          <p:cNvPr id="38" name="TextBox 38"/>
          <p:cNvSpPr txBox="1"/>
          <p:nvPr/>
        </p:nvSpPr>
        <p:spPr>
          <a:xfrm>
            <a:off x="-165893" y="-45753"/>
            <a:ext cx="18503664" cy="1929831"/>
          </a:xfrm>
          <a:prstGeom prst="rect">
            <a:avLst/>
          </a:prstGeom>
        </p:spPr>
        <p:txBody>
          <a:bodyPr lIns="0" tIns="0" rIns="0" bIns="0" rtlCol="0" anchor="t">
            <a:spAutoFit/>
          </a:bodyPr>
          <a:lstStyle/>
          <a:p>
            <a:pPr>
              <a:lnSpc>
                <a:spcPts val="15781"/>
              </a:lnSpc>
            </a:pPr>
            <a:r>
              <a:rPr lang="en-US" sz="11272" dirty="0">
                <a:solidFill>
                  <a:srgbClr val="6CAD21"/>
                </a:solidFill>
                <a:latin typeface="Roboto Condensed Bold"/>
              </a:rPr>
              <a:t> RENEWABLE ENERGY SOURCES</a:t>
            </a:r>
          </a:p>
        </p:txBody>
      </p:sp>
      <p:grpSp>
        <p:nvGrpSpPr>
          <p:cNvPr id="39" name="Group 39"/>
          <p:cNvGrpSpPr/>
          <p:nvPr/>
        </p:nvGrpSpPr>
        <p:grpSpPr>
          <a:xfrm>
            <a:off x="12330199" y="5758036"/>
            <a:ext cx="450526" cy="2919752"/>
            <a:chOff x="0" y="0"/>
            <a:chExt cx="152400" cy="987669"/>
          </a:xfrm>
        </p:grpSpPr>
        <p:sp>
          <p:nvSpPr>
            <p:cNvPr id="40" name="Freeform 40"/>
            <p:cNvSpPr/>
            <p:nvPr/>
          </p:nvSpPr>
          <p:spPr>
            <a:xfrm>
              <a:off x="0" y="0"/>
              <a:ext cx="152400" cy="987669"/>
            </a:xfrm>
            <a:custGeom>
              <a:avLst/>
              <a:gdLst/>
              <a:ahLst/>
              <a:cxnLst/>
              <a:rect l="l" t="t" r="r" b="b"/>
              <a:pathLst>
                <a:path w="152400" h="987669">
                  <a:moveTo>
                    <a:pt x="0" y="0"/>
                  </a:moveTo>
                  <a:lnTo>
                    <a:pt x="152400" y="0"/>
                  </a:lnTo>
                  <a:lnTo>
                    <a:pt x="152400" y="987669"/>
                  </a:lnTo>
                  <a:lnTo>
                    <a:pt x="0" y="987669"/>
                  </a:lnTo>
                  <a:close/>
                </a:path>
              </a:pathLst>
            </a:custGeom>
            <a:solidFill>
              <a:srgbClr val="63AB40"/>
            </a:solidFill>
          </p:spPr>
        </p:sp>
      </p:grpSp>
      <p:grpSp>
        <p:nvGrpSpPr>
          <p:cNvPr id="41" name="Group 41"/>
          <p:cNvGrpSpPr/>
          <p:nvPr/>
        </p:nvGrpSpPr>
        <p:grpSpPr>
          <a:xfrm>
            <a:off x="15369231" y="4730092"/>
            <a:ext cx="577227" cy="3953709"/>
            <a:chOff x="0" y="0"/>
            <a:chExt cx="195260" cy="1337427"/>
          </a:xfrm>
        </p:grpSpPr>
        <p:sp>
          <p:nvSpPr>
            <p:cNvPr id="42" name="Freeform 42"/>
            <p:cNvSpPr/>
            <p:nvPr/>
          </p:nvSpPr>
          <p:spPr>
            <a:xfrm>
              <a:off x="0" y="0"/>
              <a:ext cx="195259" cy="1337427"/>
            </a:xfrm>
            <a:custGeom>
              <a:avLst/>
              <a:gdLst/>
              <a:ahLst/>
              <a:cxnLst/>
              <a:rect l="l" t="t" r="r" b="b"/>
              <a:pathLst>
                <a:path w="195259" h="1337427">
                  <a:moveTo>
                    <a:pt x="0" y="0"/>
                  </a:moveTo>
                  <a:lnTo>
                    <a:pt x="195259" y="0"/>
                  </a:lnTo>
                  <a:lnTo>
                    <a:pt x="195259" y="1337427"/>
                  </a:lnTo>
                  <a:lnTo>
                    <a:pt x="0" y="1337427"/>
                  </a:lnTo>
                  <a:close/>
                </a:path>
              </a:pathLst>
            </a:custGeom>
            <a:solidFill>
              <a:srgbClr val="6CAD21"/>
            </a:solidFill>
          </p:spPr>
        </p:sp>
      </p:grpSp>
    </p:spTree>
    <p:extLst>
      <p:ext uri="{BB962C8B-B14F-4D97-AF65-F5344CB8AC3E}">
        <p14:creationId xmlns:p14="http://schemas.microsoft.com/office/powerpoint/2010/main" val="851631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625920"/>
            <a:ext cx="18288000" cy="1909448"/>
            <a:chOff x="0" y="0"/>
            <a:chExt cx="6186311" cy="645912"/>
          </a:xfrm>
        </p:grpSpPr>
        <p:sp>
          <p:nvSpPr>
            <p:cNvPr id="3" name="Freeform 3"/>
            <p:cNvSpPr/>
            <p:nvPr/>
          </p:nvSpPr>
          <p:spPr>
            <a:xfrm>
              <a:off x="0" y="0"/>
              <a:ext cx="6186311" cy="645912"/>
            </a:xfrm>
            <a:custGeom>
              <a:avLst/>
              <a:gdLst/>
              <a:ahLst/>
              <a:cxnLst/>
              <a:rect l="l" t="t" r="r" b="b"/>
              <a:pathLst>
                <a:path w="6186311" h="645912">
                  <a:moveTo>
                    <a:pt x="0" y="0"/>
                  </a:moveTo>
                  <a:lnTo>
                    <a:pt x="6186311" y="0"/>
                  </a:lnTo>
                  <a:lnTo>
                    <a:pt x="6186311" y="645912"/>
                  </a:lnTo>
                  <a:lnTo>
                    <a:pt x="0" y="645912"/>
                  </a:lnTo>
                  <a:close/>
                </a:path>
              </a:pathLst>
            </a:custGeom>
            <a:solidFill>
              <a:srgbClr val="244357"/>
            </a:solidFill>
          </p:spPr>
        </p:sp>
      </p:grpSp>
      <p:sp>
        <p:nvSpPr>
          <p:cNvPr id="4" name="TextBox 4"/>
          <p:cNvSpPr txBox="1"/>
          <p:nvPr/>
        </p:nvSpPr>
        <p:spPr>
          <a:xfrm>
            <a:off x="-199569" y="1916560"/>
            <a:ext cx="18687138" cy="7711440"/>
          </a:xfrm>
          <a:prstGeom prst="rect">
            <a:avLst/>
          </a:prstGeom>
        </p:spPr>
        <p:txBody>
          <a:bodyPr lIns="0" tIns="0" rIns="0" bIns="0" rtlCol="0" anchor="t">
            <a:spAutoFit/>
          </a:bodyPr>
          <a:lstStyle/>
          <a:p>
            <a:pPr algn="ctr">
              <a:lnSpc>
                <a:spcPts val="5040"/>
              </a:lnSpc>
            </a:pPr>
            <a:r>
              <a:rPr lang="en-US" sz="3600" dirty="0">
                <a:solidFill>
                  <a:srgbClr val="F2FAFF"/>
                </a:solidFill>
                <a:latin typeface="Roboto Condensed Bold"/>
              </a:rPr>
              <a:t>EACH OF THE FOLLOWING SOURCES OF RENEWABLE ENERGY HAS ITS OWN  </a:t>
            </a:r>
            <a:r>
              <a:rPr lang="en-US" sz="3600" dirty="0">
                <a:solidFill>
                  <a:srgbClr val="7AB82B"/>
                </a:solidFill>
                <a:latin typeface="Roboto Condensed Bold"/>
              </a:rPr>
              <a:t>ADVANTAGES</a:t>
            </a:r>
            <a:r>
              <a:rPr lang="en-US" sz="3600" dirty="0">
                <a:solidFill>
                  <a:srgbClr val="F2FAFF"/>
                </a:solidFill>
                <a:latin typeface="Roboto Condensed Bold"/>
              </a:rPr>
              <a:t> AND </a:t>
            </a:r>
            <a:r>
              <a:rPr lang="en-US" sz="3600" dirty="0">
                <a:solidFill>
                  <a:srgbClr val="EB5B60"/>
                </a:solidFill>
                <a:latin typeface="Roboto Condensed Bold"/>
              </a:rPr>
              <a:t>DISADVANTAGES</a:t>
            </a:r>
            <a:r>
              <a:rPr lang="en-US" sz="3600" dirty="0">
                <a:solidFill>
                  <a:srgbClr val="F2FAFF"/>
                </a:solidFill>
                <a:latin typeface="Roboto Condensed Bold"/>
              </a:rPr>
              <a:t>. </a:t>
            </a: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719"/>
              </a:lnSpc>
            </a:pPr>
            <a:endParaRPr lang="en-US" sz="3600" dirty="0">
              <a:solidFill>
                <a:srgbClr val="F2FAFF"/>
              </a:solidFill>
              <a:latin typeface="Roboto Condensed Bold"/>
            </a:endParaRPr>
          </a:p>
          <a:p>
            <a:pPr algn="ctr">
              <a:lnSpc>
                <a:spcPts val="6719"/>
              </a:lnSpc>
            </a:pPr>
            <a:r>
              <a:rPr lang="en-US" sz="4800" spc="571" dirty="0">
                <a:solidFill>
                  <a:srgbClr val="244357"/>
                </a:solidFill>
                <a:latin typeface="Roboto Condensed Bold"/>
              </a:rPr>
              <a:t>DESCRIBE THESE RENEWABLE ENERGIES </a:t>
            </a:r>
          </a:p>
          <a:p>
            <a:pPr algn="ctr">
              <a:lnSpc>
                <a:spcPts val="6719"/>
              </a:lnSpc>
            </a:pPr>
            <a:r>
              <a:rPr lang="en-US" sz="4800" spc="571" dirty="0">
                <a:solidFill>
                  <a:srgbClr val="244357"/>
                </a:solidFill>
                <a:latin typeface="Roboto Condensed Bold"/>
              </a:rPr>
              <a:t>AND HOW THEY ARE COLLECTED.</a:t>
            </a:r>
          </a:p>
        </p:txBody>
      </p:sp>
      <p:grpSp>
        <p:nvGrpSpPr>
          <p:cNvPr id="5" name="Group 5"/>
          <p:cNvGrpSpPr/>
          <p:nvPr/>
        </p:nvGrpSpPr>
        <p:grpSpPr>
          <a:xfrm>
            <a:off x="0" y="3535368"/>
            <a:ext cx="18288000" cy="3969976"/>
            <a:chOff x="0" y="0"/>
            <a:chExt cx="24384000" cy="5293301"/>
          </a:xfrm>
        </p:grpSpPr>
        <p:pic>
          <p:nvPicPr>
            <p:cNvPr id="6" name="Picture 6"/>
            <p:cNvPicPr>
              <a:picLocks noChangeAspect="1"/>
            </p:cNvPicPr>
            <p:nvPr/>
          </p:nvPicPr>
          <p:blipFill>
            <a:blip r:embed="rId2"/>
            <a:srcRect t="1172" b="1172"/>
            <a:stretch>
              <a:fillRect/>
            </a:stretch>
          </p:blipFill>
          <p:spPr>
            <a:xfrm>
              <a:off x="0" y="0"/>
              <a:ext cx="8128000" cy="5293301"/>
            </a:xfrm>
            <a:prstGeom prst="rect">
              <a:avLst/>
            </a:prstGeom>
          </p:spPr>
        </p:pic>
        <p:pic>
          <p:nvPicPr>
            <p:cNvPr id="7" name="Picture 7"/>
            <p:cNvPicPr>
              <a:picLocks noChangeAspect="1"/>
            </p:cNvPicPr>
            <p:nvPr/>
          </p:nvPicPr>
          <p:blipFill>
            <a:blip r:embed="rId3"/>
            <a:srcRect t="1217" b="1217"/>
            <a:stretch>
              <a:fillRect/>
            </a:stretch>
          </p:blipFill>
          <p:spPr>
            <a:xfrm>
              <a:off x="8128000" y="0"/>
              <a:ext cx="8128000" cy="5293301"/>
            </a:xfrm>
            <a:prstGeom prst="rect">
              <a:avLst/>
            </a:prstGeom>
          </p:spPr>
        </p:pic>
        <p:pic>
          <p:nvPicPr>
            <p:cNvPr id="8" name="Picture 8"/>
            <p:cNvPicPr>
              <a:picLocks noChangeAspect="1"/>
            </p:cNvPicPr>
            <p:nvPr/>
          </p:nvPicPr>
          <p:blipFill>
            <a:blip r:embed="rId4"/>
            <a:srcRect t="1034" b="1034"/>
            <a:stretch>
              <a:fillRect/>
            </a:stretch>
          </p:blipFill>
          <p:spPr>
            <a:xfrm>
              <a:off x="16256000" y="0"/>
              <a:ext cx="8128000" cy="5293301"/>
            </a:xfrm>
            <a:prstGeom prst="rect">
              <a:avLst/>
            </a:prstGeom>
          </p:spPr>
        </p:pic>
      </p:grpSp>
      <p:grpSp>
        <p:nvGrpSpPr>
          <p:cNvPr id="9" name="Group 9"/>
          <p:cNvGrpSpPr/>
          <p:nvPr/>
        </p:nvGrpSpPr>
        <p:grpSpPr>
          <a:xfrm>
            <a:off x="0" y="9836474"/>
            <a:ext cx="18288000" cy="450526"/>
            <a:chOff x="0" y="0"/>
            <a:chExt cx="6186311" cy="152400"/>
          </a:xfrm>
        </p:grpSpPr>
        <p:sp>
          <p:nvSpPr>
            <p:cNvPr id="10" name="Freeform 10"/>
            <p:cNvSpPr/>
            <p:nvPr/>
          </p:nvSpPr>
          <p:spPr>
            <a:xfrm>
              <a:off x="0" y="0"/>
              <a:ext cx="6186311" cy="152400"/>
            </a:xfrm>
            <a:custGeom>
              <a:avLst/>
              <a:gdLst/>
              <a:ahLst/>
              <a:cxnLst/>
              <a:rect l="l" t="t" r="r" b="b"/>
              <a:pathLst>
                <a:path w="6186311" h="152400">
                  <a:moveTo>
                    <a:pt x="0" y="0"/>
                  </a:moveTo>
                  <a:lnTo>
                    <a:pt x="6186311" y="0"/>
                  </a:lnTo>
                  <a:lnTo>
                    <a:pt x="6186311" y="152400"/>
                  </a:lnTo>
                  <a:lnTo>
                    <a:pt x="0" y="152400"/>
                  </a:lnTo>
                  <a:close/>
                </a:path>
              </a:pathLst>
            </a:custGeom>
            <a:solidFill>
              <a:srgbClr val="9DD520"/>
            </a:solidFill>
          </p:spPr>
        </p:sp>
      </p:grpSp>
      <p:sp>
        <p:nvSpPr>
          <p:cNvPr id="11" name="TextBox 11"/>
          <p:cNvSpPr txBox="1"/>
          <p:nvPr/>
        </p:nvSpPr>
        <p:spPr>
          <a:xfrm>
            <a:off x="-918661" y="-951716"/>
            <a:ext cx="18706537" cy="2825517"/>
          </a:xfrm>
          <a:prstGeom prst="rect">
            <a:avLst/>
          </a:prstGeom>
        </p:spPr>
        <p:txBody>
          <a:bodyPr lIns="0" tIns="0" rIns="0" bIns="0" rtlCol="0" anchor="t">
            <a:spAutoFit/>
          </a:bodyPr>
          <a:lstStyle/>
          <a:p>
            <a:pPr>
              <a:lnSpc>
                <a:spcPts val="23077"/>
              </a:lnSpc>
            </a:pPr>
            <a:r>
              <a:rPr lang="en-US" sz="16483">
                <a:solidFill>
                  <a:srgbClr val="9DD520">
                    <a:alpha val="10980"/>
                  </a:srgbClr>
                </a:solidFill>
                <a:latin typeface="Roboto Condensed Bold"/>
              </a:rPr>
              <a:t> RENEWABLE ENERGY </a:t>
            </a:r>
          </a:p>
        </p:txBody>
      </p:sp>
      <p:sp>
        <p:nvSpPr>
          <p:cNvPr id="12" name="TextBox 12"/>
          <p:cNvSpPr txBox="1"/>
          <p:nvPr/>
        </p:nvSpPr>
        <p:spPr>
          <a:xfrm>
            <a:off x="269132" y="148128"/>
            <a:ext cx="10382329" cy="1093248"/>
          </a:xfrm>
          <a:prstGeom prst="rect">
            <a:avLst/>
          </a:prstGeom>
        </p:spPr>
        <p:txBody>
          <a:bodyPr lIns="0" tIns="0" rIns="0" bIns="0" rtlCol="0" anchor="t">
            <a:spAutoFit/>
          </a:bodyPr>
          <a:lstStyle/>
          <a:p>
            <a:pPr>
              <a:lnSpc>
                <a:spcPts val="8854"/>
              </a:lnSpc>
            </a:pPr>
            <a:r>
              <a:rPr lang="en-US" sz="6324">
                <a:solidFill>
                  <a:srgbClr val="6CAD21"/>
                </a:solidFill>
                <a:latin typeface="Roboto Condensed Bold"/>
              </a:rPr>
              <a:t> RENEWABLE ENERGY SOURCES</a:t>
            </a:r>
          </a:p>
        </p:txBody>
      </p:sp>
    </p:spTree>
    <p:extLst>
      <p:ext uri="{BB962C8B-B14F-4D97-AF65-F5344CB8AC3E}">
        <p14:creationId xmlns:p14="http://schemas.microsoft.com/office/powerpoint/2010/main" val="3143542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sp>
        <p:nvSpPr>
          <p:cNvPr id="4" name="TextBox 4"/>
          <p:cNvSpPr txBox="1"/>
          <p:nvPr/>
        </p:nvSpPr>
        <p:spPr>
          <a:xfrm>
            <a:off x="11347310" y="3101734"/>
            <a:ext cx="5793420" cy="4773930"/>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Sunlight can be harnessed by solar panels to produce electricity through a process that uses photovoltaic cells.</a:t>
            </a:r>
          </a:p>
        </p:txBody>
      </p:sp>
      <p:pic>
        <p:nvPicPr>
          <p:cNvPr id="5" name="Picture 5"/>
          <p:cNvPicPr>
            <a:picLocks noChangeAspect="1"/>
          </p:cNvPicPr>
          <p:nvPr/>
        </p:nvPicPr>
        <p:blipFill>
          <a:blip r:embed="rId2"/>
          <a:srcRect/>
          <a:stretch>
            <a:fillRect/>
          </a:stretch>
        </p:blipFill>
        <p:spPr>
          <a:xfrm>
            <a:off x="8001000" y="4412374"/>
            <a:ext cx="2286000" cy="2286000"/>
          </a:xfrm>
          <a:prstGeom prst="rect">
            <a:avLst/>
          </a:prstGeom>
        </p:spPr>
      </p:pic>
      <p:sp>
        <p:nvSpPr>
          <p:cNvPr id="6" name="TextBox 6"/>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SOLAR ENERGY</a:t>
            </a:r>
          </a:p>
        </p:txBody>
      </p:sp>
      <p:grpSp>
        <p:nvGrpSpPr>
          <p:cNvPr id="7" name="Group 7"/>
          <p:cNvGrpSpPr/>
          <p:nvPr/>
        </p:nvGrpSpPr>
        <p:grpSpPr>
          <a:xfrm>
            <a:off x="0" y="9009993"/>
            <a:ext cx="18288000" cy="1277007"/>
            <a:chOff x="0" y="0"/>
            <a:chExt cx="6186311" cy="431975"/>
          </a:xfrm>
        </p:grpSpPr>
        <p:sp>
          <p:nvSpPr>
            <p:cNvPr id="8" name="Freeform 8"/>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pic>
        <p:nvPicPr>
          <p:cNvPr id="10" name="Picture 10"/>
          <p:cNvPicPr>
            <a:picLocks noChangeAspect="1"/>
          </p:cNvPicPr>
          <p:nvPr/>
        </p:nvPicPr>
        <p:blipFill>
          <a:blip r:embed="rId3"/>
          <a:srcRect l="8256" r="22439"/>
          <a:stretch>
            <a:fillRect/>
          </a:stretch>
        </p:blipFill>
        <p:spPr>
          <a:xfrm>
            <a:off x="1028700" y="2477802"/>
            <a:ext cx="6396639" cy="6155145"/>
          </a:xfrm>
          <a:prstGeom prst="rect">
            <a:avLst/>
          </a:prstGeom>
        </p:spPr>
      </p:pic>
    </p:spTree>
    <p:extLst>
      <p:ext uri="{BB962C8B-B14F-4D97-AF65-F5344CB8AC3E}">
        <p14:creationId xmlns:p14="http://schemas.microsoft.com/office/powerpoint/2010/main" val="249822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244481"/>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122526" y="4533900"/>
            <a:ext cx="2164474" cy="2164474"/>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3972241"/>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Wind turbines can be used to produce electricity when there is enough wind move the propellers.</a:t>
            </a:r>
            <a:endParaRPr lang="en-US" sz="4200" spc="105" dirty="0">
              <a:solidFill>
                <a:srgbClr val="244357"/>
              </a:solidFill>
              <a:latin typeface="Roboto"/>
              <a:ea typeface="Roboto"/>
            </a:endParaRP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WIND ENERGY</a:t>
            </a:r>
          </a:p>
        </p:txBody>
      </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pic>
        <p:nvPicPr>
          <p:cNvPr id="10" name="THE ENVIRONMENT AND CLIMATE CHANGE (11)">
            <a:hlinkClick r:id="" action="ppaction://media"/>
            <a:extLst>
              <a:ext uri="{FF2B5EF4-FFF2-40B4-BE49-F238E27FC236}">
                <a16:creationId xmlns:a16="http://schemas.microsoft.com/office/drawing/2014/main" id="{B513B98F-5EB6-455F-8C46-295A269665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6548" t="23281" r="56120" b="16667"/>
          <a:stretch/>
        </p:blipFill>
        <p:spPr>
          <a:xfrm>
            <a:off x="1028699" y="2336507"/>
            <a:ext cx="6972301" cy="6308847"/>
          </a:xfrm>
          <a:prstGeom prst="rect">
            <a:avLst/>
          </a:prstGeom>
        </p:spPr>
      </p:pic>
    </p:spTree>
    <p:extLst>
      <p:ext uri="{BB962C8B-B14F-4D97-AF65-F5344CB8AC3E}">
        <p14:creationId xmlns:p14="http://schemas.microsoft.com/office/powerpoint/2010/main" val="115078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1" presetClass="mediacall" presetSubtype="0" fill="hold" nodeType="afterEffect">
                                  <p:stCondLst>
                                    <p:cond delay="0"/>
                                  </p:stCondLst>
                                  <p:childTnLst>
                                    <p:cmd type="call" cmd="playFrom(0.0)">
                                      <p:cBhvr>
                                        <p:cTn id="24" dur="229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5" fill="hold" display="0">
                  <p:stCondLst>
                    <p:cond delay="indefinite"/>
                  </p:stCondLst>
                </p:cTn>
                <p:tgtEl>
                  <p:spTgt spid="10"/>
                </p:tgtEl>
              </p:cMediaNode>
            </p:video>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0"/>
                                        </p:tgtEl>
                                      </p:cBhvr>
                                    </p:cmd>
                                  </p:childTnLst>
                                </p:cTn>
                              </p:par>
                            </p:childTnLst>
                          </p:cTn>
                        </p:par>
                      </p:childTnLst>
                    </p:cTn>
                  </p:par>
                </p:childTnLst>
              </p:cTn>
              <p:nextCondLst>
                <p:cond evt="onClick" delay="0">
                  <p:tgtEl>
                    <p:spTgt spid="10"/>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3173730"/>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Electricity is produced by manipulating water mass to make turbines spin.</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HYDROELECTRIC POWER</a:t>
            </a:r>
          </a:p>
        </p:txBody>
      </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pic>
        <p:nvPicPr>
          <p:cNvPr id="10" name="THE ENVIRONMENT AND CLIMATE CHANGE (12)">
            <a:hlinkClick r:id="" action="ppaction://media"/>
            <a:extLst>
              <a:ext uri="{FF2B5EF4-FFF2-40B4-BE49-F238E27FC236}">
                <a16:creationId xmlns:a16="http://schemas.microsoft.com/office/drawing/2014/main" id="{47A918A6-68E8-4605-892B-646932A824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4274" t="25190" r="57820" b="17608"/>
          <a:stretch/>
        </p:blipFill>
        <p:spPr>
          <a:xfrm>
            <a:off x="661511" y="2477801"/>
            <a:ext cx="7251228" cy="6155145"/>
          </a:xfrm>
          <a:prstGeom prst="rect">
            <a:avLst/>
          </a:prstGeom>
        </p:spPr>
      </p:pic>
    </p:spTree>
    <p:extLst>
      <p:ext uri="{BB962C8B-B14F-4D97-AF65-F5344CB8AC3E}">
        <p14:creationId xmlns:p14="http://schemas.microsoft.com/office/powerpoint/2010/main" val="253651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37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fill="hold" display="0">
                  <p:stCondLst>
                    <p:cond delay="indefinite"/>
                  </p:stCondLst>
                </p:cTn>
                <p:tgtEl>
                  <p:spTgt spid="10"/>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4773930"/>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Oceans can produce thermal energy from the Sun's heat and mechanical energy from the tides and waves. </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OCEAN ENERGY</a:t>
            </a:r>
          </a:p>
        </p:txBody>
      </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pic>
        <p:nvPicPr>
          <p:cNvPr id="10" name="THE ENVIRONMENT AND CLIMATE CHANGE (13)">
            <a:hlinkClick r:id="" action="ppaction://media"/>
            <a:extLst>
              <a:ext uri="{FF2B5EF4-FFF2-40B4-BE49-F238E27FC236}">
                <a16:creationId xmlns:a16="http://schemas.microsoft.com/office/drawing/2014/main" id="{223EAF04-8344-465C-83ED-59B9849CCB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208" t="23148" r="59607" b="17608"/>
          <a:stretch/>
        </p:blipFill>
        <p:spPr>
          <a:xfrm>
            <a:off x="764591" y="2416924"/>
            <a:ext cx="6764938" cy="6384176"/>
          </a:xfrm>
          <a:prstGeom prst="rect">
            <a:avLst/>
          </a:prstGeom>
        </p:spPr>
      </p:pic>
    </p:spTree>
    <p:extLst>
      <p:ext uri="{BB962C8B-B14F-4D97-AF65-F5344CB8AC3E}">
        <p14:creationId xmlns:p14="http://schemas.microsoft.com/office/powerpoint/2010/main" val="48653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73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3164328"/>
          </a:xfrm>
          <a:prstGeom prst="rect">
            <a:avLst/>
          </a:prstGeom>
        </p:spPr>
        <p:txBody>
          <a:bodyPr lIns="0" tIns="0" rIns="0" bIns="0" rtlCol="0" anchor="t">
            <a:spAutoFit/>
          </a:bodyPr>
          <a:lstStyle/>
          <a:p>
            <a:pPr>
              <a:lnSpc>
                <a:spcPts val="6300"/>
              </a:lnSpc>
            </a:pPr>
            <a:r>
              <a:rPr lang="en-US" sz="4200" spc="105" dirty="0">
                <a:solidFill>
                  <a:srgbClr val="244357"/>
                </a:solidFill>
                <a:latin typeface="Roboto"/>
              </a:rPr>
              <a:t>Electricity is generated using the Earth's inner core temperature in various ways. </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GEOTHERMAL ENERGY</a:t>
            </a:r>
          </a:p>
        </p:txBody>
      </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pic>
        <p:nvPicPr>
          <p:cNvPr id="10" name="THE ENVIRONMENT AND CLIMATE CHANGE (14)">
            <a:hlinkClick r:id="" action="ppaction://media"/>
            <a:extLst>
              <a:ext uri="{FF2B5EF4-FFF2-40B4-BE49-F238E27FC236}">
                <a16:creationId xmlns:a16="http://schemas.microsoft.com/office/drawing/2014/main" id="{A08EF5BF-2AF1-4B68-9E24-BAE8A708E8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646" t="25190" r="59896" b="17608"/>
          <a:stretch/>
        </p:blipFill>
        <p:spPr>
          <a:xfrm>
            <a:off x="912606" y="2383009"/>
            <a:ext cx="7081768" cy="6249938"/>
          </a:xfrm>
          <a:prstGeom prst="rect">
            <a:avLst/>
          </a:prstGeom>
        </p:spPr>
      </p:pic>
    </p:spTree>
    <p:extLst>
      <p:ext uri="{BB962C8B-B14F-4D97-AF65-F5344CB8AC3E}">
        <p14:creationId xmlns:p14="http://schemas.microsoft.com/office/powerpoint/2010/main" val="214880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1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1691264"/>
            <a:ext cx="6764939" cy="6941683"/>
          </a:xfrm>
          <a:prstGeom prst="rect">
            <a:avLst/>
          </a:prstGeom>
          <a:solidFill>
            <a:srgbClr val="F2FAFF"/>
          </a:solidFill>
        </p:spPr>
      </p:sp>
      <p:pic>
        <p:nvPicPr>
          <p:cNvPr id="4" name="Picture 4"/>
          <p:cNvPicPr>
            <a:picLocks noChangeAspect="1"/>
          </p:cNvPicPr>
          <p:nvPr/>
        </p:nvPicPr>
        <p:blipFill>
          <a:blip r:embed="rId2"/>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pic>
        <p:nvPicPr>
          <p:cNvPr id="7" name="Picture 7"/>
          <p:cNvPicPr>
            <a:picLocks noChangeAspect="1"/>
          </p:cNvPicPr>
          <p:nvPr/>
        </p:nvPicPr>
        <p:blipFill>
          <a:blip r:embed="rId3"/>
          <a:srcRect/>
          <a:stretch>
            <a:fillRect/>
          </a:stretch>
        </p:blipFill>
        <p:spPr>
          <a:xfrm>
            <a:off x="473152" y="1723759"/>
            <a:ext cx="6923612" cy="6909188"/>
          </a:xfrm>
          <a:prstGeom prst="rect">
            <a:avLst/>
          </a:prstGeom>
        </p:spPr>
      </p:pic>
      <p:sp>
        <p:nvSpPr>
          <p:cNvPr id="8" name="TextBox 8"/>
          <p:cNvSpPr txBox="1"/>
          <p:nvPr/>
        </p:nvSpPr>
        <p:spPr>
          <a:xfrm>
            <a:off x="3752998" y="571627"/>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BIOMASS </a:t>
            </a:r>
          </a:p>
        </p:txBody>
      </p:sp>
      <p:sp>
        <p:nvSpPr>
          <p:cNvPr id="9" name="TextBox 9"/>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sp>
        <p:nvSpPr>
          <p:cNvPr id="10" name="TextBox 10"/>
          <p:cNvSpPr txBox="1"/>
          <p:nvPr/>
        </p:nvSpPr>
        <p:spPr>
          <a:xfrm>
            <a:off x="11135486" y="1576964"/>
            <a:ext cx="6491004" cy="6862535"/>
          </a:xfrm>
          <a:prstGeom prst="rect">
            <a:avLst/>
          </a:prstGeom>
        </p:spPr>
        <p:txBody>
          <a:bodyPr lIns="0" tIns="0" rIns="0" bIns="0" rtlCol="0" anchor="t">
            <a:spAutoFit/>
          </a:bodyPr>
          <a:lstStyle/>
          <a:p>
            <a:pPr>
              <a:lnSpc>
                <a:spcPts val="5422"/>
              </a:lnSpc>
            </a:pPr>
            <a:r>
              <a:rPr lang="en-US" sz="3600" spc="90" dirty="0">
                <a:solidFill>
                  <a:srgbClr val="244357"/>
                </a:solidFill>
                <a:latin typeface="Roboto"/>
              </a:rPr>
              <a:t>Biomass is a renewable energy source that comes from organic material (plants and animals). Biomass contains stored energy from the Sun's energy in a process called </a:t>
            </a:r>
            <a:r>
              <a:rPr lang="en-US" sz="3600" b="1" spc="90" dirty="0">
                <a:solidFill>
                  <a:srgbClr val="244357"/>
                </a:solidFill>
                <a:latin typeface="Roboto"/>
              </a:rPr>
              <a:t>photosynthesis</a:t>
            </a:r>
            <a:r>
              <a:rPr lang="en-US" sz="3600" spc="90" dirty="0">
                <a:solidFill>
                  <a:srgbClr val="244357"/>
                </a:solidFill>
                <a:latin typeface="Roboto"/>
              </a:rPr>
              <a:t>. When biomass is burned, the chemical energy in biomass is released as heat. </a:t>
            </a:r>
            <a:endParaRPr lang="en-US" sz="3614" spc="90" dirty="0">
              <a:solidFill>
                <a:srgbClr val="244357"/>
              </a:solidFill>
              <a:latin typeface="Roboto"/>
            </a:endParaRPr>
          </a:p>
        </p:txBody>
      </p:sp>
    </p:spTree>
    <p:extLst>
      <p:ext uri="{BB962C8B-B14F-4D97-AF65-F5344CB8AC3E}">
        <p14:creationId xmlns:p14="http://schemas.microsoft.com/office/powerpoint/2010/main" val="69747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153350"/>
            <a:ext cx="6764939" cy="6487233"/>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9009343" y="4767943"/>
            <a:ext cx="1852207" cy="1852207"/>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3752998" y="571627"/>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a:solidFill>
                  <a:srgbClr val="FFFFFF"/>
                </a:solidFill>
                <a:latin typeface="Roboto Condensed Bold"/>
              </a:rPr>
              <a:t>HYDROGEN</a:t>
            </a:r>
          </a:p>
        </p:txBody>
      </p:sp>
      <p:sp>
        <p:nvSpPr>
          <p:cNvPr id="8" name="TextBox 8"/>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sp>
        <p:nvSpPr>
          <p:cNvPr id="9" name="TextBox 9"/>
          <p:cNvSpPr txBox="1"/>
          <p:nvPr/>
        </p:nvSpPr>
        <p:spPr>
          <a:xfrm>
            <a:off x="11462558" y="2483530"/>
            <a:ext cx="5796742" cy="5690147"/>
          </a:xfrm>
          <a:prstGeom prst="rect">
            <a:avLst/>
          </a:prstGeom>
        </p:spPr>
        <p:txBody>
          <a:bodyPr wrap="square" lIns="0" tIns="0" rIns="0" bIns="0" rtlCol="0" anchor="t">
            <a:spAutoFit/>
          </a:bodyPr>
          <a:lstStyle/>
          <a:p>
            <a:pPr>
              <a:lnSpc>
                <a:spcPts val="7476"/>
              </a:lnSpc>
            </a:pPr>
            <a:r>
              <a:rPr lang="en-US" sz="4984" spc="124" dirty="0">
                <a:solidFill>
                  <a:srgbClr val="244357"/>
                </a:solidFill>
                <a:latin typeface="Roboto"/>
              </a:rPr>
              <a:t>When combined with oxygen by using a fuel cell, electricity is produced. The end- product is water. </a:t>
            </a:r>
          </a:p>
        </p:txBody>
      </p:sp>
      <p:pic>
        <p:nvPicPr>
          <p:cNvPr id="10" name="THE ENVIRONMENT AND CLIMATE CHANGE (15)">
            <a:hlinkClick r:id="" action="ppaction://media"/>
            <a:extLst>
              <a:ext uri="{FF2B5EF4-FFF2-40B4-BE49-F238E27FC236}">
                <a16:creationId xmlns:a16="http://schemas.microsoft.com/office/drawing/2014/main" id="{E6E68290-0714-4BE1-9A16-6B13BEA186C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604" t="23148" r="50000" b="17608"/>
          <a:stretch/>
        </p:blipFill>
        <p:spPr>
          <a:xfrm>
            <a:off x="389261" y="2477802"/>
            <a:ext cx="8754183" cy="6155144"/>
          </a:xfrm>
          <a:prstGeom prst="rect">
            <a:avLst/>
          </a:prstGeom>
        </p:spPr>
      </p:pic>
    </p:spTree>
    <p:extLst>
      <p:ext uri="{BB962C8B-B14F-4D97-AF65-F5344CB8AC3E}">
        <p14:creationId xmlns:p14="http://schemas.microsoft.com/office/powerpoint/2010/main" val="77759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56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mute="1">
                <p:cTn id="26" fill="hold" display="0">
                  <p:stCondLst>
                    <p:cond delay="indefinite"/>
                  </p:stCondLst>
                </p:cTn>
                <p:tgtEl>
                  <p:spTgt spid="10"/>
                </p:tgtEl>
              </p:cMediaNode>
            </p:video>
          </p:childTnLst>
        </p:cTn>
      </p:par>
    </p:tnLst>
    <p:bldLst>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999571" y="2145714"/>
            <a:ext cx="14722652" cy="6487233"/>
          </a:xfrm>
          <a:prstGeom prst="rect">
            <a:avLst/>
          </a:prstGeom>
          <a:solidFill>
            <a:srgbClr val="F2FAFF"/>
          </a:solidFill>
        </p:spPr>
      </p:sp>
      <p:grpSp>
        <p:nvGrpSpPr>
          <p:cNvPr id="3" name="Group 3"/>
          <p:cNvGrpSpPr/>
          <p:nvPr/>
        </p:nvGrpSpPr>
        <p:grpSpPr>
          <a:xfrm>
            <a:off x="0" y="9009993"/>
            <a:ext cx="18288000" cy="1277007"/>
            <a:chOff x="0" y="0"/>
            <a:chExt cx="6186311" cy="431975"/>
          </a:xfrm>
        </p:grpSpPr>
        <p:sp>
          <p:nvSpPr>
            <p:cNvPr id="4" name="Freeform 4"/>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pic>
        <p:nvPicPr>
          <p:cNvPr id="5" name="Picture 5"/>
          <p:cNvPicPr>
            <a:picLocks noChangeAspect="1"/>
          </p:cNvPicPr>
          <p:nvPr/>
        </p:nvPicPr>
        <p:blipFill>
          <a:blip r:embed="rId2"/>
          <a:srcRect r="27137" b="55191"/>
          <a:stretch>
            <a:fillRect/>
          </a:stretch>
        </p:blipFill>
        <p:spPr>
          <a:xfrm rot="-5400000">
            <a:off x="6636262" y="5801048"/>
            <a:ext cx="5330073" cy="73751"/>
          </a:xfrm>
          <a:prstGeom prst="rect">
            <a:avLst/>
          </a:prstGeom>
        </p:spPr>
      </p:pic>
      <p:pic>
        <p:nvPicPr>
          <p:cNvPr id="6" name="Picture 6"/>
          <p:cNvPicPr>
            <a:picLocks noChangeAspect="1"/>
          </p:cNvPicPr>
          <p:nvPr/>
        </p:nvPicPr>
        <p:blipFill>
          <a:blip r:embed="rId2"/>
          <a:srcRect l="231" r="27137" b="75854"/>
          <a:stretch>
            <a:fillRect/>
          </a:stretch>
        </p:blipFill>
        <p:spPr>
          <a:xfrm>
            <a:off x="2046316" y="3104427"/>
            <a:ext cx="14675906" cy="109774"/>
          </a:xfrm>
          <a:prstGeom prst="rect">
            <a:avLst/>
          </a:prstGeom>
        </p:spPr>
      </p:pic>
      <p:pic>
        <p:nvPicPr>
          <p:cNvPr id="7" name="Picture 7"/>
          <p:cNvPicPr>
            <a:picLocks noChangeAspect="1"/>
          </p:cNvPicPr>
          <p:nvPr/>
        </p:nvPicPr>
        <p:blipFill>
          <a:blip r:embed="rId3"/>
          <a:srcRect/>
          <a:stretch>
            <a:fillRect/>
          </a:stretch>
        </p:blipFill>
        <p:spPr>
          <a:xfrm>
            <a:off x="3581157" y="3228651"/>
            <a:ext cx="1914849" cy="1914849"/>
          </a:xfrm>
          <a:prstGeom prst="rect">
            <a:avLst/>
          </a:prstGeom>
        </p:spPr>
      </p:pic>
      <p:pic>
        <p:nvPicPr>
          <p:cNvPr id="8" name="Picture 8"/>
          <p:cNvPicPr>
            <a:picLocks noChangeAspect="1"/>
          </p:cNvPicPr>
          <p:nvPr/>
        </p:nvPicPr>
        <p:blipFill>
          <a:blip r:embed="rId4"/>
          <a:srcRect/>
          <a:stretch>
            <a:fillRect/>
          </a:stretch>
        </p:blipFill>
        <p:spPr>
          <a:xfrm>
            <a:off x="2046316" y="5389330"/>
            <a:ext cx="1534840" cy="1534840"/>
          </a:xfrm>
          <a:prstGeom prst="rect">
            <a:avLst/>
          </a:prstGeom>
        </p:spPr>
      </p:pic>
      <p:pic>
        <p:nvPicPr>
          <p:cNvPr id="9" name="Picture 9"/>
          <p:cNvPicPr>
            <a:picLocks noChangeAspect="1"/>
          </p:cNvPicPr>
          <p:nvPr/>
        </p:nvPicPr>
        <p:blipFill>
          <a:blip r:embed="rId5"/>
          <a:srcRect/>
          <a:stretch>
            <a:fillRect/>
          </a:stretch>
        </p:blipFill>
        <p:spPr>
          <a:xfrm>
            <a:off x="6756242" y="3439350"/>
            <a:ext cx="1177994" cy="1704150"/>
          </a:xfrm>
          <a:prstGeom prst="rect">
            <a:avLst/>
          </a:prstGeom>
        </p:spPr>
      </p:pic>
      <p:pic>
        <p:nvPicPr>
          <p:cNvPr id="10" name="Picture 10"/>
          <p:cNvPicPr>
            <a:picLocks noChangeAspect="1"/>
          </p:cNvPicPr>
          <p:nvPr/>
        </p:nvPicPr>
        <p:blipFill>
          <a:blip r:embed="rId6"/>
          <a:srcRect/>
          <a:stretch>
            <a:fillRect/>
          </a:stretch>
        </p:blipFill>
        <p:spPr>
          <a:xfrm>
            <a:off x="7124434" y="6168995"/>
            <a:ext cx="2139989" cy="1308068"/>
          </a:xfrm>
          <a:prstGeom prst="rect">
            <a:avLst/>
          </a:prstGeom>
        </p:spPr>
      </p:pic>
      <p:pic>
        <p:nvPicPr>
          <p:cNvPr id="11" name="Picture 11"/>
          <p:cNvPicPr>
            <a:picLocks noChangeAspect="1"/>
          </p:cNvPicPr>
          <p:nvPr/>
        </p:nvPicPr>
        <p:blipFill>
          <a:blip r:embed="rId7"/>
          <a:srcRect/>
          <a:stretch>
            <a:fillRect/>
          </a:stretch>
        </p:blipFill>
        <p:spPr>
          <a:xfrm>
            <a:off x="4227549" y="6773182"/>
            <a:ext cx="1956055" cy="1664425"/>
          </a:xfrm>
          <a:prstGeom prst="rect">
            <a:avLst/>
          </a:prstGeom>
        </p:spPr>
      </p:pic>
      <p:pic>
        <p:nvPicPr>
          <p:cNvPr id="12" name="Picture 12"/>
          <p:cNvPicPr>
            <a:picLocks noChangeAspect="1"/>
          </p:cNvPicPr>
          <p:nvPr/>
        </p:nvPicPr>
        <p:blipFill>
          <a:blip r:embed="rId8"/>
          <a:srcRect/>
          <a:stretch>
            <a:fillRect/>
          </a:stretch>
        </p:blipFill>
        <p:spPr>
          <a:xfrm>
            <a:off x="10329382" y="3797066"/>
            <a:ext cx="1135337" cy="1773963"/>
          </a:xfrm>
          <a:prstGeom prst="rect">
            <a:avLst/>
          </a:prstGeom>
        </p:spPr>
      </p:pic>
      <p:pic>
        <p:nvPicPr>
          <p:cNvPr id="13" name="Picture 13"/>
          <p:cNvPicPr>
            <a:picLocks noChangeAspect="1"/>
          </p:cNvPicPr>
          <p:nvPr/>
        </p:nvPicPr>
        <p:blipFill>
          <a:blip r:embed="rId9"/>
          <a:srcRect/>
          <a:stretch>
            <a:fillRect/>
          </a:stretch>
        </p:blipFill>
        <p:spPr>
          <a:xfrm>
            <a:off x="14433869" y="3866879"/>
            <a:ext cx="1712478" cy="1246542"/>
          </a:xfrm>
          <a:prstGeom prst="rect">
            <a:avLst/>
          </a:prstGeom>
        </p:spPr>
      </p:pic>
      <p:pic>
        <p:nvPicPr>
          <p:cNvPr id="14" name="Picture 14"/>
          <p:cNvPicPr>
            <a:picLocks noChangeAspect="1"/>
          </p:cNvPicPr>
          <p:nvPr/>
        </p:nvPicPr>
        <p:blipFill>
          <a:blip r:embed="rId10"/>
          <a:srcRect/>
          <a:stretch>
            <a:fillRect/>
          </a:stretch>
        </p:blipFill>
        <p:spPr>
          <a:xfrm>
            <a:off x="9845312" y="6604492"/>
            <a:ext cx="1465384" cy="1625946"/>
          </a:xfrm>
          <a:prstGeom prst="rect">
            <a:avLst/>
          </a:prstGeom>
        </p:spPr>
      </p:pic>
      <p:pic>
        <p:nvPicPr>
          <p:cNvPr id="15" name="Picture 15"/>
          <p:cNvPicPr>
            <a:picLocks noChangeAspect="1"/>
          </p:cNvPicPr>
          <p:nvPr/>
        </p:nvPicPr>
        <p:blipFill>
          <a:blip r:embed="rId11"/>
          <a:srcRect/>
          <a:stretch>
            <a:fillRect/>
          </a:stretch>
        </p:blipFill>
        <p:spPr>
          <a:xfrm>
            <a:off x="14585875" y="6156750"/>
            <a:ext cx="1408467" cy="1877956"/>
          </a:xfrm>
          <a:prstGeom prst="rect">
            <a:avLst/>
          </a:prstGeom>
        </p:spPr>
      </p:pic>
      <p:pic>
        <p:nvPicPr>
          <p:cNvPr id="16" name="Picture 16"/>
          <p:cNvPicPr>
            <a:picLocks noChangeAspect="1"/>
          </p:cNvPicPr>
          <p:nvPr/>
        </p:nvPicPr>
        <p:blipFill>
          <a:blip r:embed="rId12"/>
          <a:srcRect/>
          <a:stretch>
            <a:fillRect/>
          </a:stretch>
        </p:blipFill>
        <p:spPr>
          <a:xfrm>
            <a:off x="12658100" y="4988167"/>
            <a:ext cx="1420038" cy="1816327"/>
          </a:xfrm>
          <a:prstGeom prst="rect">
            <a:avLst/>
          </a:prstGeom>
        </p:spPr>
      </p:pic>
      <p:pic>
        <p:nvPicPr>
          <p:cNvPr id="17" name="Picture 17"/>
          <p:cNvPicPr>
            <a:picLocks noChangeAspect="1"/>
          </p:cNvPicPr>
          <p:nvPr/>
        </p:nvPicPr>
        <p:blipFill>
          <a:blip r:embed="rId12"/>
          <a:srcRect/>
          <a:stretch>
            <a:fillRect/>
          </a:stretch>
        </p:blipFill>
        <p:spPr>
          <a:xfrm>
            <a:off x="5336204" y="4662866"/>
            <a:ext cx="1420038" cy="1816327"/>
          </a:xfrm>
          <a:prstGeom prst="rect">
            <a:avLst/>
          </a:prstGeom>
        </p:spPr>
      </p:pic>
      <p:pic>
        <p:nvPicPr>
          <p:cNvPr id="18" name="Picture 18"/>
          <p:cNvPicPr>
            <a:picLocks noChangeAspect="1"/>
          </p:cNvPicPr>
          <p:nvPr/>
        </p:nvPicPr>
        <p:blipFill>
          <a:blip r:embed="rId13"/>
          <a:srcRect/>
          <a:stretch>
            <a:fillRect/>
          </a:stretch>
        </p:blipFill>
        <p:spPr>
          <a:xfrm>
            <a:off x="5531746" y="5722394"/>
            <a:ext cx="767699" cy="700525"/>
          </a:xfrm>
          <a:prstGeom prst="rect">
            <a:avLst/>
          </a:prstGeom>
        </p:spPr>
      </p:pic>
      <p:sp>
        <p:nvSpPr>
          <p:cNvPr id="19" name="TextBox 19"/>
          <p:cNvSpPr txBox="1"/>
          <p:nvPr/>
        </p:nvSpPr>
        <p:spPr>
          <a:xfrm>
            <a:off x="902357" y="571627"/>
            <a:ext cx="16724133" cy="742417"/>
          </a:xfrm>
          <a:prstGeom prst="rect">
            <a:avLst/>
          </a:prstGeom>
        </p:spPr>
        <p:txBody>
          <a:bodyPr lIns="0" tIns="0" rIns="0" bIns="0" rtlCol="0" anchor="t">
            <a:spAutoFit/>
          </a:bodyPr>
          <a:lstStyle/>
          <a:p>
            <a:pPr marL="0" lvl="0" indent="0" algn="ctr">
              <a:lnSpc>
                <a:spcPts val="5740"/>
              </a:lnSpc>
              <a:spcBef>
                <a:spcPct val="0"/>
              </a:spcBef>
            </a:pPr>
            <a:r>
              <a:rPr lang="en-US" sz="5080" spc="50">
                <a:solidFill>
                  <a:srgbClr val="244357"/>
                </a:solidFill>
                <a:latin typeface="Roboto Condensed Bold"/>
              </a:rPr>
              <a:t>HOW TO DRAW RENEWABLE AND NON-RENEWABLE ENERGY</a:t>
            </a:r>
          </a:p>
        </p:txBody>
      </p:sp>
      <p:sp>
        <p:nvSpPr>
          <p:cNvPr id="20" name="TextBox 20"/>
          <p:cNvSpPr txBox="1"/>
          <p:nvPr/>
        </p:nvSpPr>
        <p:spPr>
          <a:xfrm>
            <a:off x="10782611" y="9170202"/>
            <a:ext cx="7302516" cy="1104681"/>
          </a:xfrm>
          <a:prstGeom prst="rect">
            <a:avLst/>
          </a:prstGeom>
        </p:spPr>
        <p:txBody>
          <a:bodyPr lIns="0" tIns="0" rIns="0" bIns="0" rtlCol="0" anchor="t">
            <a:spAutoFit/>
          </a:bodyPr>
          <a:lstStyle/>
          <a:p>
            <a:pPr>
              <a:lnSpc>
                <a:spcPts val="8960"/>
              </a:lnSpc>
            </a:pPr>
            <a:r>
              <a:rPr lang="en-US" sz="6400">
                <a:solidFill>
                  <a:srgbClr val="F8FFEF"/>
                </a:solidFill>
                <a:latin typeface="Roboto Condensed Bold"/>
              </a:rPr>
              <a:t> RENEWABLE ENERGY</a:t>
            </a:r>
          </a:p>
        </p:txBody>
      </p:sp>
      <p:sp>
        <p:nvSpPr>
          <p:cNvPr id="21" name="TextBox 21"/>
          <p:cNvSpPr txBox="1"/>
          <p:nvPr/>
        </p:nvSpPr>
        <p:spPr>
          <a:xfrm>
            <a:off x="2607997" y="2149725"/>
            <a:ext cx="6497912" cy="732893"/>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6CAD21"/>
                </a:solidFill>
                <a:latin typeface="Schoolbell Bold"/>
              </a:rPr>
              <a:t> </a:t>
            </a:r>
            <a:r>
              <a:rPr lang="en-US" sz="4000" spc="50" dirty="0">
                <a:solidFill>
                  <a:srgbClr val="6CAD21"/>
                </a:solidFill>
                <a:latin typeface="Schoolbell Bold"/>
              </a:rPr>
              <a:t>RENEWABLE ENERGY</a:t>
            </a:r>
          </a:p>
        </p:txBody>
      </p:sp>
      <p:sp>
        <p:nvSpPr>
          <p:cNvPr id="22" name="TextBox 22"/>
          <p:cNvSpPr txBox="1"/>
          <p:nvPr/>
        </p:nvSpPr>
        <p:spPr>
          <a:xfrm>
            <a:off x="9023791" y="2179803"/>
            <a:ext cx="7790615" cy="736903"/>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EB5B60"/>
                </a:solidFill>
                <a:latin typeface="Schoolbell Bold"/>
              </a:rPr>
              <a:t> </a:t>
            </a:r>
            <a:r>
              <a:rPr lang="en-US" sz="4000" spc="50" dirty="0">
                <a:solidFill>
                  <a:srgbClr val="EB5B60"/>
                </a:solidFill>
                <a:latin typeface="Schoolbell Bold"/>
              </a:rPr>
              <a:t>NON-RENEWABLE ENERGY</a:t>
            </a:r>
          </a:p>
        </p:txBody>
      </p:sp>
      <p:pic>
        <p:nvPicPr>
          <p:cNvPr id="23" name="Picture 23"/>
          <p:cNvPicPr>
            <a:picLocks noChangeAspect="1"/>
          </p:cNvPicPr>
          <p:nvPr/>
        </p:nvPicPr>
        <p:blipFill>
          <a:blip r:embed="rId13"/>
          <a:srcRect/>
          <a:stretch>
            <a:fillRect/>
          </a:stretch>
        </p:blipFill>
        <p:spPr>
          <a:xfrm>
            <a:off x="12801754" y="6072657"/>
            <a:ext cx="767699" cy="700525"/>
          </a:xfrm>
          <a:prstGeom prst="rect">
            <a:avLst/>
          </a:prstGeom>
        </p:spPr>
      </p:pic>
      <p:sp>
        <p:nvSpPr>
          <p:cNvPr id="24" name="TextBox 24"/>
          <p:cNvSpPr txBox="1"/>
          <p:nvPr/>
        </p:nvSpPr>
        <p:spPr>
          <a:xfrm>
            <a:off x="2046316" y="4128926"/>
            <a:ext cx="1717573" cy="470293"/>
          </a:xfrm>
          <a:prstGeom prst="rect">
            <a:avLst/>
          </a:prstGeom>
        </p:spPr>
        <p:txBody>
          <a:bodyPr lIns="0" tIns="0" rIns="0" bIns="0" rtlCol="0" anchor="t">
            <a:spAutoFit/>
          </a:bodyPr>
          <a:lstStyle/>
          <a:p>
            <a:pPr algn="ctr">
              <a:lnSpc>
                <a:spcPts val="3813"/>
              </a:lnSpc>
            </a:pPr>
            <a:r>
              <a:rPr lang="en-US" sz="2724">
                <a:solidFill>
                  <a:srgbClr val="000000"/>
                </a:solidFill>
                <a:latin typeface="Schoolbell"/>
              </a:rPr>
              <a:t>solar energy</a:t>
            </a:r>
          </a:p>
        </p:txBody>
      </p:sp>
      <p:sp>
        <p:nvSpPr>
          <p:cNvPr id="25" name="TextBox 25"/>
          <p:cNvSpPr txBox="1"/>
          <p:nvPr/>
        </p:nvSpPr>
        <p:spPr>
          <a:xfrm>
            <a:off x="2027427" y="6972171"/>
            <a:ext cx="1821828" cy="952633"/>
          </a:xfrm>
          <a:prstGeom prst="rect">
            <a:avLst/>
          </a:prstGeom>
        </p:spPr>
        <p:txBody>
          <a:bodyPr wrap="square" lIns="0" tIns="0" rIns="0" bIns="0" rtlCol="0" anchor="t">
            <a:spAutoFit/>
          </a:bodyPr>
          <a:lstStyle/>
          <a:p>
            <a:pPr algn="ctr">
              <a:lnSpc>
                <a:spcPts val="3813"/>
              </a:lnSpc>
            </a:pPr>
            <a:r>
              <a:rPr lang="en-US" sz="2724" dirty="0">
                <a:solidFill>
                  <a:srgbClr val="000000"/>
                </a:solidFill>
                <a:latin typeface="Schoolbell"/>
              </a:rPr>
              <a:t>hydropower</a:t>
            </a:r>
          </a:p>
          <a:p>
            <a:pPr>
              <a:lnSpc>
                <a:spcPts val="3813"/>
              </a:lnSpc>
            </a:pPr>
            <a:r>
              <a:rPr lang="en-US" sz="2724" dirty="0">
                <a:solidFill>
                  <a:srgbClr val="000000"/>
                </a:solidFill>
                <a:latin typeface="Schoolbell"/>
              </a:rPr>
              <a:t> energy</a:t>
            </a:r>
          </a:p>
        </p:txBody>
      </p:sp>
      <p:sp>
        <p:nvSpPr>
          <p:cNvPr id="26" name="TextBox 26"/>
          <p:cNvSpPr txBox="1"/>
          <p:nvPr/>
        </p:nvSpPr>
        <p:spPr>
          <a:xfrm>
            <a:off x="6259501" y="7867654"/>
            <a:ext cx="2649364" cy="470293"/>
          </a:xfrm>
          <a:prstGeom prst="rect">
            <a:avLst/>
          </a:prstGeom>
        </p:spPr>
        <p:txBody>
          <a:bodyPr lIns="0" tIns="0" rIns="0" bIns="0" rtlCol="0" anchor="t">
            <a:spAutoFit/>
          </a:bodyPr>
          <a:lstStyle/>
          <a:p>
            <a:pPr>
              <a:lnSpc>
                <a:spcPts val="3813"/>
              </a:lnSpc>
            </a:pPr>
            <a:r>
              <a:rPr lang="en-US" sz="2724">
                <a:solidFill>
                  <a:srgbClr val="000000"/>
                </a:solidFill>
                <a:latin typeface="Schoolbell"/>
              </a:rPr>
              <a:t>geothermal energy</a:t>
            </a:r>
          </a:p>
        </p:txBody>
      </p:sp>
      <p:sp>
        <p:nvSpPr>
          <p:cNvPr id="27" name="TextBox 27"/>
          <p:cNvSpPr txBox="1"/>
          <p:nvPr/>
        </p:nvSpPr>
        <p:spPr>
          <a:xfrm>
            <a:off x="7934236" y="4943697"/>
            <a:ext cx="1185382" cy="95263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wind</a:t>
            </a:r>
          </a:p>
          <a:p>
            <a:pPr algn="r">
              <a:lnSpc>
                <a:spcPts val="3813"/>
              </a:lnSpc>
            </a:pPr>
            <a:r>
              <a:rPr lang="en-US" sz="2724">
                <a:solidFill>
                  <a:srgbClr val="000000"/>
                </a:solidFill>
                <a:latin typeface="Schoolbell"/>
              </a:rPr>
              <a:t> energy</a:t>
            </a:r>
          </a:p>
        </p:txBody>
      </p:sp>
      <p:sp>
        <p:nvSpPr>
          <p:cNvPr id="28" name="TextBox 28"/>
          <p:cNvSpPr txBox="1"/>
          <p:nvPr/>
        </p:nvSpPr>
        <p:spPr>
          <a:xfrm>
            <a:off x="7124434" y="3292174"/>
            <a:ext cx="1784430" cy="95263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biomass</a:t>
            </a:r>
          </a:p>
          <a:p>
            <a:pPr algn="r">
              <a:lnSpc>
                <a:spcPts val="3813"/>
              </a:lnSpc>
            </a:pPr>
            <a:r>
              <a:rPr lang="en-US" sz="2724">
                <a:solidFill>
                  <a:srgbClr val="000000"/>
                </a:solidFill>
                <a:latin typeface="Schoolbell"/>
              </a:rPr>
              <a:t> energy</a:t>
            </a:r>
          </a:p>
        </p:txBody>
      </p:sp>
      <p:sp>
        <p:nvSpPr>
          <p:cNvPr id="29" name="TextBox 29"/>
          <p:cNvSpPr txBox="1"/>
          <p:nvPr/>
        </p:nvSpPr>
        <p:spPr>
          <a:xfrm>
            <a:off x="3421146" y="5332180"/>
            <a:ext cx="1784430" cy="95263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energy: the fuel of life</a:t>
            </a:r>
          </a:p>
        </p:txBody>
      </p:sp>
      <p:sp>
        <p:nvSpPr>
          <p:cNvPr id="30" name="TextBox 30"/>
          <p:cNvSpPr txBox="1"/>
          <p:nvPr/>
        </p:nvSpPr>
        <p:spPr>
          <a:xfrm>
            <a:off x="10737528" y="5651859"/>
            <a:ext cx="1784430" cy="95263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energy: the fuel of life</a:t>
            </a:r>
          </a:p>
        </p:txBody>
      </p:sp>
      <p:sp>
        <p:nvSpPr>
          <p:cNvPr id="31" name="TextBox 31"/>
          <p:cNvSpPr txBox="1"/>
          <p:nvPr/>
        </p:nvSpPr>
        <p:spPr>
          <a:xfrm>
            <a:off x="9845312" y="3233442"/>
            <a:ext cx="2124643" cy="47029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fossil fuel oil</a:t>
            </a:r>
          </a:p>
        </p:txBody>
      </p:sp>
      <p:sp>
        <p:nvSpPr>
          <p:cNvPr id="32" name="TextBox 32"/>
          <p:cNvSpPr txBox="1"/>
          <p:nvPr/>
        </p:nvSpPr>
        <p:spPr>
          <a:xfrm>
            <a:off x="14209912" y="3233442"/>
            <a:ext cx="1784430" cy="47029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coal</a:t>
            </a:r>
          </a:p>
        </p:txBody>
      </p:sp>
      <p:sp>
        <p:nvSpPr>
          <p:cNvPr id="33" name="TextBox 33"/>
          <p:cNvSpPr txBox="1"/>
          <p:nvPr/>
        </p:nvSpPr>
        <p:spPr>
          <a:xfrm>
            <a:off x="10418481" y="7867654"/>
            <a:ext cx="1784430" cy="47029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nuclear</a:t>
            </a:r>
          </a:p>
        </p:txBody>
      </p:sp>
      <p:sp>
        <p:nvSpPr>
          <p:cNvPr id="34" name="TextBox 34"/>
          <p:cNvSpPr txBox="1"/>
          <p:nvPr/>
        </p:nvSpPr>
        <p:spPr>
          <a:xfrm>
            <a:off x="14585875" y="8032667"/>
            <a:ext cx="1784430" cy="470293"/>
          </a:xfrm>
          <a:prstGeom prst="rect">
            <a:avLst/>
          </a:prstGeom>
        </p:spPr>
        <p:txBody>
          <a:bodyPr lIns="0" tIns="0" rIns="0" bIns="0" rtlCol="0" anchor="t">
            <a:spAutoFit/>
          </a:bodyPr>
          <a:lstStyle/>
          <a:p>
            <a:pPr algn="r">
              <a:lnSpc>
                <a:spcPts val="3813"/>
              </a:lnSpc>
            </a:pPr>
            <a:r>
              <a:rPr lang="en-US" sz="2724">
                <a:solidFill>
                  <a:srgbClr val="000000"/>
                </a:solidFill>
                <a:latin typeface="Schoolbell"/>
              </a:rPr>
              <a:t>natural gas</a:t>
            </a:r>
          </a:p>
        </p:txBody>
      </p:sp>
    </p:spTree>
    <p:extLst>
      <p:ext uri="{BB962C8B-B14F-4D97-AF65-F5344CB8AC3E}">
        <p14:creationId xmlns:p14="http://schemas.microsoft.com/office/powerpoint/2010/main" val="309709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F4B0046ED11BE459D6448DFF86C7CA7" ma:contentTypeVersion="12" ma:contentTypeDescription="Create a new document." ma:contentTypeScope="" ma:versionID="93bee81d1cbfd5af212a81d1542e547d">
  <xsd:schema xmlns:xsd="http://www.w3.org/2001/XMLSchema" xmlns:xs="http://www.w3.org/2001/XMLSchema" xmlns:p="http://schemas.microsoft.com/office/2006/metadata/properties" xmlns:ns2="3b551fe5-994f-461c-9952-50457ddbe9d2" xmlns:ns3="65342464-89e8-45be-a6b6-76ec2cfaafb3" targetNamespace="http://schemas.microsoft.com/office/2006/metadata/properties" ma:root="true" ma:fieldsID="7c91547fec6bf671e9e0cadacf741bbe" ns2:_="" ns3:_="">
    <xsd:import namespace="3b551fe5-994f-461c-9952-50457ddbe9d2"/>
    <xsd:import namespace="65342464-89e8-45be-a6b6-76ec2cfaafb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551fe5-994f-461c-9952-50457ddbe9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342464-89e8-45be-a6b6-76ec2cfaafb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653C1A-E73C-4340-A2F9-7D61E42DB883}">
  <ds:schemaRefs>
    <ds:schemaRef ds:uri="http://schemas.microsoft.com/sharepoint/v3/contenttype/forms"/>
  </ds:schemaRefs>
</ds:datastoreItem>
</file>

<file path=customXml/itemProps2.xml><?xml version="1.0" encoding="utf-8"?>
<ds:datastoreItem xmlns:ds="http://schemas.openxmlformats.org/officeDocument/2006/customXml" ds:itemID="{EA031CAE-032A-4084-8373-1B8C3F23278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2E42D2E-7174-4AF8-91CB-FBE3430344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551fe5-994f-461c-9952-50457ddbe9d2"/>
    <ds:schemaRef ds:uri="65342464-89e8-45be-a6b6-76ec2cfaaf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365</TotalTime>
  <Words>1238</Words>
  <Application>Microsoft Office PowerPoint</Application>
  <PresentationFormat>Vlastní</PresentationFormat>
  <Paragraphs>176</Paragraphs>
  <Slides>38</Slides>
  <Notes>0</Notes>
  <HiddenSlides>0</HiddenSlides>
  <MMClips>15</MMClips>
  <ScaleCrop>false</ScaleCrop>
  <HeadingPairs>
    <vt:vector size="6" baseType="variant">
      <vt:variant>
        <vt:lpstr>Použitá písma</vt:lpstr>
      </vt:variant>
      <vt:variant>
        <vt:i4>12</vt:i4>
      </vt:variant>
      <vt:variant>
        <vt:lpstr>Motiv</vt:lpstr>
      </vt:variant>
      <vt:variant>
        <vt:i4>1</vt:i4>
      </vt:variant>
      <vt:variant>
        <vt:lpstr>Nadpisy snímků</vt:lpstr>
      </vt:variant>
      <vt:variant>
        <vt:i4>38</vt:i4>
      </vt:variant>
    </vt:vector>
  </HeadingPairs>
  <TitlesOfParts>
    <vt:vector size="51" baseType="lpstr">
      <vt:lpstr>Roboto</vt:lpstr>
      <vt:lpstr>Roboto Condensed Bold</vt:lpstr>
      <vt:lpstr>Open Sans Bold</vt:lpstr>
      <vt:lpstr>Roboto Italics</vt:lpstr>
      <vt:lpstr>Montserrat Light Italics</vt:lpstr>
      <vt:lpstr>Calibri</vt:lpstr>
      <vt:lpstr>Schoolbell Bold</vt:lpstr>
      <vt:lpstr>Schoolbell</vt:lpstr>
      <vt:lpstr>Roboto Condensed</vt:lpstr>
      <vt:lpstr>Arial</vt:lpstr>
      <vt:lpstr>Roboto Bold</vt:lpstr>
      <vt:lpstr>Montserrat Extra-Bold</vt:lpstr>
      <vt:lpstr>Office Theme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ENVIRONMENT AND CLIMATE CHANGE</dc:title>
  <dc:creator>Sabrina Plisková</dc:creator>
  <cp:lastModifiedBy>Sabrina Plisková</cp:lastModifiedBy>
  <cp:revision>150</cp:revision>
  <dcterms:created xsi:type="dcterms:W3CDTF">2006-08-16T00:00:00Z</dcterms:created>
  <dcterms:modified xsi:type="dcterms:W3CDTF">2020-10-12T11:40:56Z</dcterms:modified>
  <dc:identifier>DAEIB5hB9jE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0x0101006F4B0046ED11BE459D6448DFF86C7CA7</vt:lpwstr>
  </property>
</Properties>
</file>