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wdp" ContentType="image/vnd.ms-photo"/>
  <Default Extension="mp4" ContentType="video/mp4"/>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Lst>
  <p:sldSz cx="18288000" cy="10287000"/>
  <p:notesSz cx="6858000" cy="9144000"/>
  <p:embeddedFontLst>
    <p:embeddedFont>
      <p:font typeface="Montserrat Extra-Bold" panose="020B0604020202020204" charset="0"/>
      <p:regular r:id="rId43"/>
    </p:embeddedFont>
    <p:embeddedFont>
      <p:font typeface="Montserrat Light Italics" panose="020B0604020202020204" charset="0"/>
      <p:regular r:id="rId44"/>
    </p:embeddedFont>
    <p:embeddedFont>
      <p:font typeface="Schoolbell" panose="020B0604020202020204" charset="0"/>
      <p:regular r:id="rId45"/>
    </p:embeddedFont>
    <p:embeddedFont>
      <p:font typeface="Roboto Italics" panose="020B0604020202020204" charset="0"/>
      <p:regular r:id="rId46"/>
    </p:embeddedFont>
    <p:embeddedFont>
      <p:font typeface="Open Sans Bold" panose="020B0604020202020204" charset="0"/>
      <p:regular r:id="rId47"/>
    </p:embeddedFont>
    <p:embeddedFont>
      <p:font typeface="Roboto" panose="02000000000000000000" pitchFamily="2" charset="0"/>
      <p:regular r:id="rId48"/>
      <p:bold r:id="rId49"/>
      <p:italic r:id="rId50"/>
      <p:boldItalic r:id="rId51"/>
    </p:embeddedFont>
    <p:embeddedFont>
      <p:font typeface="Roboto Bold" panose="02000000000000000000" pitchFamily="2" charset="0"/>
      <p:bold r:id="rId52"/>
    </p:embeddedFont>
    <p:embeddedFont>
      <p:font typeface="Roboto Condensed" panose="020B0604020202020204" charset="0"/>
      <p:regular r:id="rId53"/>
    </p:embeddedFont>
    <p:embeddedFont>
      <p:font typeface="Calibri" panose="020F0502020204030204" pitchFamily="34" charset="0"/>
      <p:regular r:id="rId54"/>
      <p:bold r:id="rId55"/>
      <p:italic r:id="rId56"/>
      <p:boldItalic r:id="rId57"/>
    </p:embeddedFont>
    <p:embeddedFont>
      <p:font typeface="Roboto Condensed Bold" panose="020B0604020202020204" charset="0"/>
      <p:regular r:id="rId5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91A394-E749-2130-4246-701BFA9893D2}" v="391" dt="2020-09-30T18:44:29.0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7" autoAdjust="0"/>
    <p:restoredTop sz="94622" autoAdjust="0"/>
  </p:normalViewPr>
  <p:slideViewPr>
    <p:cSldViewPr>
      <p:cViewPr varScale="1">
        <p:scale>
          <a:sx n="78" d="100"/>
          <a:sy n="78" d="100"/>
        </p:scale>
        <p:origin x="222" y="-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font" Target="fonts/font5.fntdata"/><Relationship Id="rId50" Type="http://schemas.openxmlformats.org/officeDocument/2006/relationships/font" Target="fonts/font8.fntdata"/><Relationship Id="rId55" Type="http://schemas.openxmlformats.org/officeDocument/2006/relationships/font" Target="fonts/font13.fntdata"/><Relationship Id="rId63"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font" Target="fonts/font3.fntdata"/><Relationship Id="rId53" Type="http://schemas.openxmlformats.org/officeDocument/2006/relationships/font" Target="fonts/font11.fntdata"/><Relationship Id="rId58" Type="http://schemas.openxmlformats.org/officeDocument/2006/relationships/font" Target="fonts/font16.fntdata"/><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font" Target="fonts/font1.fntdata"/><Relationship Id="rId48" Type="http://schemas.openxmlformats.org/officeDocument/2006/relationships/font" Target="fonts/font6.fntdata"/><Relationship Id="rId56" Type="http://schemas.openxmlformats.org/officeDocument/2006/relationships/font" Target="fonts/font14.fntdata"/><Relationship Id="rId8" Type="http://schemas.openxmlformats.org/officeDocument/2006/relationships/slide" Target="slides/slide4.xml"/><Relationship Id="rId51" Type="http://schemas.openxmlformats.org/officeDocument/2006/relationships/font" Target="fonts/font9.fntdata"/><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font" Target="fonts/font4.fntdata"/><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font" Target="fonts/font12.fntdata"/><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font" Target="fonts/font7.fntdata"/><Relationship Id="rId57" Type="http://schemas.openxmlformats.org/officeDocument/2006/relationships/font" Target="fonts/font15.fntdata"/><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font" Target="fonts/font2.fntdata"/><Relationship Id="rId52" Type="http://schemas.openxmlformats.org/officeDocument/2006/relationships/font" Target="fonts/font10.fntdata"/><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‹nr.›</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‹nr.›</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‹nr.›</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‹nr.›</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‹nr.›</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‹nr.›</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‹nr.›</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‹nr.›</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‹nr.›</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‹nr.›</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‹nr.›</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‹nr.›</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13.png"/><Relationship Id="rId2" Type="http://schemas.openxmlformats.org/officeDocument/2006/relationships/image" Target="../media/image9.jpe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18.pn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png"/><Relationship Id="rId4" Type="http://schemas.openxmlformats.org/officeDocument/2006/relationships/image" Target="../media/image16.png"/><Relationship Id="rId9" Type="http://schemas.openxmlformats.org/officeDocument/2006/relationships/image" Target="../media/image21.png"/></Relationships>
</file>

<file path=ppt/slides/_rels/slide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6.jpeg"/><Relationship Id="rId7" Type="http://schemas.openxmlformats.org/officeDocument/2006/relationships/image" Target="../media/image30.jpeg"/><Relationship Id="rId2" Type="http://schemas.openxmlformats.org/officeDocument/2006/relationships/image" Target="../media/image25.jpeg"/><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0.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41.jpe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png"/><Relationship Id="rId2" Type="http://schemas.openxmlformats.org/officeDocument/2006/relationships/image" Target="../media/image30.jpeg"/><Relationship Id="rId1" Type="http://schemas.openxmlformats.org/officeDocument/2006/relationships/slideLayout" Target="../slideLayouts/slideLayout7.xml"/><Relationship Id="rId6" Type="http://schemas.openxmlformats.org/officeDocument/2006/relationships/image" Target="../media/image34.pn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png"/><Relationship Id="rId4" Type="http://schemas.openxmlformats.org/officeDocument/2006/relationships/image" Target="../media/image32.png"/><Relationship Id="rId9" Type="http://schemas.openxmlformats.org/officeDocument/2006/relationships/image" Target="../media/image37.png"/></Relationships>
</file>

<file path=ppt/slides/_rels/slide11.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42.jpe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png"/><Relationship Id="rId2" Type="http://schemas.openxmlformats.org/officeDocument/2006/relationships/image" Target="../media/image30.jpeg"/><Relationship Id="rId16" Type="http://schemas.openxmlformats.org/officeDocument/2006/relationships/image" Target="../media/image27.png"/><Relationship Id="rId1" Type="http://schemas.openxmlformats.org/officeDocument/2006/relationships/slideLayout" Target="../slideLayouts/slideLayout7.xml"/><Relationship Id="rId6" Type="http://schemas.openxmlformats.org/officeDocument/2006/relationships/image" Target="../media/image34.png"/><Relationship Id="rId11" Type="http://schemas.openxmlformats.org/officeDocument/2006/relationships/image" Target="../media/image39.png"/><Relationship Id="rId5" Type="http://schemas.openxmlformats.org/officeDocument/2006/relationships/image" Target="../media/image33.png"/><Relationship Id="rId15" Type="http://schemas.openxmlformats.org/officeDocument/2006/relationships/image" Target="../media/image29.png"/><Relationship Id="rId10" Type="http://schemas.openxmlformats.org/officeDocument/2006/relationships/image" Target="../media/image38.png"/><Relationship Id="rId4" Type="http://schemas.openxmlformats.org/officeDocument/2006/relationships/image" Target="../media/image32.png"/><Relationship Id="rId9" Type="http://schemas.openxmlformats.org/officeDocument/2006/relationships/image" Target="../media/image37.png"/><Relationship Id="rId14" Type="http://schemas.openxmlformats.org/officeDocument/2006/relationships/image" Target="../media/image28.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44.png"/><Relationship Id="rId4" Type="http://schemas.openxmlformats.org/officeDocument/2006/relationships/image" Target="../media/image43.png"/></Relationships>
</file>

<file path=ppt/slides/_rels/slide1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7.xml"/><Relationship Id="rId5" Type="http://schemas.openxmlformats.org/officeDocument/2006/relationships/image" Target="../media/image48.png"/><Relationship Id="rId4" Type="http://schemas.openxmlformats.org/officeDocument/2006/relationships/image" Target="../media/image47.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49.png"/></Relationships>
</file>

<file path=ppt/slides/_rels/slide15.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8.png"/><Relationship Id="rId1" Type="http://schemas.openxmlformats.org/officeDocument/2006/relationships/slideLayout" Target="../slideLayouts/slideLayout7.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55.jpeg"/><Relationship Id="rId4" Type="http://schemas.openxmlformats.org/officeDocument/2006/relationships/image" Target="../media/image54.png"/></Relationships>
</file>

<file path=ppt/slides/_rels/slide17.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7.xml"/><Relationship Id="rId5" Type="http://schemas.openxmlformats.org/officeDocument/2006/relationships/image" Target="../media/image48.png"/><Relationship Id="rId4" Type="http://schemas.openxmlformats.org/officeDocument/2006/relationships/image" Target="../media/image58.jpeg"/></Relationships>
</file>

<file path=ppt/slides/_rels/slide1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9.png"/><Relationship Id="rId1" Type="http://schemas.openxmlformats.org/officeDocument/2006/relationships/slideLayout" Target="../slideLayouts/slideLayout7.xml"/><Relationship Id="rId4" Type="http://schemas.openxmlformats.org/officeDocument/2006/relationships/image" Target="../media/image60.jpg"/></Relationships>
</file>

<file path=ppt/slides/_rels/slide19.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65.png"/><Relationship Id="rId4" Type="http://schemas.openxmlformats.org/officeDocument/2006/relationships/image" Target="../media/image64.png"/></Relationships>
</file>

<file path=ppt/slides/_rels/slide22.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jpeg"/><Relationship Id="rId1" Type="http://schemas.openxmlformats.org/officeDocument/2006/relationships/slideLayout" Target="../slideLayouts/slideLayout7.xml"/><Relationship Id="rId5" Type="http://schemas.openxmlformats.org/officeDocument/2006/relationships/image" Target="../media/image74.png"/><Relationship Id="rId4" Type="http://schemas.openxmlformats.org/officeDocument/2006/relationships/image" Target="../media/image73.jpe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77.png"/><Relationship Id="rId5" Type="http://schemas.openxmlformats.org/officeDocument/2006/relationships/image" Target="../media/image76.jpeg"/><Relationship Id="rId4" Type="http://schemas.openxmlformats.org/officeDocument/2006/relationships/image" Target="../media/image75.png"/></Relationships>
</file>

<file path=ppt/slides/_rels/slide27.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jpeg"/><Relationship Id="rId1" Type="http://schemas.openxmlformats.org/officeDocument/2006/relationships/slideLayout" Target="../slideLayouts/slideLayout7.xml"/><Relationship Id="rId5" Type="http://schemas.openxmlformats.org/officeDocument/2006/relationships/image" Target="../media/image81.png"/><Relationship Id="rId4" Type="http://schemas.openxmlformats.org/officeDocument/2006/relationships/image" Target="../media/image80.jpeg"/></Relationships>
</file>

<file path=ppt/slides/_rels/slide28.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84.png"/><Relationship Id="rId7" Type="http://schemas.openxmlformats.org/officeDocument/2006/relationships/image" Target="../media/image88.png"/><Relationship Id="rId2" Type="http://schemas.openxmlformats.org/officeDocument/2006/relationships/image" Target="../media/image83.png"/><Relationship Id="rId1" Type="http://schemas.openxmlformats.org/officeDocument/2006/relationships/slideLayout" Target="../slideLayouts/slideLayout7.xml"/><Relationship Id="rId6" Type="http://schemas.openxmlformats.org/officeDocument/2006/relationships/image" Target="../media/image87.png"/><Relationship Id="rId5" Type="http://schemas.openxmlformats.org/officeDocument/2006/relationships/image" Target="../media/image86.png"/><Relationship Id="rId4" Type="http://schemas.openxmlformats.org/officeDocument/2006/relationships/image" Target="../media/image85.png"/></Relationships>
</file>

<file path=ppt/slides/_rels/slide30.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image" Target="../media/image89.jpeg"/><Relationship Id="rId1" Type="http://schemas.openxmlformats.org/officeDocument/2006/relationships/slideLayout" Target="../slideLayouts/slideLayout7.xml"/><Relationship Id="rId4" Type="http://schemas.openxmlformats.org/officeDocument/2006/relationships/image" Target="../media/image91.jpeg"/></Relationships>
</file>

<file path=ppt/slides/_rels/slide31.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image" Target="../media/image92.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93.png"/><Relationship Id="rId4" Type="http://schemas.openxmlformats.org/officeDocument/2006/relationships/image" Target="../media/image92.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94.png"/><Relationship Id="rId4" Type="http://schemas.openxmlformats.org/officeDocument/2006/relationships/image" Target="../media/image92.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95.png"/><Relationship Id="rId4" Type="http://schemas.openxmlformats.org/officeDocument/2006/relationships/image" Target="../media/image92.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96.png"/><Relationship Id="rId4" Type="http://schemas.openxmlformats.org/officeDocument/2006/relationships/image" Target="../media/image92.png"/></Relationships>
</file>

<file path=ppt/slides/_rels/slide36.xml.rels><?xml version="1.0" encoding="UTF-8" standalone="yes"?>
<Relationships xmlns="http://schemas.openxmlformats.org/package/2006/relationships"><Relationship Id="rId3" Type="http://schemas.openxmlformats.org/officeDocument/2006/relationships/image" Target="../media/image97.jpg"/><Relationship Id="rId2" Type="http://schemas.openxmlformats.org/officeDocument/2006/relationships/image" Target="../media/image92.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3.mp4"/><Relationship Id="rId1" Type="http://schemas.microsoft.com/office/2007/relationships/media" Target="../media/media13.mp4"/><Relationship Id="rId5" Type="http://schemas.openxmlformats.org/officeDocument/2006/relationships/image" Target="../media/image98.png"/><Relationship Id="rId4" Type="http://schemas.openxmlformats.org/officeDocument/2006/relationships/image" Target="../media/image92.png"/></Relationships>
</file>

<file path=ppt/slides/_rels/slide38.xml.rels><?xml version="1.0" encoding="UTF-8" standalone="yes"?>
<Relationships xmlns="http://schemas.openxmlformats.org/package/2006/relationships"><Relationship Id="rId8" Type="http://schemas.openxmlformats.org/officeDocument/2006/relationships/image" Target="../media/image105.png"/><Relationship Id="rId13" Type="http://schemas.openxmlformats.org/officeDocument/2006/relationships/image" Target="../media/image110.png"/><Relationship Id="rId3" Type="http://schemas.openxmlformats.org/officeDocument/2006/relationships/image" Target="../media/image100.png"/><Relationship Id="rId7" Type="http://schemas.openxmlformats.org/officeDocument/2006/relationships/image" Target="../media/image104.png"/><Relationship Id="rId12" Type="http://schemas.openxmlformats.org/officeDocument/2006/relationships/image" Target="../media/image109.png"/><Relationship Id="rId2" Type="http://schemas.openxmlformats.org/officeDocument/2006/relationships/image" Target="../media/image99.png"/><Relationship Id="rId1" Type="http://schemas.openxmlformats.org/officeDocument/2006/relationships/slideLayout" Target="../slideLayouts/slideLayout7.xml"/><Relationship Id="rId6" Type="http://schemas.openxmlformats.org/officeDocument/2006/relationships/image" Target="../media/image103.png"/><Relationship Id="rId11" Type="http://schemas.openxmlformats.org/officeDocument/2006/relationships/image" Target="../media/image108.png"/><Relationship Id="rId5" Type="http://schemas.openxmlformats.org/officeDocument/2006/relationships/image" Target="../media/image102.png"/><Relationship Id="rId10" Type="http://schemas.openxmlformats.org/officeDocument/2006/relationships/image" Target="../media/image107.png"/><Relationship Id="rId4" Type="http://schemas.openxmlformats.org/officeDocument/2006/relationships/image" Target="../media/image101.png"/><Relationship Id="rId9" Type="http://schemas.openxmlformats.org/officeDocument/2006/relationships/image" Target="../media/image10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rcRect t="7812" b="7812"/>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a:alphaModFix amt="93000"/>
          </a:blip>
          <a:srcRect t="8706" b="33333"/>
          <a:stretch>
            <a:fillRect/>
          </a:stretch>
        </p:blipFill>
        <p:spPr>
          <a:xfrm>
            <a:off x="-40731" y="2686919"/>
            <a:ext cx="18328731" cy="5962341"/>
          </a:xfrm>
          <a:prstGeom prst="rect">
            <a:avLst/>
          </a:prstGeom>
        </p:spPr>
      </p:pic>
      <p:pic>
        <p:nvPicPr>
          <p:cNvPr id="3" name="Picture 3"/>
          <p:cNvPicPr>
            <a:picLocks noChangeAspect="1"/>
          </p:cNvPicPr>
          <p:nvPr/>
        </p:nvPicPr>
        <p:blipFill>
          <a:blip r:embed="rId4"/>
          <a:srcRect l="16232" t="27798" r="13494" b="28549"/>
          <a:stretch>
            <a:fillRect/>
          </a:stretch>
        </p:blipFill>
        <p:spPr>
          <a:xfrm>
            <a:off x="11620103" y="189763"/>
            <a:ext cx="7060007" cy="2283199"/>
          </a:xfrm>
          <a:prstGeom prst="rect">
            <a:avLst/>
          </a:prstGeom>
        </p:spPr>
      </p:pic>
      <p:sp>
        <p:nvSpPr>
          <p:cNvPr id="4" name="TextBox 4"/>
          <p:cNvSpPr txBox="1"/>
          <p:nvPr/>
        </p:nvSpPr>
        <p:spPr>
          <a:xfrm>
            <a:off x="3602554" y="3382274"/>
            <a:ext cx="11824420" cy="3808735"/>
          </a:xfrm>
          <a:prstGeom prst="rect">
            <a:avLst/>
          </a:prstGeom>
        </p:spPr>
        <p:txBody>
          <a:bodyPr lIns="0" tIns="0" rIns="0" bIns="0" rtlCol="0" anchor="t">
            <a:spAutoFit/>
          </a:bodyPr>
          <a:lstStyle/>
          <a:p>
            <a:pPr algn="ctr">
              <a:lnSpc>
                <a:spcPts val="9936"/>
              </a:lnSpc>
            </a:pPr>
            <a:r>
              <a:rPr lang="en-US" sz="7097" dirty="0">
                <a:solidFill>
                  <a:srgbClr val="FFFFFF"/>
                </a:solidFill>
                <a:latin typeface="Montserrat Extra-Bold"/>
              </a:rPr>
              <a:t>DE OMGEVING </a:t>
            </a:r>
          </a:p>
          <a:p>
            <a:pPr algn="ctr">
              <a:lnSpc>
                <a:spcPts val="9936"/>
              </a:lnSpc>
            </a:pPr>
            <a:r>
              <a:rPr lang="en-US" sz="7097" dirty="0">
                <a:solidFill>
                  <a:srgbClr val="FFFFFF"/>
                </a:solidFill>
                <a:latin typeface="Montserrat Extra-Bold"/>
              </a:rPr>
              <a:t>EN </a:t>
            </a:r>
          </a:p>
          <a:p>
            <a:pPr algn="ctr">
              <a:lnSpc>
                <a:spcPts val="9936"/>
              </a:lnSpc>
            </a:pPr>
            <a:r>
              <a:rPr lang="en-US" sz="7097" dirty="0">
                <a:solidFill>
                  <a:srgbClr val="FFFFFF"/>
                </a:solidFill>
                <a:latin typeface="Montserrat Extra-Bold"/>
              </a:rPr>
              <a:t>KLIMAATVERANDERING</a:t>
            </a:r>
          </a:p>
        </p:txBody>
      </p:sp>
      <p:sp>
        <p:nvSpPr>
          <p:cNvPr id="5" name="TextBox 5"/>
          <p:cNvSpPr txBox="1"/>
          <p:nvPr/>
        </p:nvSpPr>
        <p:spPr>
          <a:xfrm>
            <a:off x="8014146" y="7477672"/>
            <a:ext cx="3187254" cy="936154"/>
          </a:xfrm>
          <a:prstGeom prst="rect">
            <a:avLst/>
          </a:prstGeom>
        </p:spPr>
        <p:txBody>
          <a:bodyPr wrap="square" lIns="0" tIns="0" rIns="0" bIns="0" rtlCol="0" anchor="t">
            <a:spAutoFit/>
          </a:bodyPr>
          <a:lstStyle/>
          <a:p>
            <a:pPr algn="ctr">
              <a:lnSpc>
                <a:spcPts val="7280"/>
              </a:lnSpc>
            </a:pPr>
            <a:r>
              <a:rPr lang="en-US" sz="5200" dirty="0">
                <a:solidFill>
                  <a:srgbClr val="FFFFFF"/>
                </a:solidFill>
                <a:latin typeface="Montserrat Light Italics"/>
              </a:rPr>
              <a:t>Les 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rcRect t="7812" b="7812"/>
          <a:stretch>
            <a:fillRect/>
          </a:stretch>
        </a:blipFill>
        <a:effectLst/>
      </p:bgPr>
    </p:bg>
    <p:spTree>
      <p:nvGrpSpPr>
        <p:cNvPr id="1" name=""/>
        <p:cNvGrpSpPr/>
        <p:nvPr/>
      </p:nvGrpSpPr>
      <p:grpSpPr>
        <a:xfrm>
          <a:off x="0" y="0"/>
          <a:ext cx="0" cy="0"/>
          <a:chOff x="0" y="0"/>
          <a:chExt cx="0" cy="0"/>
        </a:xfrm>
      </p:grpSpPr>
      <p:grpSp>
        <p:nvGrpSpPr>
          <p:cNvPr id="2" name="Group 2"/>
          <p:cNvGrpSpPr/>
          <p:nvPr/>
        </p:nvGrpSpPr>
        <p:grpSpPr>
          <a:xfrm>
            <a:off x="927" y="7654705"/>
            <a:ext cx="18586936" cy="2689445"/>
            <a:chOff x="0" y="0"/>
            <a:chExt cx="6389181" cy="909763"/>
          </a:xfrm>
        </p:grpSpPr>
        <p:sp>
          <p:nvSpPr>
            <p:cNvPr id="3" name="Freeform 3"/>
            <p:cNvSpPr/>
            <p:nvPr/>
          </p:nvSpPr>
          <p:spPr>
            <a:xfrm>
              <a:off x="0" y="0"/>
              <a:ext cx="6389181" cy="909763"/>
            </a:xfrm>
            <a:custGeom>
              <a:avLst/>
              <a:gdLst/>
              <a:ahLst/>
              <a:cxnLst/>
              <a:rect l="l" t="t" r="r" b="b"/>
              <a:pathLst>
                <a:path w="6389181" h="909763">
                  <a:moveTo>
                    <a:pt x="0" y="0"/>
                  </a:moveTo>
                  <a:lnTo>
                    <a:pt x="6389181" y="0"/>
                  </a:lnTo>
                  <a:lnTo>
                    <a:pt x="6389181" y="909763"/>
                  </a:lnTo>
                  <a:lnTo>
                    <a:pt x="0" y="909763"/>
                  </a:lnTo>
                  <a:close/>
                </a:path>
              </a:pathLst>
            </a:custGeom>
            <a:solidFill>
              <a:srgbClr val="F2FAFF">
                <a:alpha val="86666"/>
              </a:srgbClr>
            </a:solidFill>
          </p:spPr>
        </p:sp>
      </p:grpSp>
      <p:grpSp>
        <p:nvGrpSpPr>
          <p:cNvPr id="4" name="Group 4"/>
          <p:cNvGrpSpPr/>
          <p:nvPr/>
        </p:nvGrpSpPr>
        <p:grpSpPr>
          <a:xfrm>
            <a:off x="489157" y="7796739"/>
            <a:ext cx="16925840" cy="2787330"/>
            <a:chOff x="0" y="-28575"/>
            <a:chExt cx="22567787" cy="3716438"/>
          </a:xfrm>
        </p:grpSpPr>
        <p:sp>
          <p:nvSpPr>
            <p:cNvPr id="5" name="TextBox 5"/>
            <p:cNvSpPr txBox="1"/>
            <p:nvPr/>
          </p:nvSpPr>
          <p:spPr>
            <a:xfrm>
              <a:off x="1539647" y="-28575"/>
              <a:ext cx="19488492" cy="853877"/>
            </a:xfrm>
            <a:prstGeom prst="rect">
              <a:avLst/>
            </a:prstGeom>
          </p:spPr>
          <p:txBody>
            <a:bodyPr lIns="0" tIns="0" rIns="0" bIns="0" rtlCol="0" anchor="t">
              <a:spAutoFit/>
            </a:bodyPr>
            <a:lstStyle/>
            <a:p>
              <a:pPr>
                <a:lnSpc>
                  <a:spcPts val="5094"/>
                </a:lnSpc>
              </a:pPr>
              <a:r>
                <a:rPr lang="en-US" sz="4075" spc="101" dirty="0">
                  <a:solidFill>
                    <a:srgbClr val="1C2B47"/>
                  </a:solidFill>
                  <a:latin typeface="Roboto Condensed Bold"/>
                </a:rPr>
                <a:t>INTRODUCTIE</a:t>
              </a:r>
            </a:p>
          </p:txBody>
        </p:sp>
        <p:sp>
          <p:nvSpPr>
            <p:cNvPr id="6" name="TextBox 6"/>
            <p:cNvSpPr txBox="1"/>
            <p:nvPr/>
          </p:nvSpPr>
          <p:spPr>
            <a:xfrm>
              <a:off x="0" y="1294047"/>
              <a:ext cx="22567787" cy="2393816"/>
            </a:xfrm>
            <a:prstGeom prst="rect">
              <a:avLst/>
            </a:prstGeom>
          </p:spPr>
          <p:txBody>
            <a:bodyPr lIns="0" tIns="0" rIns="0" bIns="0" rtlCol="0" anchor="t">
              <a:spAutoFit/>
            </a:bodyPr>
            <a:lstStyle/>
            <a:p>
              <a:pPr>
                <a:lnSpc>
                  <a:spcPts val="3453"/>
                </a:lnSpc>
              </a:pPr>
              <a:r>
                <a:rPr lang="nl-NL" sz="2350" dirty="0">
                  <a:latin typeface="Roboto Bold" panose="02000000000000000000" pitchFamily="2" charset="0"/>
                  <a:ea typeface="Roboto Bold" panose="02000000000000000000" pitchFamily="2" charset="0"/>
                </a:rPr>
                <a:t>In deze les kunnen leerlingen door praktische activiteiten, onderzoek en innovatie op kleine schaal leren omgaan met klimaatverandering. Het zal hen uitdagen kritisch na te denken over het klimaatprobleem en hen in staat stellen betere beslissingen te nemen over hoe ze de oorzaken van vervuiling en de gevolgen ervan zullen aanpakken als ze de nieuwe toekomstige leiders worden.</a:t>
              </a:r>
              <a:endParaRPr lang="en-US" sz="2350" spc="59" dirty="0">
                <a:solidFill>
                  <a:srgbClr val="1C2B47"/>
                </a:solidFill>
                <a:latin typeface="Roboto Bold" panose="02000000000000000000" pitchFamily="2" charset="0"/>
                <a:ea typeface="Roboto Bold" panose="02000000000000000000" pitchFamily="2" charset="0"/>
              </a:endParaRPr>
            </a:p>
          </p:txBody>
        </p:sp>
      </p:grpSp>
      <p:pic>
        <p:nvPicPr>
          <p:cNvPr id="7" name="Picture 7"/>
          <p:cNvPicPr>
            <a:picLocks noChangeAspect="1"/>
          </p:cNvPicPr>
          <p:nvPr/>
        </p:nvPicPr>
        <p:blipFill>
          <a:blip r:embed="rId3"/>
          <a:srcRect/>
          <a:stretch>
            <a:fillRect/>
          </a:stretch>
        </p:blipFill>
        <p:spPr>
          <a:xfrm>
            <a:off x="13189217" y="299083"/>
            <a:ext cx="4847625" cy="145923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THE ENVIRONMENT AND CLIMATE CHANGE (1)">
            <a:hlinkClick r:id="" action="ppaction://media"/>
            <a:extLst>
              <a:ext uri="{FF2B5EF4-FFF2-40B4-BE49-F238E27FC236}">
                <a16:creationId xmlns="" xmlns:a16="http://schemas.microsoft.com/office/drawing/2014/main" id="{DC95CFC1-8454-4F8C-B2FD-260FFEFDC86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8288000" cy="10287000"/>
          </a:xfrm>
          <a:prstGeom prst="rect">
            <a:avLst/>
          </a:prstGeom>
        </p:spPr>
      </p:pic>
      <p:grpSp>
        <p:nvGrpSpPr>
          <p:cNvPr id="2" name="Group 2"/>
          <p:cNvGrpSpPr/>
          <p:nvPr/>
        </p:nvGrpSpPr>
        <p:grpSpPr>
          <a:xfrm>
            <a:off x="-1" y="1841378"/>
            <a:ext cx="8771427" cy="7168189"/>
            <a:chOff x="0" y="0"/>
            <a:chExt cx="12036432" cy="9557585"/>
          </a:xfrm>
        </p:grpSpPr>
        <p:sp>
          <p:nvSpPr>
            <p:cNvPr id="3" name="AutoShape 3"/>
            <p:cNvSpPr/>
            <p:nvPr/>
          </p:nvSpPr>
          <p:spPr>
            <a:xfrm>
              <a:off x="0" y="0"/>
              <a:ext cx="12036432" cy="9557585"/>
            </a:xfrm>
            <a:prstGeom prst="rect">
              <a:avLst/>
            </a:prstGeom>
            <a:solidFill>
              <a:srgbClr val="FFFFFF">
                <a:alpha val="90980"/>
              </a:srgbClr>
            </a:solidFill>
          </p:spPr>
        </p:sp>
        <p:sp>
          <p:nvSpPr>
            <p:cNvPr id="4" name="TextBox 4"/>
            <p:cNvSpPr txBox="1"/>
            <p:nvPr/>
          </p:nvSpPr>
          <p:spPr>
            <a:xfrm>
              <a:off x="1898572" y="1041684"/>
              <a:ext cx="8239288" cy="930166"/>
            </a:xfrm>
            <a:prstGeom prst="rect">
              <a:avLst/>
            </a:prstGeom>
          </p:spPr>
          <p:txBody>
            <a:bodyPr lIns="0" tIns="0" rIns="0" bIns="0" rtlCol="0" anchor="t">
              <a:spAutoFit/>
            </a:bodyPr>
            <a:lstStyle/>
            <a:p>
              <a:pPr>
                <a:lnSpc>
                  <a:spcPts val="5506"/>
                </a:lnSpc>
              </a:pPr>
              <a:r>
                <a:rPr lang="en-US" sz="4429" spc="110" dirty="0">
                  <a:solidFill>
                    <a:srgbClr val="1C2B47">
                      <a:alpha val="90980"/>
                    </a:srgbClr>
                  </a:solidFill>
                  <a:latin typeface="Roboto Condensed Bold"/>
                </a:rPr>
                <a:t>INTRODUCTIE</a:t>
              </a:r>
            </a:p>
          </p:txBody>
        </p:sp>
        <p:sp>
          <p:nvSpPr>
            <p:cNvPr id="5" name="TextBox 5"/>
            <p:cNvSpPr txBox="1"/>
            <p:nvPr/>
          </p:nvSpPr>
          <p:spPr>
            <a:xfrm>
              <a:off x="1247646" y="2464859"/>
              <a:ext cx="10463532" cy="6172629"/>
            </a:xfrm>
            <a:prstGeom prst="rect">
              <a:avLst/>
            </a:prstGeom>
          </p:spPr>
          <p:txBody>
            <a:bodyPr wrap="square" lIns="0" tIns="0" rIns="0" bIns="0" rtlCol="0" anchor="t">
              <a:spAutoFit/>
            </a:bodyPr>
            <a:lstStyle/>
            <a:p>
              <a:pPr>
                <a:lnSpc>
                  <a:spcPts val="4060"/>
                </a:lnSpc>
              </a:pPr>
              <a:r>
                <a:rPr lang="nl-NL" sz="2800" dirty="0">
                  <a:latin typeface="Roboto" panose="02000000000000000000" pitchFamily="2" charset="0"/>
                  <a:ea typeface="Roboto" panose="02000000000000000000" pitchFamily="2" charset="0"/>
                </a:rPr>
                <a:t>Energie is een essentieel onderdeel van moderne samenlevingen. Energiebronnen zoals steenkool, ruwe olie en aardgas hebben de afgelopen drie eeuwen allemaal centraal gestaan bij de uitbreiding van de materiële rijkdom en de algehele verbetering van de levenskwaliteit van miljoenen mensen. </a:t>
              </a:r>
              <a:r>
                <a:rPr lang="en-US" sz="2800" spc="70" dirty="0">
                  <a:solidFill>
                    <a:srgbClr val="1C2B47">
                      <a:alpha val="90980"/>
                    </a:srgbClr>
                  </a:solidFill>
                  <a:latin typeface="Roboto"/>
                </a:rPr>
                <a:t> </a:t>
              </a:r>
            </a:p>
            <a:p>
              <a:pPr>
                <a:lnSpc>
                  <a:spcPts val="3732"/>
                </a:lnSpc>
              </a:pPr>
              <a:endParaRPr lang="en-US" sz="2800" spc="70" dirty="0">
                <a:solidFill>
                  <a:srgbClr val="1C2B47">
                    <a:alpha val="90980"/>
                  </a:srgbClr>
                </a:solidFill>
                <a:latin typeface="Roboto"/>
              </a:endParaRPr>
            </a:p>
            <a:p>
              <a:pPr>
                <a:lnSpc>
                  <a:spcPts val="3732"/>
                </a:lnSpc>
              </a:pPr>
              <a:endParaRPr lang="en-US" sz="2800" spc="70" dirty="0">
                <a:solidFill>
                  <a:srgbClr val="1C2B47">
                    <a:alpha val="90980"/>
                  </a:srgbClr>
                </a:solidFill>
                <a:latin typeface="Roboto"/>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83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THE ENVIRONMENT AND CLIMATE CHANGE (2)">
            <a:hlinkClick r:id="" action="ppaction://media"/>
            <a:extLst>
              <a:ext uri="{FF2B5EF4-FFF2-40B4-BE49-F238E27FC236}">
                <a16:creationId xmlns="" xmlns:a16="http://schemas.microsoft.com/office/drawing/2014/main" id="{23915101-F29C-4077-9D4E-85F6EA64D85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8288000" cy="10287000"/>
          </a:xfrm>
          <a:prstGeom prst="rect">
            <a:avLst/>
          </a:prstGeom>
        </p:spPr>
      </p:pic>
      <p:grpSp>
        <p:nvGrpSpPr>
          <p:cNvPr id="2" name="Group 2"/>
          <p:cNvGrpSpPr/>
          <p:nvPr/>
        </p:nvGrpSpPr>
        <p:grpSpPr>
          <a:xfrm>
            <a:off x="0" y="2553715"/>
            <a:ext cx="8376905" cy="5708840"/>
            <a:chOff x="0" y="0"/>
            <a:chExt cx="2833669" cy="1931138"/>
          </a:xfrm>
        </p:grpSpPr>
        <p:sp>
          <p:nvSpPr>
            <p:cNvPr id="3" name="Freeform 3"/>
            <p:cNvSpPr/>
            <p:nvPr/>
          </p:nvSpPr>
          <p:spPr>
            <a:xfrm>
              <a:off x="0" y="0"/>
              <a:ext cx="2833669" cy="1931138"/>
            </a:xfrm>
            <a:custGeom>
              <a:avLst/>
              <a:gdLst/>
              <a:ahLst/>
              <a:cxnLst/>
              <a:rect l="l" t="t" r="r" b="b"/>
              <a:pathLst>
                <a:path w="2833669" h="1931138">
                  <a:moveTo>
                    <a:pt x="0" y="0"/>
                  </a:moveTo>
                  <a:lnTo>
                    <a:pt x="2833669" y="0"/>
                  </a:lnTo>
                  <a:lnTo>
                    <a:pt x="2833669" y="1931138"/>
                  </a:lnTo>
                  <a:lnTo>
                    <a:pt x="0" y="1931138"/>
                  </a:lnTo>
                  <a:close/>
                </a:path>
              </a:pathLst>
            </a:custGeom>
            <a:solidFill>
              <a:srgbClr val="FFFFFF">
                <a:alpha val="93725"/>
              </a:srgbClr>
            </a:solidFill>
          </p:spPr>
        </p:sp>
      </p:grpSp>
      <p:grpSp>
        <p:nvGrpSpPr>
          <p:cNvPr id="4" name="Group 4"/>
          <p:cNvGrpSpPr/>
          <p:nvPr/>
        </p:nvGrpSpPr>
        <p:grpSpPr>
          <a:xfrm>
            <a:off x="742424" y="2037950"/>
            <a:ext cx="7410976" cy="5828316"/>
            <a:chOff x="0" y="-28575"/>
            <a:chExt cx="9881301" cy="7771089"/>
          </a:xfrm>
        </p:grpSpPr>
        <p:sp>
          <p:nvSpPr>
            <p:cNvPr id="5" name="TextBox 5"/>
            <p:cNvSpPr txBox="1"/>
            <p:nvPr/>
          </p:nvSpPr>
          <p:spPr>
            <a:xfrm>
              <a:off x="694465" y="-28575"/>
              <a:ext cx="8790378" cy="980308"/>
            </a:xfrm>
            <a:prstGeom prst="rect">
              <a:avLst/>
            </a:prstGeom>
          </p:spPr>
          <p:txBody>
            <a:bodyPr lIns="0" tIns="0" rIns="0" bIns="0" rtlCol="0" anchor="t">
              <a:spAutoFit/>
            </a:bodyPr>
            <a:lstStyle/>
            <a:p>
              <a:pPr>
                <a:lnSpc>
                  <a:spcPts val="5874"/>
                </a:lnSpc>
              </a:pPr>
              <a:endParaRPr/>
            </a:p>
          </p:txBody>
        </p:sp>
        <p:sp>
          <p:nvSpPr>
            <p:cNvPr id="6" name="TextBox 6"/>
            <p:cNvSpPr txBox="1"/>
            <p:nvPr/>
          </p:nvSpPr>
          <p:spPr>
            <a:xfrm>
              <a:off x="0" y="1483451"/>
              <a:ext cx="9881301" cy="6259063"/>
            </a:xfrm>
            <a:prstGeom prst="rect">
              <a:avLst/>
            </a:prstGeom>
          </p:spPr>
          <p:txBody>
            <a:bodyPr wrap="square" lIns="0" tIns="0" rIns="0" bIns="0" rtlCol="0" anchor="t">
              <a:spAutoFit/>
            </a:bodyPr>
            <a:lstStyle/>
            <a:p>
              <a:pPr>
                <a:lnSpc>
                  <a:spcPts val="4060"/>
                </a:lnSpc>
              </a:pPr>
              <a:r>
                <a:rPr lang="nl-NL" sz="2800" dirty="0">
                  <a:latin typeface="Roboto" panose="02000000000000000000" pitchFamily="2" charset="0"/>
                  <a:ea typeface="Roboto" panose="02000000000000000000" pitchFamily="2" charset="0"/>
                </a:rPr>
                <a:t>Het gebruik van fossiele brandstoffen heeft echter ook veel negatieve gevolgen gehad, zoals milieuvervuiling en overmatig gebruik van natuurlijke hulpbronnen.</a:t>
              </a:r>
              <a:br>
                <a:rPr lang="nl-NL" sz="2800" dirty="0">
                  <a:latin typeface="Roboto" panose="02000000000000000000" pitchFamily="2" charset="0"/>
                  <a:ea typeface="Roboto" panose="02000000000000000000" pitchFamily="2" charset="0"/>
                </a:rPr>
              </a:br>
              <a:r>
                <a:rPr lang="nl-NL" sz="2800" dirty="0">
                  <a:latin typeface="Roboto" panose="02000000000000000000" pitchFamily="2" charset="0"/>
                  <a:ea typeface="Roboto" panose="02000000000000000000" pitchFamily="2" charset="0"/>
                </a:rPr>
                <a:t/>
              </a:r>
              <a:br>
                <a:rPr lang="nl-NL" sz="2800" dirty="0">
                  <a:latin typeface="Roboto" panose="02000000000000000000" pitchFamily="2" charset="0"/>
                  <a:ea typeface="Roboto" panose="02000000000000000000" pitchFamily="2" charset="0"/>
                </a:rPr>
              </a:br>
              <a:r>
                <a:rPr lang="nl-NL" sz="2800" dirty="0">
                  <a:latin typeface="Roboto" panose="02000000000000000000" pitchFamily="2" charset="0"/>
                  <a:ea typeface="Roboto" panose="02000000000000000000" pitchFamily="2" charset="0"/>
                </a:rPr>
                <a:t>Het aanbod van fossiele brandstoffen in de wereld is beperkt en deze energiebronnen zullen de snelle groei van de wereldbevolking in het huidige traject niet kunnen bijhouden.</a:t>
              </a:r>
              <a:endParaRPr lang="en-US" sz="2800" spc="70" dirty="0">
                <a:solidFill>
                  <a:srgbClr val="1C2B47">
                    <a:alpha val="95686"/>
                  </a:srgbClr>
                </a:solidFill>
                <a:latin typeface="Roboto" panose="02000000000000000000" pitchFamily="2" charset="0"/>
                <a:ea typeface="Roboto" panose="02000000000000000000" pitchFamily="2" charset="0"/>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4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remove"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THE ENVIRONMENT AND CLIMATE CHANGE (3)">
            <a:hlinkClick r:id="" action="ppaction://media"/>
            <a:extLst>
              <a:ext uri="{FF2B5EF4-FFF2-40B4-BE49-F238E27FC236}">
                <a16:creationId xmlns="" xmlns:a16="http://schemas.microsoft.com/office/drawing/2014/main" id="{A0E06194-1F4E-414A-ADFE-E7286927604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38100"/>
            <a:ext cx="18288000" cy="10287000"/>
          </a:xfrm>
          <a:prstGeom prst="rect">
            <a:avLst/>
          </a:prstGeom>
        </p:spPr>
      </p:pic>
      <p:grpSp>
        <p:nvGrpSpPr>
          <p:cNvPr id="2" name="Group 2"/>
          <p:cNvGrpSpPr/>
          <p:nvPr/>
        </p:nvGrpSpPr>
        <p:grpSpPr>
          <a:xfrm>
            <a:off x="832821" y="3346996"/>
            <a:ext cx="6380909" cy="6940004"/>
            <a:chOff x="0" y="0"/>
            <a:chExt cx="2158480" cy="2347606"/>
          </a:xfrm>
        </p:grpSpPr>
        <p:sp>
          <p:nvSpPr>
            <p:cNvPr id="3" name="Freeform 3"/>
            <p:cNvSpPr/>
            <p:nvPr/>
          </p:nvSpPr>
          <p:spPr>
            <a:xfrm>
              <a:off x="0" y="0"/>
              <a:ext cx="2158480" cy="2347606"/>
            </a:xfrm>
            <a:custGeom>
              <a:avLst/>
              <a:gdLst/>
              <a:ahLst/>
              <a:cxnLst/>
              <a:rect l="l" t="t" r="r" b="b"/>
              <a:pathLst>
                <a:path w="2158480" h="2347606">
                  <a:moveTo>
                    <a:pt x="0" y="0"/>
                  </a:moveTo>
                  <a:lnTo>
                    <a:pt x="2158480" y="0"/>
                  </a:lnTo>
                  <a:lnTo>
                    <a:pt x="2158480" y="2347606"/>
                  </a:lnTo>
                  <a:lnTo>
                    <a:pt x="0" y="2347606"/>
                  </a:lnTo>
                  <a:close/>
                </a:path>
              </a:pathLst>
            </a:custGeom>
            <a:solidFill>
              <a:srgbClr val="FFFFFF">
                <a:alpha val="83921"/>
              </a:srgbClr>
            </a:solidFill>
          </p:spPr>
        </p:sp>
      </p:grpSp>
      <p:sp>
        <p:nvSpPr>
          <p:cNvPr id="4" name="TextBox 4"/>
          <p:cNvSpPr txBox="1"/>
          <p:nvPr/>
        </p:nvSpPr>
        <p:spPr>
          <a:xfrm>
            <a:off x="1216667" y="4018837"/>
            <a:ext cx="5592351" cy="4966103"/>
          </a:xfrm>
          <a:prstGeom prst="rect">
            <a:avLst/>
          </a:prstGeom>
        </p:spPr>
        <p:txBody>
          <a:bodyPr wrap="square" lIns="0" tIns="0" rIns="0" bIns="0" rtlCol="0" anchor="t">
            <a:spAutoFit/>
          </a:bodyPr>
          <a:lstStyle/>
          <a:p>
            <a:pPr>
              <a:lnSpc>
                <a:spcPts val="3935"/>
              </a:lnSpc>
            </a:pPr>
            <a:r>
              <a:rPr lang="nl-NL" sz="2800" dirty="0">
                <a:latin typeface="Roboto" panose="02000000000000000000" pitchFamily="2" charset="0"/>
                <a:ea typeface="Roboto" panose="02000000000000000000" pitchFamily="2" charset="0"/>
              </a:rPr>
              <a:t>In deze les leren leerlingen over verschillende energiebronnen</a:t>
            </a:r>
            <a:br>
              <a:rPr lang="nl-NL" sz="2800" dirty="0">
                <a:latin typeface="Roboto" panose="02000000000000000000" pitchFamily="2" charset="0"/>
                <a:ea typeface="Roboto" panose="02000000000000000000" pitchFamily="2" charset="0"/>
              </a:rPr>
            </a:br>
            <a:r>
              <a:rPr lang="nl-NL" sz="2800" dirty="0">
                <a:latin typeface="Roboto" panose="02000000000000000000" pitchFamily="2" charset="0"/>
                <a:ea typeface="Roboto" panose="02000000000000000000" pitchFamily="2" charset="0"/>
              </a:rPr>
              <a:t>en bestuderen ze hoe ze worden gebruikt om elektriciteit op te wekken. Daarnaast, analyseren en bepalen ze</a:t>
            </a:r>
            <a:br>
              <a:rPr lang="nl-NL" sz="2800" dirty="0">
                <a:latin typeface="Roboto" panose="02000000000000000000" pitchFamily="2" charset="0"/>
                <a:ea typeface="Roboto" panose="02000000000000000000" pitchFamily="2" charset="0"/>
              </a:rPr>
            </a:br>
            <a:r>
              <a:rPr lang="nl-NL" sz="2800" dirty="0">
                <a:latin typeface="Roboto" panose="02000000000000000000" pitchFamily="2" charset="0"/>
                <a:ea typeface="Roboto" panose="02000000000000000000" pitchFamily="2" charset="0"/>
              </a:rPr>
              <a:t>de energiebron (</a:t>
            </a:r>
            <a:r>
              <a:rPr lang="nl-NL" sz="2800" dirty="0" err="1">
                <a:latin typeface="Roboto" panose="02000000000000000000" pitchFamily="2" charset="0"/>
                <a:ea typeface="Roboto" panose="02000000000000000000" pitchFamily="2" charset="0"/>
              </a:rPr>
              <a:t>nen</a:t>
            </a:r>
            <a:r>
              <a:rPr lang="nl-NL" sz="2800" dirty="0">
                <a:latin typeface="Roboto" panose="02000000000000000000" pitchFamily="2" charset="0"/>
                <a:ea typeface="Roboto" panose="02000000000000000000" pitchFamily="2" charset="0"/>
              </a:rPr>
              <a:t>) die het meest effectief en voordelig zouden zijn voor hun lokale gemeenschap, stad, natie en wereld.</a:t>
            </a:r>
            <a:endParaRPr lang="cs-CZ" dirty="0">
              <a:latin typeface="Roboto" panose="02000000000000000000" pitchFamily="2" charset="0"/>
              <a:ea typeface="Roboto" panose="02000000000000000000" pitchFamily="2" charset="0"/>
              <a:cs typeface="Calibri"/>
            </a:endParaRPr>
          </a:p>
        </p:txBody>
      </p:sp>
      <p:sp>
        <p:nvSpPr>
          <p:cNvPr id="5" name="TextBox 5"/>
          <p:cNvSpPr txBox="1"/>
          <p:nvPr/>
        </p:nvSpPr>
        <p:spPr>
          <a:xfrm>
            <a:off x="-427523" y="-285750"/>
            <a:ext cx="8880730" cy="2641749"/>
          </a:xfrm>
          <a:prstGeom prst="rect">
            <a:avLst/>
          </a:prstGeom>
        </p:spPr>
        <p:txBody>
          <a:bodyPr lIns="0" tIns="0" rIns="0" bIns="0" rtlCol="0" anchor="t">
            <a:spAutoFit/>
          </a:bodyPr>
          <a:lstStyle/>
          <a:p>
            <a:pPr algn="ctr">
              <a:lnSpc>
                <a:spcPts val="20588"/>
              </a:lnSpc>
            </a:pPr>
            <a:r>
              <a:rPr lang="en-US" sz="14706" dirty="0">
                <a:solidFill>
                  <a:srgbClr val="FFFFFF"/>
                </a:solidFill>
                <a:latin typeface="Roboto Condensed"/>
              </a:rPr>
              <a:t>LES 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0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rcRect l="4101" r="3232" b="21837"/>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l="363" r="1311" b="76490"/>
          <a:stretch>
            <a:fillRect/>
          </a:stretch>
        </p:blipFill>
        <p:spPr>
          <a:xfrm>
            <a:off x="5060" y="0"/>
            <a:ext cx="18280887" cy="2495550"/>
          </a:xfrm>
          <a:prstGeom prst="rect">
            <a:avLst/>
          </a:prstGeom>
        </p:spPr>
      </p:pic>
      <p:sp>
        <p:nvSpPr>
          <p:cNvPr id="3" name="AutoShape 3"/>
          <p:cNvSpPr/>
          <p:nvPr/>
        </p:nvSpPr>
        <p:spPr>
          <a:xfrm>
            <a:off x="9315450" y="3124200"/>
            <a:ext cx="7772400" cy="2609850"/>
          </a:xfrm>
          <a:prstGeom prst="rect">
            <a:avLst/>
          </a:prstGeom>
          <a:solidFill>
            <a:srgbClr val="F2FAFF"/>
          </a:solidFill>
        </p:spPr>
      </p:sp>
      <p:sp>
        <p:nvSpPr>
          <p:cNvPr id="4" name="AutoShape 4"/>
          <p:cNvSpPr/>
          <p:nvPr/>
        </p:nvSpPr>
        <p:spPr>
          <a:xfrm>
            <a:off x="9315450" y="6095556"/>
            <a:ext cx="7772400" cy="2609850"/>
          </a:xfrm>
          <a:prstGeom prst="rect">
            <a:avLst/>
          </a:prstGeom>
          <a:solidFill>
            <a:srgbClr val="F2FAFF"/>
          </a:solidFill>
        </p:spPr>
      </p:sp>
      <p:sp>
        <p:nvSpPr>
          <p:cNvPr id="5" name="AutoShape 5"/>
          <p:cNvSpPr/>
          <p:nvPr/>
        </p:nvSpPr>
        <p:spPr>
          <a:xfrm>
            <a:off x="1200150" y="6095556"/>
            <a:ext cx="7772400" cy="2609850"/>
          </a:xfrm>
          <a:prstGeom prst="rect">
            <a:avLst/>
          </a:prstGeom>
          <a:solidFill>
            <a:srgbClr val="F2FAFF"/>
          </a:solidFill>
        </p:spPr>
      </p:sp>
      <p:sp>
        <p:nvSpPr>
          <p:cNvPr id="6" name="AutoShape 6"/>
          <p:cNvSpPr/>
          <p:nvPr/>
        </p:nvSpPr>
        <p:spPr>
          <a:xfrm>
            <a:off x="1200150" y="3047556"/>
            <a:ext cx="7772400" cy="2609850"/>
          </a:xfrm>
          <a:prstGeom prst="rect">
            <a:avLst/>
          </a:prstGeom>
          <a:solidFill>
            <a:srgbClr val="F2FAFF"/>
          </a:solidFill>
        </p:spPr>
      </p:sp>
      <p:pic>
        <p:nvPicPr>
          <p:cNvPr id="7" name="Picture 7"/>
          <p:cNvPicPr>
            <a:picLocks noChangeAspect="1"/>
          </p:cNvPicPr>
          <p:nvPr/>
        </p:nvPicPr>
        <p:blipFill>
          <a:blip r:embed="rId4"/>
          <a:srcRect/>
          <a:stretch>
            <a:fillRect/>
          </a:stretch>
        </p:blipFill>
        <p:spPr>
          <a:xfrm>
            <a:off x="1632606" y="3333110"/>
            <a:ext cx="1825032" cy="1805123"/>
          </a:xfrm>
          <a:prstGeom prst="rect">
            <a:avLst/>
          </a:prstGeom>
        </p:spPr>
      </p:pic>
      <p:pic>
        <p:nvPicPr>
          <p:cNvPr id="8" name="Picture 8"/>
          <p:cNvPicPr>
            <a:picLocks noChangeAspect="1"/>
          </p:cNvPicPr>
          <p:nvPr/>
        </p:nvPicPr>
        <p:blipFill>
          <a:blip r:embed="rId5"/>
          <a:srcRect/>
          <a:stretch>
            <a:fillRect/>
          </a:stretch>
        </p:blipFill>
        <p:spPr>
          <a:xfrm>
            <a:off x="9725898" y="3419253"/>
            <a:ext cx="1752600" cy="1752600"/>
          </a:xfrm>
          <a:prstGeom prst="rect">
            <a:avLst/>
          </a:prstGeom>
        </p:spPr>
      </p:pic>
      <p:grpSp>
        <p:nvGrpSpPr>
          <p:cNvPr id="9" name="Group 9"/>
          <p:cNvGrpSpPr/>
          <p:nvPr/>
        </p:nvGrpSpPr>
        <p:grpSpPr>
          <a:xfrm>
            <a:off x="3760643" y="3275960"/>
            <a:ext cx="4779451" cy="2092308"/>
            <a:chOff x="0" y="-76200"/>
            <a:chExt cx="6372601" cy="2789745"/>
          </a:xfrm>
        </p:grpSpPr>
        <p:sp>
          <p:nvSpPr>
            <p:cNvPr id="10" name="TextBox 10"/>
            <p:cNvSpPr txBox="1"/>
            <p:nvPr/>
          </p:nvSpPr>
          <p:spPr>
            <a:xfrm>
              <a:off x="0" y="-76200"/>
              <a:ext cx="6297513" cy="1709870"/>
            </a:xfrm>
            <a:prstGeom prst="rect">
              <a:avLst/>
            </a:prstGeom>
          </p:spPr>
          <p:txBody>
            <a:bodyPr lIns="0" tIns="0" rIns="0" bIns="0" rtlCol="0" anchor="t">
              <a:spAutoFit/>
            </a:bodyPr>
            <a:lstStyle/>
            <a:p>
              <a:pPr algn="l">
                <a:lnSpc>
                  <a:spcPts val="5040"/>
                </a:lnSpc>
              </a:pPr>
              <a:r>
                <a:rPr lang="en-US" sz="3600" spc="89" dirty="0">
                  <a:solidFill>
                    <a:srgbClr val="244357"/>
                  </a:solidFill>
                  <a:latin typeface="Roboto Condensed Bold"/>
                </a:rPr>
                <a:t>TYPEN ENERGIE BRONNEN</a:t>
              </a:r>
            </a:p>
          </p:txBody>
        </p:sp>
        <p:sp>
          <p:nvSpPr>
            <p:cNvPr id="11" name="TextBox 11"/>
            <p:cNvSpPr txBox="1"/>
            <p:nvPr/>
          </p:nvSpPr>
          <p:spPr>
            <a:xfrm>
              <a:off x="0" y="1828687"/>
              <a:ext cx="6372601" cy="884858"/>
            </a:xfrm>
            <a:prstGeom prst="rect">
              <a:avLst/>
            </a:prstGeom>
          </p:spPr>
          <p:txBody>
            <a:bodyPr lIns="0" tIns="0" rIns="0" bIns="0" rtlCol="0" anchor="t">
              <a:spAutoFit/>
            </a:bodyPr>
            <a:lstStyle/>
            <a:p>
              <a:pPr algn="l">
                <a:lnSpc>
                  <a:spcPts val="2700"/>
                </a:lnSpc>
              </a:pPr>
              <a:r>
                <a:rPr lang="nl-NL" sz="1800" spc="44" dirty="0">
                  <a:solidFill>
                    <a:srgbClr val="244357"/>
                  </a:solidFill>
                  <a:latin typeface="Roboto"/>
                </a:rPr>
                <a:t>Identificeer en evalueer verschillende typen energiebronnen;</a:t>
              </a:r>
            </a:p>
          </p:txBody>
        </p:sp>
      </p:grpSp>
      <p:grpSp>
        <p:nvGrpSpPr>
          <p:cNvPr id="12" name="Group 12"/>
          <p:cNvGrpSpPr/>
          <p:nvPr/>
        </p:nvGrpSpPr>
        <p:grpSpPr>
          <a:xfrm>
            <a:off x="11875943" y="3275960"/>
            <a:ext cx="4779451" cy="2092308"/>
            <a:chOff x="0" y="-76200"/>
            <a:chExt cx="6372601" cy="2789745"/>
          </a:xfrm>
        </p:grpSpPr>
        <p:sp>
          <p:nvSpPr>
            <p:cNvPr id="13" name="TextBox 13"/>
            <p:cNvSpPr txBox="1"/>
            <p:nvPr/>
          </p:nvSpPr>
          <p:spPr>
            <a:xfrm>
              <a:off x="0" y="-76200"/>
              <a:ext cx="6297513" cy="1709870"/>
            </a:xfrm>
            <a:prstGeom prst="rect">
              <a:avLst/>
            </a:prstGeom>
          </p:spPr>
          <p:txBody>
            <a:bodyPr lIns="0" tIns="0" rIns="0" bIns="0" rtlCol="0" anchor="t">
              <a:spAutoFit/>
            </a:bodyPr>
            <a:lstStyle/>
            <a:p>
              <a:pPr algn="l">
                <a:lnSpc>
                  <a:spcPts val="5040"/>
                </a:lnSpc>
              </a:pPr>
              <a:r>
                <a:rPr lang="en-US" sz="3600" spc="89" dirty="0">
                  <a:solidFill>
                    <a:srgbClr val="244357"/>
                  </a:solidFill>
                  <a:latin typeface="Roboto Condensed Bold"/>
                </a:rPr>
                <a:t>(</a:t>
              </a:r>
              <a:r>
                <a:rPr lang="en-US" sz="3600" spc="89" dirty="0" smtClean="0">
                  <a:solidFill>
                    <a:srgbClr val="244357"/>
                  </a:solidFill>
                  <a:latin typeface="Roboto Condensed Bold"/>
                </a:rPr>
                <a:t>NIET)HERNIEUWBARE  </a:t>
              </a:r>
              <a:r>
                <a:rPr lang="en-US" sz="3600" spc="89" dirty="0">
                  <a:solidFill>
                    <a:srgbClr val="244357"/>
                  </a:solidFill>
                  <a:latin typeface="Roboto Condensed Bold"/>
                </a:rPr>
                <a:t>ENERGIE</a:t>
              </a:r>
            </a:p>
          </p:txBody>
        </p:sp>
        <p:sp>
          <p:nvSpPr>
            <p:cNvPr id="14" name="TextBox 14"/>
            <p:cNvSpPr txBox="1"/>
            <p:nvPr/>
          </p:nvSpPr>
          <p:spPr>
            <a:xfrm>
              <a:off x="0" y="1828687"/>
              <a:ext cx="6372601" cy="884858"/>
            </a:xfrm>
            <a:prstGeom prst="rect">
              <a:avLst/>
            </a:prstGeom>
          </p:spPr>
          <p:txBody>
            <a:bodyPr lIns="0" tIns="0" rIns="0" bIns="0" rtlCol="0" anchor="t">
              <a:spAutoFit/>
            </a:bodyPr>
            <a:lstStyle/>
            <a:p>
              <a:pPr algn="l">
                <a:lnSpc>
                  <a:spcPts val="2700"/>
                </a:lnSpc>
              </a:pPr>
              <a:r>
                <a:rPr lang="nl-NL" spc="44" dirty="0">
                  <a:solidFill>
                    <a:srgbClr val="244357"/>
                  </a:solidFill>
                  <a:latin typeface="Roboto"/>
                </a:rPr>
                <a:t>Maak onderscheid tussen</a:t>
              </a:r>
              <a:r>
                <a:rPr lang="nl-NL" sz="1800" spc="44" dirty="0">
                  <a:solidFill>
                    <a:srgbClr val="244357"/>
                  </a:solidFill>
                  <a:latin typeface="Roboto"/>
                </a:rPr>
                <a:t> non hernieuwde energie en hernieuwbare energiebronnen;</a:t>
              </a:r>
            </a:p>
          </p:txBody>
        </p:sp>
      </p:grpSp>
      <p:grpSp>
        <p:nvGrpSpPr>
          <p:cNvPr id="15" name="Group 15"/>
          <p:cNvGrpSpPr/>
          <p:nvPr/>
        </p:nvGrpSpPr>
        <p:grpSpPr>
          <a:xfrm>
            <a:off x="11875943" y="6644000"/>
            <a:ext cx="5030911" cy="1827331"/>
            <a:chOff x="0" y="-76200"/>
            <a:chExt cx="6707881" cy="2436441"/>
          </a:xfrm>
        </p:grpSpPr>
        <p:sp>
          <p:nvSpPr>
            <p:cNvPr id="16" name="TextBox 16"/>
            <p:cNvSpPr txBox="1"/>
            <p:nvPr/>
          </p:nvSpPr>
          <p:spPr>
            <a:xfrm>
              <a:off x="0" y="-76200"/>
              <a:ext cx="6628842" cy="854935"/>
            </a:xfrm>
            <a:prstGeom prst="rect">
              <a:avLst/>
            </a:prstGeom>
          </p:spPr>
          <p:txBody>
            <a:bodyPr lIns="0" tIns="0" rIns="0" bIns="0" rtlCol="0" anchor="t">
              <a:spAutoFit/>
            </a:bodyPr>
            <a:lstStyle/>
            <a:p>
              <a:pPr algn="l">
                <a:lnSpc>
                  <a:spcPts val="5040"/>
                </a:lnSpc>
              </a:pPr>
              <a:r>
                <a:rPr lang="en-US" sz="3200" spc="89" dirty="0">
                  <a:solidFill>
                    <a:srgbClr val="244357"/>
                  </a:solidFill>
                  <a:latin typeface="Roboto Condensed Bold"/>
                </a:rPr>
                <a:t>SCHONE ENERGIEBRONNEN</a:t>
              </a:r>
            </a:p>
          </p:txBody>
        </p:sp>
        <p:sp>
          <p:nvSpPr>
            <p:cNvPr id="17" name="TextBox 17"/>
            <p:cNvSpPr txBox="1"/>
            <p:nvPr/>
          </p:nvSpPr>
          <p:spPr>
            <a:xfrm>
              <a:off x="0" y="975247"/>
              <a:ext cx="6707881" cy="1384994"/>
            </a:xfrm>
            <a:prstGeom prst="rect">
              <a:avLst/>
            </a:prstGeom>
          </p:spPr>
          <p:txBody>
            <a:bodyPr lIns="0" tIns="0" rIns="0" bIns="0" rtlCol="0" anchor="t">
              <a:spAutoFit/>
            </a:bodyPr>
            <a:lstStyle/>
            <a:p>
              <a:pPr>
                <a:lnSpc>
                  <a:spcPts val="2700"/>
                </a:lnSpc>
              </a:pPr>
              <a:r>
                <a:rPr lang="nl-NL" dirty="0">
                  <a:latin typeface="Roboto" panose="02000000000000000000" pitchFamily="2" charset="0"/>
                  <a:ea typeface="Roboto" panose="02000000000000000000" pitchFamily="2" charset="0"/>
                </a:rPr>
                <a:t>Identificeer verschillende schone energiebronnen en beoordeel hun effectiviteit als haalbare alternatieven voor fossiele brandstoffen.</a:t>
              </a:r>
              <a:endParaRPr lang="en-US" sz="1800" spc="44" dirty="0">
                <a:solidFill>
                  <a:srgbClr val="244357"/>
                </a:solidFill>
                <a:latin typeface="Roboto" panose="02000000000000000000" pitchFamily="2" charset="0"/>
                <a:ea typeface="Roboto" panose="02000000000000000000" pitchFamily="2" charset="0"/>
              </a:endParaRPr>
            </a:p>
          </p:txBody>
        </p:sp>
      </p:grpSp>
      <p:pic>
        <p:nvPicPr>
          <p:cNvPr id="18" name="Picture 18"/>
          <p:cNvPicPr>
            <a:picLocks noChangeAspect="1"/>
          </p:cNvPicPr>
          <p:nvPr/>
        </p:nvPicPr>
        <p:blipFill>
          <a:blip r:embed="rId6"/>
          <a:srcRect/>
          <a:stretch>
            <a:fillRect/>
          </a:stretch>
        </p:blipFill>
        <p:spPr>
          <a:xfrm>
            <a:off x="1965153" y="6545531"/>
            <a:ext cx="1159937" cy="1731250"/>
          </a:xfrm>
          <a:prstGeom prst="rect">
            <a:avLst/>
          </a:prstGeom>
        </p:spPr>
      </p:pic>
      <p:pic>
        <p:nvPicPr>
          <p:cNvPr id="19" name="Picture 19"/>
          <p:cNvPicPr>
            <a:picLocks noChangeAspect="1"/>
          </p:cNvPicPr>
          <p:nvPr/>
        </p:nvPicPr>
        <p:blipFill>
          <a:blip r:embed="rId7"/>
          <a:srcRect/>
          <a:stretch>
            <a:fillRect/>
          </a:stretch>
        </p:blipFill>
        <p:spPr>
          <a:xfrm>
            <a:off x="10097388" y="6545531"/>
            <a:ext cx="1053634" cy="1804941"/>
          </a:xfrm>
          <a:prstGeom prst="rect">
            <a:avLst/>
          </a:prstGeom>
        </p:spPr>
      </p:pic>
      <p:grpSp>
        <p:nvGrpSpPr>
          <p:cNvPr id="20" name="Group 20"/>
          <p:cNvGrpSpPr/>
          <p:nvPr/>
        </p:nvGrpSpPr>
        <p:grpSpPr>
          <a:xfrm>
            <a:off x="3760643" y="6644000"/>
            <a:ext cx="4779451" cy="1481082"/>
            <a:chOff x="0" y="-76200"/>
            <a:chExt cx="6372601" cy="1974775"/>
          </a:xfrm>
        </p:grpSpPr>
        <p:sp>
          <p:nvSpPr>
            <p:cNvPr id="21" name="TextBox 21"/>
            <p:cNvSpPr txBox="1"/>
            <p:nvPr/>
          </p:nvSpPr>
          <p:spPr>
            <a:xfrm>
              <a:off x="0" y="-76200"/>
              <a:ext cx="6297513" cy="854935"/>
            </a:xfrm>
            <a:prstGeom prst="rect">
              <a:avLst/>
            </a:prstGeom>
          </p:spPr>
          <p:txBody>
            <a:bodyPr lIns="0" tIns="0" rIns="0" bIns="0" rtlCol="0" anchor="t">
              <a:spAutoFit/>
            </a:bodyPr>
            <a:lstStyle/>
            <a:p>
              <a:pPr algn="l">
                <a:lnSpc>
                  <a:spcPts val="5040"/>
                </a:lnSpc>
              </a:pPr>
              <a:r>
                <a:rPr lang="en-US" sz="2800" spc="89" dirty="0">
                  <a:solidFill>
                    <a:srgbClr val="244357"/>
                  </a:solidFill>
                  <a:latin typeface="Roboto Condensed Bold"/>
                </a:rPr>
                <a:t>TYPEN FOSSIELE BRANDSTOF </a:t>
              </a:r>
            </a:p>
          </p:txBody>
        </p:sp>
        <p:sp>
          <p:nvSpPr>
            <p:cNvPr id="22" name="TextBox 22"/>
            <p:cNvSpPr txBox="1"/>
            <p:nvPr/>
          </p:nvSpPr>
          <p:spPr>
            <a:xfrm>
              <a:off x="0" y="975246"/>
              <a:ext cx="6372601" cy="923329"/>
            </a:xfrm>
            <a:prstGeom prst="rect">
              <a:avLst/>
            </a:prstGeom>
          </p:spPr>
          <p:txBody>
            <a:bodyPr lIns="0" tIns="0" rIns="0" bIns="0" rtlCol="0" anchor="t">
              <a:spAutoFit/>
            </a:bodyPr>
            <a:lstStyle/>
            <a:p>
              <a:pPr algn="l">
                <a:lnSpc>
                  <a:spcPts val="2700"/>
                </a:lnSpc>
              </a:pPr>
              <a:r>
                <a:rPr lang="nl-NL" sz="1800" spc="44" dirty="0">
                  <a:solidFill>
                    <a:srgbClr val="244357"/>
                  </a:solidFill>
                  <a:latin typeface="Roboto"/>
                </a:rPr>
                <a:t>Analiseer fossiele brandstoftypes en hun negatieve inpakt;</a:t>
              </a:r>
            </a:p>
          </p:txBody>
        </p:sp>
      </p:grpSp>
      <p:sp>
        <p:nvSpPr>
          <p:cNvPr id="23" name="TextBox 23"/>
          <p:cNvSpPr txBox="1"/>
          <p:nvPr/>
        </p:nvSpPr>
        <p:spPr>
          <a:xfrm>
            <a:off x="-152400" y="0"/>
            <a:ext cx="14878937" cy="1603003"/>
          </a:xfrm>
          <a:prstGeom prst="rect">
            <a:avLst/>
          </a:prstGeom>
        </p:spPr>
        <p:txBody>
          <a:bodyPr wrap="square" lIns="0" tIns="0" rIns="0" bIns="0" rtlCol="0" anchor="t">
            <a:spAutoFit/>
          </a:bodyPr>
          <a:lstStyle/>
          <a:p>
            <a:pPr algn="ctr">
              <a:lnSpc>
                <a:spcPts val="12530"/>
              </a:lnSpc>
              <a:spcBef>
                <a:spcPct val="0"/>
              </a:spcBef>
            </a:pPr>
            <a:r>
              <a:rPr lang="nl-NL" sz="7200" dirty="0">
                <a:latin typeface="Roboto Bold" panose="02000000000000000000" pitchFamily="2" charset="0"/>
                <a:ea typeface="Roboto Bold" panose="02000000000000000000" pitchFamily="2" charset="0"/>
              </a:rPr>
              <a:t>EDUCATIEVE DOELSTELLINGEN</a:t>
            </a:r>
            <a:endParaRPr lang="en-US" sz="7200" spc="223" dirty="0">
              <a:solidFill>
                <a:srgbClr val="FFFFFF"/>
              </a:solidFill>
              <a:latin typeface="Roboto Bold" panose="02000000000000000000" pitchFamily="2" charset="0"/>
              <a:ea typeface="Roboto Bold" panose="02000000000000000000" pitchFamily="2" charset="0"/>
            </a:endParaRPr>
          </a:p>
        </p:txBody>
      </p:sp>
      <p:sp>
        <p:nvSpPr>
          <p:cNvPr id="24" name="TextBox 23">
            <a:extLst>
              <a:ext uri="{FF2B5EF4-FFF2-40B4-BE49-F238E27FC236}">
                <a16:creationId xmlns="" xmlns:a16="http://schemas.microsoft.com/office/drawing/2014/main" id="{AA8F4E58-29C0-4A57-AB78-FD6C21048CD3}"/>
              </a:ext>
            </a:extLst>
          </p:cNvPr>
          <p:cNvSpPr txBox="1"/>
          <p:nvPr/>
        </p:nvSpPr>
        <p:spPr>
          <a:xfrm>
            <a:off x="914400" y="1589617"/>
            <a:ext cx="14401800" cy="523220"/>
          </a:xfrm>
          <a:prstGeom prst="rect">
            <a:avLst/>
          </a:prstGeom>
          <a:noFill/>
        </p:spPr>
        <p:txBody>
          <a:bodyPr wrap="square" rtlCol="0">
            <a:spAutoFit/>
          </a:bodyPr>
          <a:lstStyle/>
          <a:p>
            <a:r>
              <a:rPr lang="nl-NL" sz="2800" dirty="0">
                <a:latin typeface="Roboto Bold" panose="02000000000000000000" pitchFamily="2" charset="0"/>
                <a:ea typeface="Roboto Bold" panose="02000000000000000000" pitchFamily="2" charset="0"/>
              </a:rPr>
              <a:t>Na afronding van deze les kunnen leerlingen:</a:t>
            </a:r>
            <a:endParaRPr lang="en-US" dirty="0">
              <a:latin typeface="Roboto Bold" panose="02000000000000000000" pitchFamily="2" charset="0"/>
              <a:ea typeface="Roboto Bold" panose="02000000000000000000" pitchFamily="2"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2FAFF"/>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r="30375"/>
          <a:stretch>
            <a:fillRect/>
          </a:stretch>
        </p:blipFill>
        <p:spPr>
          <a:xfrm>
            <a:off x="0" y="0"/>
            <a:ext cx="10750205" cy="10287000"/>
          </a:xfrm>
          <a:prstGeom prst="rect">
            <a:avLst/>
          </a:prstGeom>
        </p:spPr>
      </p:pic>
      <p:pic>
        <p:nvPicPr>
          <p:cNvPr id="3" name="Picture 3"/>
          <p:cNvPicPr>
            <a:picLocks noChangeAspect="1"/>
          </p:cNvPicPr>
          <p:nvPr/>
        </p:nvPicPr>
        <p:blipFill>
          <a:blip r:embed="rId3"/>
          <a:srcRect/>
          <a:stretch>
            <a:fillRect/>
          </a:stretch>
        </p:blipFill>
        <p:spPr>
          <a:xfrm>
            <a:off x="7424559" y="1245570"/>
            <a:ext cx="3048893" cy="2206290"/>
          </a:xfrm>
          <a:prstGeom prst="rect">
            <a:avLst/>
          </a:prstGeom>
        </p:spPr>
      </p:pic>
      <p:pic>
        <p:nvPicPr>
          <p:cNvPr id="4" name="Picture 4"/>
          <p:cNvPicPr>
            <a:picLocks noChangeAspect="1"/>
          </p:cNvPicPr>
          <p:nvPr/>
        </p:nvPicPr>
        <p:blipFill>
          <a:blip r:embed="rId4"/>
          <a:srcRect/>
          <a:stretch>
            <a:fillRect/>
          </a:stretch>
        </p:blipFill>
        <p:spPr>
          <a:xfrm>
            <a:off x="4181763" y="72268"/>
            <a:ext cx="3242796" cy="2346605"/>
          </a:xfrm>
          <a:prstGeom prst="rect">
            <a:avLst/>
          </a:prstGeom>
        </p:spPr>
      </p:pic>
      <p:pic>
        <p:nvPicPr>
          <p:cNvPr id="5" name="Picture 5"/>
          <p:cNvPicPr>
            <a:picLocks noChangeAspect="1"/>
          </p:cNvPicPr>
          <p:nvPr/>
        </p:nvPicPr>
        <p:blipFill>
          <a:blip r:embed="rId5">
            <a:alphaModFix amt="84000"/>
          </a:blip>
          <a:srcRect/>
          <a:stretch>
            <a:fillRect/>
          </a:stretch>
        </p:blipFill>
        <p:spPr>
          <a:xfrm>
            <a:off x="2998259" y="1245570"/>
            <a:ext cx="930991" cy="930991"/>
          </a:xfrm>
          <a:prstGeom prst="rect">
            <a:avLst/>
          </a:prstGeom>
        </p:spPr>
      </p:pic>
      <p:pic>
        <p:nvPicPr>
          <p:cNvPr id="6" name="Picture 6"/>
          <p:cNvPicPr>
            <a:picLocks noChangeAspect="1"/>
          </p:cNvPicPr>
          <p:nvPr/>
        </p:nvPicPr>
        <p:blipFill>
          <a:blip r:embed="rId3"/>
          <a:srcRect/>
          <a:stretch>
            <a:fillRect/>
          </a:stretch>
        </p:blipFill>
        <p:spPr>
          <a:xfrm>
            <a:off x="0" y="212582"/>
            <a:ext cx="3330794" cy="2410284"/>
          </a:xfrm>
          <a:prstGeom prst="rect">
            <a:avLst/>
          </a:prstGeom>
        </p:spPr>
      </p:pic>
      <p:pic>
        <p:nvPicPr>
          <p:cNvPr id="7" name="Picture 7"/>
          <p:cNvPicPr>
            <a:picLocks noChangeAspect="1"/>
          </p:cNvPicPr>
          <p:nvPr/>
        </p:nvPicPr>
        <p:blipFill>
          <a:blip r:embed="rId6"/>
          <a:srcRect/>
          <a:stretch>
            <a:fillRect/>
          </a:stretch>
        </p:blipFill>
        <p:spPr>
          <a:xfrm>
            <a:off x="5067827" y="8488314"/>
            <a:ext cx="735334" cy="881960"/>
          </a:xfrm>
          <a:prstGeom prst="rect">
            <a:avLst/>
          </a:prstGeom>
        </p:spPr>
      </p:pic>
      <p:pic>
        <p:nvPicPr>
          <p:cNvPr id="8" name="Picture 8"/>
          <p:cNvPicPr>
            <a:picLocks noChangeAspect="1"/>
          </p:cNvPicPr>
          <p:nvPr/>
        </p:nvPicPr>
        <p:blipFill>
          <a:blip r:embed="rId7"/>
          <a:srcRect r="36935"/>
          <a:stretch>
            <a:fillRect/>
          </a:stretch>
        </p:blipFill>
        <p:spPr>
          <a:xfrm>
            <a:off x="9489756" y="7303050"/>
            <a:ext cx="1240727" cy="2732490"/>
          </a:xfrm>
          <a:prstGeom prst="rect">
            <a:avLst/>
          </a:prstGeom>
        </p:spPr>
      </p:pic>
      <p:pic>
        <p:nvPicPr>
          <p:cNvPr id="9" name="Picture 9"/>
          <p:cNvPicPr>
            <a:picLocks noChangeAspect="1"/>
          </p:cNvPicPr>
          <p:nvPr/>
        </p:nvPicPr>
        <p:blipFill>
          <a:blip r:embed="rId8"/>
          <a:srcRect/>
          <a:stretch>
            <a:fillRect/>
          </a:stretch>
        </p:blipFill>
        <p:spPr>
          <a:xfrm rot="-407166">
            <a:off x="4537851" y="8202840"/>
            <a:ext cx="664455" cy="577245"/>
          </a:xfrm>
          <a:prstGeom prst="rect">
            <a:avLst/>
          </a:prstGeom>
        </p:spPr>
      </p:pic>
      <p:pic>
        <p:nvPicPr>
          <p:cNvPr id="10" name="Picture 10"/>
          <p:cNvPicPr>
            <a:picLocks noChangeAspect="1"/>
          </p:cNvPicPr>
          <p:nvPr/>
        </p:nvPicPr>
        <p:blipFill>
          <a:blip r:embed="rId9"/>
          <a:srcRect/>
          <a:stretch>
            <a:fillRect/>
          </a:stretch>
        </p:blipFill>
        <p:spPr>
          <a:xfrm>
            <a:off x="1489710" y="9139939"/>
            <a:ext cx="1059012" cy="460670"/>
          </a:xfrm>
          <a:prstGeom prst="rect">
            <a:avLst/>
          </a:prstGeom>
        </p:spPr>
      </p:pic>
      <p:sp>
        <p:nvSpPr>
          <p:cNvPr id="11" name="TextBox 11"/>
          <p:cNvSpPr txBox="1"/>
          <p:nvPr/>
        </p:nvSpPr>
        <p:spPr>
          <a:xfrm>
            <a:off x="1028700" y="3547735"/>
            <a:ext cx="9127282" cy="3077766"/>
          </a:xfrm>
          <a:prstGeom prst="rect">
            <a:avLst/>
          </a:prstGeom>
        </p:spPr>
        <p:txBody>
          <a:bodyPr wrap="square" lIns="0" tIns="0" rIns="0" bIns="0" rtlCol="0" anchor="t">
            <a:spAutoFit/>
          </a:bodyPr>
          <a:lstStyle/>
          <a:p>
            <a:pPr>
              <a:lnSpc>
                <a:spcPts val="12032"/>
              </a:lnSpc>
            </a:pPr>
            <a:r>
              <a:rPr lang="en-US" sz="7200" dirty="0">
                <a:solidFill>
                  <a:srgbClr val="244357"/>
                </a:solidFill>
                <a:latin typeface="Roboto Condensed Bold"/>
              </a:rPr>
              <a:t>DE BELANGRIJKSTE </a:t>
            </a:r>
            <a:endParaRPr lang="en-US" sz="7200" dirty="0">
              <a:solidFill>
                <a:srgbClr val="244357"/>
              </a:solidFill>
              <a:latin typeface="Roboto Condensed Bold"/>
              <a:ea typeface="Roboto Condensed Bold"/>
            </a:endParaRPr>
          </a:p>
          <a:p>
            <a:pPr>
              <a:lnSpc>
                <a:spcPts val="12032"/>
              </a:lnSpc>
            </a:pPr>
            <a:r>
              <a:rPr lang="en-US" sz="7200" dirty="0">
                <a:solidFill>
                  <a:srgbClr val="244357"/>
                </a:solidFill>
                <a:latin typeface="Roboto Condensed Bold"/>
              </a:rPr>
              <a:t>VRAAG</a:t>
            </a:r>
            <a:endParaRPr lang="en-US" sz="7200" dirty="0">
              <a:solidFill>
                <a:srgbClr val="244357"/>
              </a:solidFill>
              <a:latin typeface="Roboto Condensed Bold"/>
              <a:ea typeface="Roboto Condensed Bold"/>
            </a:endParaRPr>
          </a:p>
        </p:txBody>
      </p:sp>
      <p:pic>
        <p:nvPicPr>
          <p:cNvPr id="12" name="Picture 12"/>
          <p:cNvPicPr>
            <a:picLocks noChangeAspect="1"/>
          </p:cNvPicPr>
          <p:nvPr/>
        </p:nvPicPr>
        <p:blipFill>
          <a:blip r:embed="rId10"/>
          <a:srcRect/>
          <a:stretch>
            <a:fillRect/>
          </a:stretch>
        </p:blipFill>
        <p:spPr>
          <a:xfrm>
            <a:off x="7898442" y="9600609"/>
            <a:ext cx="416743" cy="434931"/>
          </a:xfrm>
          <a:prstGeom prst="rect">
            <a:avLst/>
          </a:prstGeom>
        </p:spPr>
      </p:pic>
      <p:pic>
        <p:nvPicPr>
          <p:cNvPr id="13" name="Picture 13"/>
          <p:cNvPicPr>
            <a:picLocks noChangeAspect="1"/>
          </p:cNvPicPr>
          <p:nvPr/>
        </p:nvPicPr>
        <p:blipFill>
          <a:blip r:embed="rId11"/>
          <a:srcRect/>
          <a:stretch>
            <a:fillRect/>
          </a:stretch>
        </p:blipFill>
        <p:spPr>
          <a:xfrm>
            <a:off x="-12870" y="10035540"/>
            <a:ext cx="7315200" cy="836676"/>
          </a:xfrm>
          <a:prstGeom prst="rect">
            <a:avLst/>
          </a:prstGeom>
        </p:spPr>
      </p:pic>
      <p:pic>
        <p:nvPicPr>
          <p:cNvPr id="14" name="Picture 14"/>
          <p:cNvPicPr>
            <a:picLocks noChangeAspect="1"/>
          </p:cNvPicPr>
          <p:nvPr/>
        </p:nvPicPr>
        <p:blipFill>
          <a:blip r:embed="rId11"/>
          <a:srcRect r="19262"/>
          <a:stretch>
            <a:fillRect/>
          </a:stretch>
        </p:blipFill>
        <p:spPr>
          <a:xfrm>
            <a:off x="4870078" y="10035540"/>
            <a:ext cx="5906125" cy="836676"/>
          </a:xfrm>
          <a:prstGeom prst="rect">
            <a:avLst/>
          </a:prstGeom>
        </p:spPr>
      </p:pic>
      <p:sp>
        <p:nvSpPr>
          <p:cNvPr id="15" name="TextBox 15"/>
          <p:cNvSpPr txBox="1"/>
          <p:nvPr/>
        </p:nvSpPr>
        <p:spPr>
          <a:xfrm>
            <a:off x="10776203" y="1703847"/>
            <a:ext cx="7511797" cy="6848029"/>
          </a:xfrm>
          <a:prstGeom prst="rect">
            <a:avLst/>
          </a:prstGeom>
        </p:spPr>
        <p:txBody>
          <a:bodyPr lIns="0" tIns="0" rIns="0" bIns="0" rtlCol="0" anchor="t">
            <a:spAutoFit/>
          </a:bodyPr>
          <a:lstStyle/>
          <a:p>
            <a:pPr algn="ctr">
              <a:lnSpc>
                <a:spcPts val="8914"/>
              </a:lnSpc>
            </a:pPr>
            <a:r>
              <a:rPr lang="nl-NL" sz="6367" dirty="0" smtClean="0">
                <a:solidFill>
                  <a:srgbClr val="244357"/>
                </a:solidFill>
                <a:latin typeface="Roboto Condensed Bold"/>
              </a:rPr>
              <a:t>Wat is de beste hernieuwbare energiebron </a:t>
            </a:r>
          </a:p>
          <a:p>
            <a:pPr algn="ctr">
              <a:lnSpc>
                <a:spcPts val="8914"/>
              </a:lnSpc>
            </a:pPr>
            <a:r>
              <a:rPr lang="nl-NL" sz="6367" dirty="0" smtClean="0">
                <a:solidFill>
                  <a:srgbClr val="244357"/>
                </a:solidFill>
                <a:latin typeface="Roboto Condensed Bold"/>
              </a:rPr>
              <a:t>voor je huis, </a:t>
            </a:r>
          </a:p>
          <a:p>
            <a:pPr algn="ctr">
              <a:lnSpc>
                <a:spcPts val="8914"/>
              </a:lnSpc>
            </a:pPr>
            <a:r>
              <a:rPr lang="nl-NL" sz="6367" dirty="0" smtClean="0">
                <a:solidFill>
                  <a:srgbClr val="244357"/>
                </a:solidFill>
                <a:latin typeface="Roboto Condensed Bold"/>
              </a:rPr>
              <a:t>het transport, </a:t>
            </a:r>
          </a:p>
          <a:p>
            <a:pPr algn="ctr">
              <a:lnSpc>
                <a:spcPts val="8914"/>
              </a:lnSpc>
            </a:pPr>
            <a:r>
              <a:rPr lang="nl-NL" sz="6367" dirty="0" smtClean="0">
                <a:solidFill>
                  <a:srgbClr val="244357"/>
                </a:solidFill>
                <a:latin typeface="Roboto Condensed Bold"/>
              </a:rPr>
              <a:t>en de industrie?</a:t>
            </a:r>
            <a:endParaRPr lang="nl-NL" sz="6367" dirty="0">
              <a:solidFill>
                <a:srgbClr val="244357"/>
              </a:solidFill>
              <a:latin typeface="Roboto Condensed Bold"/>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alphaModFix amt="67000"/>
          </a:blip>
          <a:srcRect t="7825" b="7825"/>
          <a:stretch>
            <a:fillRect/>
          </a:stretch>
        </a:blipFill>
        <a:effectLst/>
      </p:bgPr>
    </p:bg>
    <p:spTree>
      <p:nvGrpSpPr>
        <p:cNvPr id="1" name=""/>
        <p:cNvGrpSpPr/>
        <p:nvPr/>
      </p:nvGrpSpPr>
      <p:grpSpPr>
        <a:xfrm>
          <a:off x="0" y="0"/>
          <a:ext cx="0" cy="0"/>
          <a:chOff x="0" y="0"/>
          <a:chExt cx="0" cy="0"/>
        </a:xfrm>
      </p:grpSpPr>
      <p:grpSp>
        <p:nvGrpSpPr>
          <p:cNvPr id="2" name="Group 2"/>
          <p:cNvGrpSpPr/>
          <p:nvPr/>
        </p:nvGrpSpPr>
        <p:grpSpPr>
          <a:xfrm>
            <a:off x="-177165" y="2314575"/>
            <a:ext cx="8903970" cy="5657850"/>
            <a:chOff x="0" y="0"/>
            <a:chExt cx="3011960" cy="1913890"/>
          </a:xfrm>
        </p:grpSpPr>
        <p:sp>
          <p:nvSpPr>
            <p:cNvPr id="3" name="Freeform 3"/>
            <p:cNvSpPr/>
            <p:nvPr/>
          </p:nvSpPr>
          <p:spPr>
            <a:xfrm>
              <a:off x="0" y="0"/>
              <a:ext cx="3011960" cy="1913890"/>
            </a:xfrm>
            <a:custGeom>
              <a:avLst/>
              <a:gdLst/>
              <a:ahLst/>
              <a:cxnLst/>
              <a:rect l="l" t="t" r="r" b="b"/>
              <a:pathLst>
                <a:path w="3011960" h="1913890">
                  <a:moveTo>
                    <a:pt x="0" y="0"/>
                  </a:moveTo>
                  <a:lnTo>
                    <a:pt x="3011960" y="0"/>
                  </a:lnTo>
                  <a:lnTo>
                    <a:pt x="3011960" y="1913890"/>
                  </a:lnTo>
                  <a:lnTo>
                    <a:pt x="0" y="1913890"/>
                  </a:lnTo>
                  <a:close/>
                </a:path>
              </a:pathLst>
            </a:custGeom>
            <a:solidFill>
              <a:srgbClr val="F2FAFF">
                <a:alpha val="56862"/>
              </a:srgbClr>
            </a:solidFill>
          </p:spPr>
        </p:sp>
      </p:grpSp>
      <p:sp>
        <p:nvSpPr>
          <p:cNvPr id="4" name="TextBox 4"/>
          <p:cNvSpPr txBox="1"/>
          <p:nvPr/>
        </p:nvSpPr>
        <p:spPr>
          <a:xfrm>
            <a:off x="831992" y="2240280"/>
            <a:ext cx="8312008" cy="5360442"/>
          </a:xfrm>
          <a:prstGeom prst="rect">
            <a:avLst/>
          </a:prstGeom>
        </p:spPr>
        <p:txBody>
          <a:bodyPr lIns="0" tIns="0" rIns="0" bIns="0" rtlCol="0" anchor="t">
            <a:spAutoFit/>
          </a:bodyPr>
          <a:lstStyle/>
          <a:p>
            <a:pPr algn="l">
              <a:lnSpc>
                <a:spcPts val="20880"/>
              </a:lnSpc>
            </a:pPr>
            <a:r>
              <a:rPr lang="en-US" sz="14400" spc="359" dirty="0">
                <a:solidFill>
                  <a:srgbClr val="244357"/>
                </a:solidFill>
                <a:latin typeface="Roboto Condensed Bold"/>
              </a:rPr>
              <a:t>WAT IS ENERGIE ?</a:t>
            </a:r>
          </a:p>
        </p:txBody>
      </p:sp>
      <p:sp>
        <p:nvSpPr>
          <p:cNvPr id="5" name="TextBox 5"/>
          <p:cNvSpPr txBox="1"/>
          <p:nvPr/>
        </p:nvSpPr>
        <p:spPr>
          <a:xfrm>
            <a:off x="1375710" y="9624131"/>
            <a:ext cx="16507453" cy="276225"/>
          </a:xfrm>
          <a:prstGeom prst="rect">
            <a:avLst/>
          </a:prstGeom>
        </p:spPr>
        <p:txBody>
          <a:bodyPr lIns="0" tIns="0" rIns="0" bIns="0" rtlCol="0" anchor="t">
            <a:spAutoFit/>
          </a:bodyPr>
          <a:lstStyle/>
          <a:p>
            <a:pPr algn="r">
              <a:lnSpc>
                <a:spcPts val="2175"/>
              </a:lnSpc>
            </a:pPr>
            <a:r>
              <a:rPr lang="en-US" sz="1500" spc="157">
                <a:solidFill>
                  <a:srgbClr val="244357"/>
                </a:solidFill>
                <a:latin typeface="Roboto"/>
              </a:rPr>
              <a:t>Pixelast | Design and Tech</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228474" y="0"/>
            <a:ext cx="9059526" cy="5143500"/>
            <a:chOff x="0" y="0"/>
            <a:chExt cx="12079368" cy="6858000"/>
          </a:xfrm>
        </p:grpSpPr>
        <p:pic>
          <p:nvPicPr>
            <p:cNvPr id="3" name="Picture 3"/>
            <p:cNvPicPr>
              <a:picLocks noChangeAspect="1"/>
            </p:cNvPicPr>
            <p:nvPr/>
          </p:nvPicPr>
          <p:blipFill>
            <a:blip r:embed="rId2"/>
            <a:srcRect t="15355" b="15355"/>
            <a:stretch>
              <a:fillRect/>
            </a:stretch>
          </p:blipFill>
          <p:spPr>
            <a:xfrm>
              <a:off x="0" y="0"/>
              <a:ext cx="12079368" cy="6858000"/>
            </a:xfrm>
            <a:prstGeom prst="rect">
              <a:avLst/>
            </a:prstGeom>
          </p:spPr>
        </p:pic>
      </p:grpSp>
      <p:sp>
        <p:nvSpPr>
          <p:cNvPr id="4" name="TextBox 4"/>
          <p:cNvSpPr txBox="1"/>
          <p:nvPr/>
        </p:nvSpPr>
        <p:spPr>
          <a:xfrm>
            <a:off x="10578512" y="5819079"/>
            <a:ext cx="6529108" cy="2808461"/>
          </a:xfrm>
          <a:prstGeom prst="rect">
            <a:avLst/>
          </a:prstGeom>
        </p:spPr>
        <p:txBody>
          <a:bodyPr lIns="0" tIns="0" rIns="0" bIns="0" rtlCol="0" anchor="t">
            <a:spAutoFit/>
          </a:bodyPr>
          <a:lstStyle/>
          <a:p>
            <a:pPr algn="ctr">
              <a:lnSpc>
                <a:spcPts val="7305"/>
              </a:lnSpc>
            </a:pPr>
            <a:r>
              <a:rPr lang="en-US" sz="5037" spc="125" dirty="0">
                <a:solidFill>
                  <a:srgbClr val="244357"/>
                </a:solidFill>
                <a:latin typeface="Roboto Condensed Bold"/>
              </a:rPr>
              <a:t>HOE WE DIE ENERGIE VERKRIJGEN MAAKT HET VERSCHIL  </a:t>
            </a:r>
          </a:p>
        </p:txBody>
      </p:sp>
      <p:sp>
        <p:nvSpPr>
          <p:cNvPr id="5" name="TextBox 5"/>
          <p:cNvSpPr txBox="1"/>
          <p:nvPr/>
        </p:nvSpPr>
        <p:spPr>
          <a:xfrm>
            <a:off x="169345" y="764927"/>
            <a:ext cx="9005904" cy="3654847"/>
          </a:xfrm>
          <a:prstGeom prst="rect">
            <a:avLst/>
          </a:prstGeom>
        </p:spPr>
        <p:txBody>
          <a:bodyPr wrap="square" lIns="0" tIns="0" rIns="0" bIns="0" rtlCol="0" anchor="t">
            <a:spAutoFit/>
          </a:bodyPr>
          <a:lstStyle/>
          <a:p>
            <a:pPr algn="ctr">
              <a:lnSpc>
                <a:spcPts val="6120"/>
              </a:lnSpc>
            </a:pPr>
            <a:r>
              <a:rPr lang="nl-NL" sz="4400" dirty="0">
                <a:latin typeface="Roboto Bold" panose="02000000000000000000" pitchFamily="2" charset="0"/>
                <a:ea typeface="Roboto Bold" panose="02000000000000000000" pitchFamily="2" charset="0"/>
              </a:rPr>
              <a:t>Energie is kracht uit bronnen</a:t>
            </a:r>
            <a:br>
              <a:rPr lang="nl-NL" sz="4400" dirty="0">
                <a:latin typeface="Roboto Bold" panose="02000000000000000000" pitchFamily="2" charset="0"/>
                <a:ea typeface="Roboto Bold" panose="02000000000000000000" pitchFamily="2" charset="0"/>
              </a:rPr>
            </a:br>
            <a:r>
              <a:rPr lang="nl-NL" sz="4400" dirty="0">
                <a:latin typeface="Roboto Bold" panose="02000000000000000000" pitchFamily="2" charset="0"/>
                <a:ea typeface="Roboto Bold" panose="02000000000000000000" pitchFamily="2" charset="0"/>
              </a:rPr>
              <a:t>zoals elektriciteit</a:t>
            </a:r>
            <a:br>
              <a:rPr lang="nl-NL" sz="4400" dirty="0">
                <a:latin typeface="Roboto Bold" panose="02000000000000000000" pitchFamily="2" charset="0"/>
                <a:ea typeface="Roboto Bold" panose="02000000000000000000" pitchFamily="2" charset="0"/>
              </a:rPr>
            </a:br>
            <a:r>
              <a:rPr lang="nl-NL" sz="4400" dirty="0">
                <a:latin typeface="Roboto Bold" panose="02000000000000000000" pitchFamily="2" charset="0"/>
                <a:ea typeface="Roboto Bold" panose="02000000000000000000" pitchFamily="2" charset="0"/>
              </a:rPr>
              <a:t>die machines laat werken of warmte geeft</a:t>
            </a:r>
            <a:r>
              <a:rPr lang="en-US" sz="4221" spc="105" dirty="0">
                <a:solidFill>
                  <a:srgbClr val="244357"/>
                </a:solidFill>
                <a:latin typeface="Roboto Bold"/>
              </a:rPr>
              <a:t>.</a:t>
            </a:r>
          </a:p>
          <a:p>
            <a:pPr algn="ctr">
              <a:lnSpc>
                <a:spcPts val="4060"/>
              </a:lnSpc>
            </a:pPr>
            <a:r>
              <a:rPr lang="en-US" sz="2800" spc="70" dirty="0">
                <a:solidFill>
                  <a:srgbClr val="244357"/>
                </a:solidFill>
                <a:latin typeface="Roboto Italics"/>
              </a:rPr>
              <a:t>(Collin English) </a:t>
            </a:r>
          </a:p>
        </p:txBody>
      </p:sp>
      <p:grpSp>
        <p:nvGrpSpPr>
          <p:cNvPr id="6" name="Group 6"/>
          <p:cNvGrpSpPr/>
          <p:nvPr/>
        </p:nvGrpSpPr>
        <p:grpSpPr>
          <a:xfrm>
            <a:off x="0" y="5171562"/>
            <a:ext cx="9228474" cy="4161783"/>
            <a:chOff x="0" y="0"/>
            <a:chExt cx="12304632" cy="5549044"/>
          </a:xfrm>
        </p:grpSpPr>
        <p:pic>
          <p:nvPicPr>
            <p:cNvPr id="7" name="Picture 7"/>
            <p:cNvPicPr>
              <a:picLocks noChangeAspect="1"/>
            </p:cNvPicPr>
            <p:nvPr/>
          </p:nvPicPr>
          <p:blipFill>
            <a:blip r:embed="rId3"/>
            <a:srcRect t="16060" b="16060"/>
            <a:stretch>
              <a:fillRect/>
            </a:stretch>
          </p:blipFill>
          <p:spPr>
            <a:xfrm>
              <a:off x="0" y="0"/>
              <a:ext cx="12304632" cy="5549044"/>
            </a:xfrm>
            <a:prstGeom prst="rect">
              <a:avLst/>
            </a:prstGeom>
          </p:spPr>
        </p:pic>
      </p:grpSp>
      <p:pic>
        <p:nvPicPr>
          <p:cNvPr id="8" name="Picture 8"/>
          <p:cNvPicPr>
            <a:picLocks noChangeAspect="1"/>
          </p:cNvPicPr>
          <p:nvPr/>
        </p:nvPicPr>
        <p:blipFill>
          <a:blip r:embed="rId4"/>
          <a:srcRect/>
          <a:stretch>
            <a:fillRect/>
          </a:stretch>
        </p:blipFill>
        <p:spPr>
          <a:xfrm>
            <a:off x="16583595" y="3787337"/>
            <a:ext cx="1566309" cy="1384225"/>
          </a:xfrm>
          <a:prstGeom prst="rect">
            <a:avLst/>
          </a:prstGeom>
        </p:spPr>
      </p:pic>
      <p:pic>
        <p:nvPicPr>
          <p:cNvPr id="9" name="Picture 9"/>
          <p:cNvPicPr>
            <a:picLocks noChangeAspect="1"/>
          </p:cNvPicPr>
          <p:nvPr/>
        </p:nvPicPr>
        <p:blipFill>
          <a:blip r:embed="rId5"/>
          <a:srcRect/>
          <a:stretch>
            <a:fillRect/>
          </a:stretch>
        </p:blipFill>
        <p:spPr>
          <a:xfrm>
            <a:off x="0" y="5260316"/>
            <a:ext cx="1566309" cy="1384225"/>
          </a:xfrm>
          <a:prstGeom prst="rect">
            <a:avLst/>
          </a:prstGeom>
        </p:spPr>
      </p:pic>
      <p:pic>
        <p:nvPicPr>
          <p:cNvPr id="10" name="Picture 10"/>
          <p:cNvPicPr>
            <a:picLocks noChangeAspect="1"/>
          </p:cNvPicPr>
          <p:nvPr/>
        </p:nvPicPr>
        <p:blipFill>
          <a:blip r:embed="rId6"/>
          <a:srcRect/>
          <a:stretch>
            <a:fillRect/>
          </a:stretch>
        </p:blipFill>
        <p:spPr>
          <a:xfrm>
            <a:off x="169345" y="5297654"/>
            <a:ext cx="1106677" cy="1470223"/>
          </a:xfrm>
          <a:prstGeom prst="rect">
            <a:avLst/>
          </a:prstGeom>
        </p:spPr>
      </p:pic>
      <p:pic>
        <p:nvPicPr>
          <p:cNvPr id="11" name="Picture 11"/>
          <p:cNvPicPr>
            <a:picLocks noChangeAspect="1"/>
          </p:cNvPicPr>
          <p:nvPr/>
        </p:nvPicPr>
        <p:blipFill>
          <a:blip r:embed="rId7"/>
          <a:srcRect l="363" r="1311" b="76490"/>
          <a:stretch>
            <a:fillRect/>
          </a:stretch>
        </p:blipFill>
        <p:spPr>
          <a:xfrm>
            <a:off x="0" y="9333346"/>
            <a:ext cx="18596716" cy="249555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l="363" t="5383" r="1311" b="76490"/>
          <a:stretch>
            <a:fillRect/>
          </a:stretch>
        </p:blipFill>
        <p:spPr>
          <a:xfrm>
            <a:off x="0" y="9947511"/>
            <a:ext cx="18288000" cy="375810"/>
          </a:xfrm>
          <a:prstGeom prst="rect">
            <a:avLst/>
          </a:prstGeom>
        </p:spPr>
      </p:pic>
      <p:pic>
        <p:nvPicPr>
          <p:cNvPr id="3" name="Picture 3"/>
          <p:cNvPicPr>
            <a:picLocks noChangeAspect="1"/>
          </p:cNvPicPr>
          <p:nvPr/>
        </p:nvPicPr>
        <p:blipFill>
          <a:blip r:embed="rId3"/>
          <a:srcRect/>
          <a:stretch>
            <a:fillRect/>
          </a:stretch>
        </p:blipFill>
        <p:spPr>
          <a:xfrm>
            <a:off x="1227730" y="3230474"/>
            <a:ext cx="2161452" cy="2161452"/>
          </a:xfrm>
          <a:prstGeom prst="rect">
            <a:avLst/>
          </a:prstGeom>
        </p:spPr>
      </p:pic>
      <p:pic>
        <p:nvPicPr>
          <p:cNvPr id="4" name="Picture 4"/>
          <p:cNvPicPr>
            <a:picLocks noChangeAspect="1"/>
          </p:cNvPicPr>
          <p:nvPr/>
        </p:nvPicPr>
        <p:blipFill>
          <a:blip r:embed="rId4"/>
          <a:srcRect/>
          <a:stretch>
            <a:fillRect/>
          </a:stretch>
        </p:blipFill>
        <p:spPr>
          <a:xfrm>
            <a:off x="3794536" y="7128245"/>
            <a:ext cx="2245887" cy="2057794"/>
          </a:xfrm>
          <a:prstGeom prst="rect">
            <a:avLst/>
          </a:prstGeom>
        </p:spPr>
      </p:pic>
      <p:pic>
        <p:nvPicPr>
          <p:cNvPr id="5" name="Picture 5"/>
          <p:cNvPicPr>
            <a:picLocks noChangeAspect="1"/>
          </p:cNvPicPr>
          <p:nvPr/>
        </p:nvPicPr>
        <p:blipFill>
          <a:blip r:embed="rId5"/>
          <a:srcRect/>
          <a:stretch>
            <a:fillRect/>
          </a:stretch>
        </p:blipFill>
        <p:spPr>
          <a:xfrm>
            <a:off x="1227730" y="6108816"/>
            <a:ext cx="1682695" cy="2434279"/>
          </a:xfrm>
          <a:prstGeom prst="rect">
            <a:avLst/>
          </a:prstGeom>
        </p:spPr>
      </p:pic>
      <p:pic>
        <p:nvPicPr>
          <p:cNvPr id="6" name="Picture 6"/>
          <p:cNvPicPr>
            <a:picLocks noChangeAspect="1"/>
          </p:cNvPicPr>
          <p:nvPr/>
        </p:nvPicPr>
        <p:blipFill>
          <a:blip r:embed="rId6"/>
          <a:srcRect/>
          <a:stretch>
            <a:fillRect/>
          </a:stretch>
        </p:blipFill>
        <p:spPr>
          <a:xfrm>
            <a:off x="5811055" y="3091668"/>
            <a:ext cx="2702278" cy="2489474"/>
          </a:xfrm>
          <a:prstGeom prst="rect">
            <a:avLst/>
          </a:prstGeom>
        </p:spPr>
      </p:pic>
      <p:pic>
        <p:nvPicPr>
          <p:cNvPr id="7" name="Picture 7"/>
          <p:cNvPicPr>
            <a:picLocks noChangeAspect="1"/>
          </p:cNvPicPr>
          <p:nvPr/>
        </p:nvPicPr>
        <p:blipFill>
          <a:blip r:embed="rId7"/>
          <a:srcRect/>
          <a:stretch>
            <a:fillRect/>
          </a:stretch>
        </p:blipFill>
        <p:spPr>
          <a:xfrm>
            <a:off x="6537651" y="5774075"/>
            <a:ext cx="1975683" cy="2427874"/>
          </a:xfrm>
          <a:prstGeom prst="rect">
            <a:avLst/>
          </a:prstGeom>
        </p:spPr>
      </p:pic>
      <p:pic>
        <p:nvPicPr>
          <p:cNvPr id="8" name="Picture 8"/>
          <p:cNvPicPr>
            <a:picLocks noChangeAspect="1"/>
          </p:cNvPicPr>
          <p:nvPr/>
        </p:nvPicPr>
        <p:blipFill>
          <a:blip r:embed="rId8"/>
          <a:srcRect/>
          <a:stretch>
            <a:fillRect/>
          </a:stretch>
        </p:blipFill>
        <p:spPr>
          <a:xfrm>
            <a:off x="11075152" y="3413280"/>
            <a:ext cx="1306149" cy="2040858"/>
          </a:xfrm>
          <a:prstGeom prst="rect">
            <a:avLst/>
          </a:prstGeom>
        </p:spPr>
      </p:pic>
      <p:pic>
        <p:nvPicPr>
          <p:cNvPr id="9" name="Picture 9"/>
          <p:cNvPicPr>
            <a:picLocks noChangeAspect="1"/>
          </p:cNvPicPr>
          <p:nvPr/>
        </p:nvPicPr>
        <p:blipFill>
          <a:blip r:embed="rId9"/>
          <a:srcRect/>
          <a:stretch>
            <a:fillRect/>
          </a:stretch>
        </p:blipFill>
        <p:spPr>
          <a:xfrm>
            <a:off x="10945955" y="6746432"/>
            <a:ext cx="1564544" cy="2012276"/>
          </a:xfrm>
          <a:prstGeom prst="rect">
            <a:avLst/>
          </a:prstGeom>
        </p:spPr>
      </p:pic>
      <p:pic>
        <p:nvPicPr>
          <p:cNvPr id="10" name="Picture 10"/>
          <p:cNvPicPr>
            <a:picLocks noChangeAspect="1"/>
          </p:cNvPicPr>
          <p:nvPr/>
        </p:nvPicPr>
        <p:blipFill>
          <a:blip r:embed="rId10"/>
          <a:srcRect/>
          <a:stretch>
            <a:fillRect/>
          </a:stretch>
        </p:blipFill>
        <p:spPr>
          <a:xfrm>
            <a:off x="14958005" y="3296674"/>
            <a:ext cx="2301295" cy="2157464"/>
          </a:xfrm>
          <a:prstGeom prst="rect">
            <a:avLst/>
          </a:prstGeom>
        </p:spPr>
      </p:pic>
      <p:pic>
        <p:nvPicPr>
          <p:cNvPr id="11" name="Picture 11"/>
          <p:cNvPicPr>
            <a:picLocks noChangeAspect="1"/>
          </p:cNvPicPr>
          <p:nvPr/>
        </p:nvPicPr>
        <p:blipFill>
          <a:blip r:embed="rId11"/>
          <a:srcRect/>
          <a:stretch>
            <a:fillRect/>
          </a:stretch>
        </p:blipFill>
        <p:spPr>
          <a:xfrm>
            <a:off x="14958005" y="6550906"/>
            <a:ext cx="1724214" cy="2370053"/>
          </a:xfrm>
          <a:prstGeom prst="rect">
            <a:avLst/>
          </a:prstGeom>
        </p:spPr>
      </p:pic>
      <p:pic>
        <p:nvPicPr>
          <p:cNvPr id="12" name="Picture 12"/>
          <p:cNvPicPr>
            <a:picLocks noChangeAspect="1"/>
          </p:cNvPicPr>
          <p:nvPr/>
        </p:nvPicPr>
        <p:blipFill>
          <a:blip r:embed="rId12"/>
          <a:srcRect/>
          <a:stretch>
            <a:fillRect/>
          </a:stretch>
        </p:blipFill>
        <p:spPr>
          <a:xfrm rot="-5400000">
            <a:off x="5640758" y="5718429"/>
            <a:ext cx="7315200" cy="164592"/>
          </a:xfrm>
          <a:prstGeom prst="rect">
            <a:avLst/>
          </a:prstGeom>
        </p:spPr>
      </p:pic>
      <p:pic>
        <p:nvPicPr>
          <p:cNvPr id="13" name="Picture 13"/>
          <p:cNvPicPr>
            <a:picLocks noChangeAspect="1"/>
          </p:cNvPicPr>
          <p:nvPr/>
        </p:nvPicPr>
        <p:blipFill>
          <a:blip r:embed="rId13"/>
          <a:srcRect l="363" t="5383" r="1311" b="76490"/>
          <a:stretch>
            <a:fillRect/>
          </a:stretch>
        </p:blipFill>
        <p:spPr>
          <a:xfrm>
            <a:off x="0" y="0"/>
            <a:ext cx="18288000" cy="1924050"/>
          </a:xfrm>
          <a:prstGeom prst="rect">
            <a:avLst/>
          </a:prstGeom>
        </p:spPr>
      </p:pic>
      <p:sp>
        <p:nvSpPr>
          <p:cNvPr id="14" name="TextBox 14"/>
          <p:cNvSpPr txBox="1"/>
          <p:nvPr/>
        </p:nvSpPr>
        <p:spPr>
          <a:xfrm>
            <a:off x="545736" y="381553"/>
            <a:ext cx="17112955" cy="1077218"/>
          </a:xfrm>
          <a:prstGeom prst="rect">
            <a:avLst/>
          </a:prstGeom>
        </p:spPr>
        <p:txBody>
          <a:bodyPr lIns="0" tIns="0" rIns="0" bIns="0" rtlCol="0" anchor="t">
            <a:spAutoFit/>
          </a:bodyPr>
          <a:lstStyle/>
          <a:p>
            <a:pPr algn="ctr">
              <a:lnSpc>
                <a:spcPts val="8389"/>
              </a:lnSpc>
              <a:spcBef>
                <a:spcPct val="0"/>
              </a:spcBef>
            </a:pPr>
            <a:r>
              <a:rPr lang="en-US" sz="5400" spc="149" dirty="0">
                <a:solidFill>
                  <a:srgbClr val="FFFFFF"/>
                </a:solidFill>
                <a:latin typeface="Roboto Condensed Bold"/>
              </a:rPr>
              <a:t>KAN JE DE VOLGENDE ENERGIEBRONNEN BENOEMEN?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l="363" t="5383" r="1311" b="76490"/>
          <a:stretch>
            <a:fillRect/>
          </a:stretch>
        </p:blipFill>
        <p:spPr>
          <a:xfrm>
            <a:off x="0" y="9856124"/>
            <a:ext cx="18288000" cy="430876"/>
          </a:xfrm>
          <a:prstGeom prst="rect">
            <a:avLst/>
          </a:prstGeom>
        </p:spPr>
      </p:pic>
      <p:pic>
        <p:nvPicPr>
          <p:cNvPr id="3" name="Picture 3"/>
          <p:cNvPicPr>
            <a:picLocks noChangeAspect="1"/>
          </p:cNvPicPr>
          <p:nvPr/>
        </p:nvPicPr>
        <p:blipFill>
          <a:blip r:embed="rId3"/>
          <a:srcRect/>
          <a:stretch>
            <a:fillRect/>
          </a:stretch>
        </p:blipFill>
        <p:spPr>
          <a:xfrm>
            <a:off x="1028700" y="2748005"/>
            <a:ext cx="2299503" cy="2299503"/>
          </a:xfrm>
          <a:prstGeom prst="rect">
            <a:avLst/>
          </a:prstGeom>
        </p:spPr>
      </p:pic>
      <p:pic>
        <p:nvPicPr>
          <p:cNvPr id="4" name="Picture 4"/>
          <p:cNvPicPr>
            <a:picLocks noChangeAspect="1"/>
          </p:cNvPicPr>
          <p:nvPr/>
        </p:nvPicPr>
        <p:blipFill>
          <a:blip r:embed="rId4"/>
          <a:srcRect/>
          <a:stretch>
            <a:fillRect/>
          </a:stretch>
        </p:blipFill>
        <p:spPr>
          <a:xfrm>
            <a:off x="3945875" y="7242345"/>
            <a:ext cx="2016475" cy="1847596"/>
          </a:xfrm>
          <a:prstGeom prst="rect">
            <a:avLst/>
          </a:prstGeom>
        </p:spPr>
      </p:pic>
      <p:pic>
        <p:nvPicPr>
          <p:cNvPr id="5" name="Picture 5"/>
          <p:cNvPicPr>
            <a:picLocks noChangeAspect="1"/>
          </p:cNvPicPr>
          <p:nvPr/>
        </p:nvPicPr>
        <p:blipFill>
          <a:blip r:embed="rId5"/>
          <a:srcRect/>
          <a:stretch>
            <a:fillRect/>
          </a:stretch>
        </p:blipFill>
        <p:spPr>
          <a:xfrm>
            <a:off x="1183190" y="6033681"/>
            <a:ext cx="1635679" cy="2366263"/>
          </a:xfrm>
          <a:prstGeom prst="rect">
            <a:avLst/>
          </a:prstGeom>
        </p:spPr>
      </p:pic>
      <p:pic>
        <p:nvPicPr>
          <p:cNvPr id="6" name="Picture 6"/>
          <p:cNvPicPr>
            <a:picLocks noChangeAspect="1"/>
          </p:cNvPicPr>
          <p:nvPr/>
        </p:nvPicPr>
        <p:blipFill>
          <a:blip r:embed="rId6"/>
          <a:srcRect/>
          <a:stretch>
            <a:fillRect/>
          </a:stretch>
        </p:blipFill>
        <p:spPr>
          <a:xfrm>
            <a:off x="5898801" y="2506936"/>
            <a:ext cx="2874873" cy="2648476"/>
          </a:xfrm>
          <a:prstGeom prst="rect">
            <a:avLst/>
          </a:prstGeom>
        </p:spPr>
      </p:pic>
      <p:pic>
        <p:nvPicPr>
          <p:cNvPr id="7" name="Picture 7"/>
          <p:cNvPicPr>
            <a:picLocks noChangeAspect="1"/>
          </p:cNvPicPr>
          <p:nvPr/>
        </p:nvPicPr>
        <p:blipFill>
          <a:blip r:embed="rId7"/>
          <a:srcRect/>
          <a:stretch>
            <a:fillRect/>
          </a:stretch>
        </p:blipFill>
        <p:spPr>
          <a:xfrm>
            <a:off x="6561547" y="5886450"/>
            <a:ext cx="1942230" cy="2386765"/>
          </a:xfrm>
          <a:prstGeom prst="rect">
            <a:avLst/>
          </a:prstGeom>
        </p:spPr>
      </p:pic>
      <p:pic>
        <p:nvPicPr>
          <p:cNvPr id="8" name="Picture 8"/>
          <p:cNvPicPr>
            <a:picLocks noChangeAspect="1"/>
          </p:cNvPicPr>
          <p:nvPr/>
        </p:nvPicPr>
        <p:blipFill>
          <a:blip r:embed="rId8"/>
          <a:srcRect/>
          <a:stretch>
            <a:fillRect/>
          </a:stretch>
        </p:blipFill>
        <p:spPr>
          <a:xfrm>
            <a:off x="11317849" y="3059674"/>
            <a:ext cx="1310065" cy="2046977"/>
          </a:xfrm>
          <a:prstGeom prst="rect">
            <a:avLst/>
          </a:prstGeom>
        </p:spPr>
      </p:pic>
      <p:pic>
        <p:nvPicPr>
          <p:cNvPr id="9" name="Picture 9"/>
          <p:cNvPicPr>
            <a:picLocks noChangeAspect="1"/>
          </p:cNvPicPr>
          <p:nvPr/>
        </p:nvPicPr>
        <p:blipFill>
          <a:blip r:embed="rId9"/>
          <a:srcRect/>
          <a:stretch>
            <a:fillRect/>
          </a:stretch>
        </p:blipFill>
        <p:spPr>
          <a:xfrm>
            <a:off x="11188264" y="6402820"/>
            <a:ext cx="1569235" cy="2018308"/>
          </a:xfrm>
          <a:prstGeom prst="rect">
            <a:avLst/>
          </a:prstGeom>
        </p:spPr>
      </p:pic>
      <p:pic>
        <p:nvPicPr>
          <p:cNvPr id="10" name="Picture 10"/>
          <p:cNvPicPr>
            <a:picLocks noChangeAspect="1"/>
          </p:cNvPicPr>
          <p:nvPr/>
        </p:nvPicPr>
        <p:blipFill>
          <a:blip r:embed="rId10"/>
          <a:srcRect/>
          <a:stretch>
            <a:fillRect/>
          </a:stretch>
        </p:blipFill>
        <p:spPr>
          <a:xfrm>
            <a:off x="15212343" y="2942719"/>
            <a:ext cx="2308194" cy="2163932"/>
          </a:xfrm>
          <a:prstGeom prst="rect">
            <a:avLst/>
          </a:prstGeom>
        </p:spPr>
      </p:pic>
      <p:pic>
        <p:nvPicPr>
          <p:cNvPr id="11" name="Picture 11"/>
          <p:cNvPicPr>
            <a:picLocks noChangeAspect="1"/>
          </p:cNvPicPr>
          <p:nvPr/>
        </p:nvPicPr>
        <p:blipFill>
          <a:blip r:embed="rId11"/>
          <a:srcRect/>
          <a:stretch>
            <a:fillRect/>
          </a:stretch>
        </p:blipFill>
        <p:spPr>
          <a:xfrm>
            <a:off x="15212343" y="6206707"/>
            <a:ext cx="1729383" cy="2377159"/>
          </a:xfrm>
          <a:prstGeom prst="rect">
            <a:avLst/>
          </a:prstGeom>
        </p:spPr>
      </p:pic>
      <p:pic>
        <p:nvPicPr>
          <p:cNvPr id="12" name="Picture 12"/>
          <p:cNvPicPr>
            <a:picLocks noChangeAspect="1"/>
          </p:cNvPicPr>
          <p:nvPr/>
        </p:nvPicPr>
        <p:blipFill>
          <a:blip r:embed="rId12"/>
          <a:srcRect/>
          <a:stretch>
            <a:fillRect/>
          </a:stretch>
        </p:blipFill>
        <p:spPr>
          <a:xfrm rot="-5400000">
            <a:off x="5640758" y="5804154"/>
            <a:ext cx="7315200" cy="164592"/>
          </a:xfrm>
          <a:prstGeom prst="rect">
            <a:avLst/>
          </a:prstGeom>
        </p:spPr>
      </p:pic>
      <p:pic>
        <p:nvPicPr>
          <p:cNvPr id="13" name="Picture 13"/>
          <p:cNvPicPr>
            <a:picLocks noChangeAspect="1"/>
          </p:cNvPicPr>
          <p:nvPr/>
        </p:nvPicPr>
        <p:blipFill>
          <a:blip r:embed="rId13"/>
          <a:srcRect l="363" t="5383" r="1311" b="76490"/>
          <a:stretch>
            <a:fillRect/>
          </a:stretch>
        </p:blipFill>
        <p:spPr>
          <a:xfrm>
            <a:off x="-631" y="0"/>
            <a:ext cx="18401203" cy="1924050"/>
          </a:xfrm>
          <a:prstGeom prst="rect">
            <a:avLst/>
          </a:prstGeom>
        </p:spPr>
      </p:pic>
      <p:sp>
        <p:nvSpPr>
          <p:cNvPr id="14" name="TextBox 14"/>
          <p:cNvSpPr txBox="1"/>
          <p:nvPr/>
        </p:nvSpPr>
        <p:spPr>
          <a:xfrm>
            <a:off x="1468885" y="5111018"/>
            <a:ext cx="1578277" cy="615553"/>
          </a:xfrm>
          <a:prstGeom prst="rect">
            <a:avLst/>
          </a:prstGeom>
        </p:spPr>
        <p:txBody>
          <a:bodyPr wrap="square" lIns="0" tIns="0" rIns="0" bIns="0" rtlCol="0" anchor="t">
            <a:spAutoFit/>
          </a:bodyPr>
          <a:lstStyle/>
          <a:p>
            <a:pPr algn="ctr">
              <a:lnSpc>
                <a:spcPts val="4796"/>
              </a:lnSpc>
            </a:pPr>
            <a:r>
              <a:rPr lang="en-US" sz="3425" dirty="0">
                <a:solidFill>
                  <a:srgbClr val="244357"/>
                </a:solidFill>
                <a:latin typeface="Open Sans Bold"/>
              </a:rPr>
              <a:t>ZONNE</a:t>
            </a:r>
          </a:p>
        </p:txBody>
      </p:sp>
      <p:sp>
        <p:nvSpPr>
          <p:cNvPr id="15" name="TextBox 15"/>
          <p:cNvSpPr txBox="1"/>
          <p:nvPr/>
        </p:nvSpPr>
        <p:spPr>
          <a:xfrm>
            <a:off x="1028700" y="8510686"/>
            <a:ext cx="2355673" cy="615553"/>
          </a:xfrm>
          <a:prstGeom prst="rect">
            <a:avLst/>
          </a:prstGeom>
        </p:spPr>
        <p:txBody>
          <a:bodyPr wrap="square" lIns="0" tIns="0" rIns="0" bIns="0" rtlCol="0" anchor="t">
            <a:spAutoFit/>
          </a:bodyPr>
          <a:lstStyle/>
          <a:p>
            <a:pPr algn="ctr">
              <a:lnSpc>
                <a:spcPts val="4796"/>
              </a:lnSpc>
            </a:pPr>
            <a:r>
              <a:rPr lang="en-US" sz="3425" dirty="0">
                <a:solidFill>
                  <a:srgbClr val="244357"/>
                </a:solidFill>
                <a:latin typeface="Open Sans Bold"/>
              </a:rPr>
              <a:t>BIOMASSA</a:t>
            </a:r>
          </a:p>
        </p:txBody>
      </p:sp>
      <p:sp>
        <p:nvSpPr>
          <p:cNvPr id="16" name="TextBox 16"/>
          <p:cNvSpPr txBox="1"/>
          <p:nvPr/>
        </p:nvSpPr>
        <p:spPr>
          <a:xfrm>
            <a:off x="5672170" y="5106651"/>
            <a:ext cx="3472563" cy="615553"/>
          </a:xfrm>
          <a:prstGeom prst="rect">
            <a:avLst/>
          </a:prstGeom>
        </p:spPr>
        <p:txBody>
          <a:bodyPr wrap="square" lIns="0" tIns="0" rIns="0" bIns="0" rtlCol="0" anchor="t">
            <a:spAutoFit/>
          </a:bodyPr>
          <a:lstStyle/>
          <a:p>
            <a:pPr algn="ctr">
              <a:lnSpc>
                <a:spcPts val="4796"/>
              </a:lnSpc>
            </a:pPr>
            <a:r>
              <a:rPr lang="en-US" sz="3425" dirty="0">
                <a:solidFill>
                  <a:srgbClr val="244357"/>
                </a:solidFill>
                <a:latin typeface="Open Sans Bold"/>
              </a:rPr>
              <a:t>GEOTHERMISCH</a:t>
            </a:r>
          </a:p>
        </p:txBody>
      </p:sp>
      <p:sp>
        <p:nvSpPr>
          <p:cNvPr id="17" name="TextBox 17"/>
          <p:cNvSpPr txBox="1"/>
          <p:nvPr/>
        </p:nvSpPr>
        <p:spPr>
          <a:xfrm>
            <a:off x="6912379" y="8342793"/>
            <a:ext cx="1302323" cy="579254"/>
          </a:xfrm>
          <a:prstGeom prst="rect">
            <a:avLst/>
          </a:prstGeom>
        </p:spPr>
        <p:txBody>
          <a:bodyPr wrap="square" lIns="0" tIns="0" rIns="0" bIns="0" rtlCol="0" anchor="t">
            <a:spAutoFit/>
          </a:bodyPr>
          <a:lstStyle/>
          <a:p>
            <a:pPr algn="ctr">
              <a:lnSpc>
                <a:spcPts val="4796"/>
              </a:lnSpc>
            </a:pPr>
            <a:r>
              <a:rPr lang="en-US" sz="3425" dirty="0">
                <a:solidFill>
                  <a:srgbClr val="244357"/>
                </a:solidFill>
                <a:latin typeface="Open Sans Bold"/>
              </a:rPr>
              <a:t>WIND</a:t>
            </a:r>
          </a:p>
        </p:txBody>
      </p:sp>
      <p:sp>
        <p:nvSpPr>
          <p:cNvPr id="18" name="TextBox 18"/>
          <p:cNvSpPr txBox="1"/>
          <p:nvPr/>
        </p:nvSpPr>
        <p:spPr>
          <a:xfrm>
            <a:off x="3388593" y="9119972"/>
            <a:ext cx="3249492" cy="615553"/>
          </a:xfrm>
          <a:prstGeom prst="rect">
            <a:avLst/>
          </a:prstGeom>
        </p:spPr>
        <p:txBody>
          <a:bodyPr wrap="square" lIns="0" tIns="0" rIns="0" bIns="0" rtlCol="0" anchor="t">
            <a:spAutoFit/>
          </a:bodyPr>
          <a:lstStyle/>
          <a:p>
            <a:pPr algn="ctr">
              <a:lnSpc>
                <a:spcPts val="4796"/>
              </a:lnSpc>
            </a:pPr>
            <a:r>
              <a:rPr lang="en-US" sz="3425" dirty="0">
                <a:solidFill>
                  <a:srgbClr val="244357"/>
                </a:solidFill>
                <a:latin typeface="Open Sans Bold"/>
              </a:rPr>
              <a:t>WATERKRACHT</a:t>
            </a:r>
          </a:p>
        </p:txBody>
      </p:sp>
      <p:sp>
        <p:nvSpPr>
          <p:cNvPr id="19" name="TextBox 19"/>
          <p:cNvSpPr txBox="1"/>
          <p:nvPr/>
        </p:nvSpPr>
        <p:spPr>
          <a:xfrm>
            <a:off x="11480129" y="5194790"/>
            <a:ext cx="985504" cy="589905"/>
          </a:xfrm>
          <a:prstGeom prst="rect">
            <a:avLst/>
          </a:prstGeom>
        </p:spPr>
        <p:txBody>
          <a:bodyPr wrap="square" lIns="0" tIns="0" rIns="0" bIns="0" rtlCol="0" anchor="t">
            <a:spAutoFit/>
          </a:bodyPr>
          <a:lstStyle/>
          <a:p>
            <a:pPr algn="ctr">
              <a:lnSpc>
                <a:spcPts val="4648"/>
              </a:lnSpc>
            </a:pPr>
            <a:r>
              <a:rPr lang="en-US" sz="3320" dirty="0">
                <a:solidFill>
                  <a:srgbClr val="244357"/>
                </a:solidFill>
                <a:latin typeface="Open Sans Bold"/>
              </a:rPr>
              <a:t>OLIE</a:t>
            </a:r>
          </a:p>
        </p:txBody>
      </p:sp>
      <p:sp>
        <p:nvSpPr>
          <p:cNvPr id="20" name="TextBox 20"/>
          <p:cNvSpPr txBox="1"/>
          <p:nvPr/>
        </p:nvSpPr>
        <p:spPr>
          <a:xfrm>
            <a:off x="15799632" y="5221902"/>
            <a:ext cx="1497768" cy="589905"/>
          </a:xfrm>
          <a:prstGeom prst="rect">
            <a:avLst/>
          </a:prstGeom>
        </p:spPr>
        <p:txBody>
          <a:bodyPr wrap="square" lIns="0" tIns="0" rIns="0" bIns="0" rtlCol="0" anchor="t">
            <a:spAutoFit/>
          </a:bodyPr>
          <a:lstStyle/>
          <a:p>
            <a:pPr algn="ctr">
              <a:lnSpc>
                <a:spcPts val="4648"/>
              </a:lnSpc>
            </a:pPr>
            <a:r>
              <a:rPr lang="en-US" sz="3320" dirty="0">
                <a:solidFill>
                  <a:srgbClr val="244357"/>
                </a:solidFill>
                <a:latin typeface="Open Sans Bold"/>
              </a:rPr>
              <a:t>KOLEN</a:t>
            </a:r>
          </a:p>
        </p:txBody>
      </p:sp>
      <p:sp>
        <p:nvSpPr>
          <p:cNvPr id="21" name="TextBox 21"/>
          <p:cNvSpPr txBox="1"/>
          <p:nvPr/>
        </p:nvSpPr>
        <p:spPr>
          <a:xfrm>
            <a:off x="10985773" y="8517191"/>
            <a:ext cx="2176042" cy="589905"/>
          </a:xfrm>
          <a:prstGeom prst="rect">
            <a:avLst/>
          </a:prstGeom>
        </p:spPr>
        <p:txBody>
          <a:bodyPr wrap="square" lIns="0" tIns="0" rIns="0" bIns="0" rtlCol="0" anchor="t">
            <a:spAutoFit/>
          </a:bodyPr>
          <a:lstStyle/>
          <a:p>
            <a:pPr algn="ctr">
              <a:lnSpc>
                <a:spcPts val="4648"/>
              </a:lnSpc>
            </a:pPr>
            <a:r>
              <a:rPr lang="en-US" sz="3320" dirty="0">
                <a:solidFill>
                  <a:srgbClr val="244357"/>
                </a:solidFill>
                <a:latin typeface="Open Sans Bold"/>
              </a:rPr>
              <a:t>NUCLEAIR</a:t>
            </a:r>
          </a:p>
        </p:txBody>
      </p:sp>
      <p:sp>
        <p:nvSpPr>
          <p:cNvPr id="22" name="TextBox 22"/>
          <p:cNvSpPr txBox="1"/>
          <p:nvPr/>
        </p:nvSpPr>
        <p:spPr>
          <a:xfrm>
            <a:off x="14728124" y="8511386"/>
            <a:ext cx="2942656" cy="589905"/>
          </a:xfrm>
          <a:prstGeom prst="rect">
            <a:avLst/>
          </a:prstGeom>
        </p:spPr>
        <p:txBody>
          <a:bodyPr lIns="0" tIns="0" rIns="0" bIns="0" rtlCol="0" anchor="t">
            <a:spAutoFit/>
          </a:bodyPr>
          <a:lstStyle/>
          <a:p>
            <a:pPr algn="ctr">
              <a:lnSpc>
                <a:spcPts val="4648"/>
              </a:lnSpc>
            </a:pPr>
            <a:r>
              <a:rPr lang="en-US" sz="3320" dirty="0">
                <a:solidFill>
                  <a:srgbClr val="244357"/>
                </a:solidFill>
                <a:latin typeface="Open Sans Bold"/>
              </a:rPr>
              <a:t>AARDGAS</a:t>
            </a:r>
          </a:p>
        </p:txBody>
      </p:sp>
      <p:sp>
        <p:nvSpPr>
          <p:cNvPr id="23" name="TextBox 23"/>
          <p:cNvSpPr txBox="1"/>
          <p:nvPr/>
        </p:nvSpPr>
        <p:spPr>
          <a:xfrm>
            <a:off x="300318" y="-549022"/>
            <a:ext cx="17603791" cy="2154436"/>
          </a:xfrm>
          <a:prstGeom prst="rect">
            <a:avLst/>
          </a:prstGeom>
        </p:spPr>
        <p:txBody>
          <a:bodyPr lIns="0" tIns="0" rIns="0" bIns="0" rtlCol="0" anchor="t">
            <a:spAutoFit/>
          </a:bodyPr>
          <a:lstStyle/>
          <a:p>
            <a:pPr algn="ctr">
              <a:lnSpc>
                <a:spcPts val="8389"/>
              </a:lnSpc>
              <a:spcBef>
                <a:spcPct val="0"/>
              </a:spcBef>
            </a:pPr>
            <a:endParaRPr dirty="0"/>
          </a:p>
          <a:p>
            <a:pPr algn="ctr">
              <a:lnSpc>
                <a:spcPts val="8389"/>
              </a:lnSpc>
              <a:spcBef>
                <a:spcPct val="0"/>
              </a:spcBef>
            </a:pPr>
            <a:r>
              <a:rPr lang="en-US" sz="4800" spc="149" dirty="0" smtClean="0">
                <a:solidFill>
                  <a:srgbClr val="FFFFFF"/>
                </a:solidFill>
                <a:latin typeface="Roboto Condensed Bold"/>
              </a:rPr>
              <a:t>HERNIEUWBARE EN NIET-HERNIEUWBARE ENERGIEBRONNEN</a:t>
            </a:r>
            <a:endParaRPr lang="en-US" sz="4800" spc="149" dirty="0">
              <a:solidFill>
                <a:srgbClr val="FFFFFF"/>
              </a:solidFill>
              <a:latin typeface="Roboto Condensed Bold"/>
            </a:endParaRPr>
          </a:p>
        </p:txBody>
      </p:sp>
      <p:pic>
        <p:nvPicPr>
          <p:cNvPr id="24" name="Picture 24"/>
          <p:cNvPicPr>
            <a:picLocks noChangeAspect="1"/>
          </p:cNvPicPr>
          <p:nvPr/>
        </p:nvPicPr>
        <p:blipFill>
          <a:blip r:embed="rId14"/>
          <a:srcRect/>
          <a:stretch>
            <a:fillRect/>
          </a:stretch>
        </p:blipFill>
        <p:spPr>
          <a:xfrm>
            <a:off x="13161815" y="5118074"/>
            <a:ext cx="1566309" cy="1384225"/>
          </a:xfrm>
          <a:prstGeom prst="rect">
            <a:avLst/>
          </a:prstGeom>
        </p:spPr>
      </p:pic>
      <p:pic>
        <p:nvPicPr>
          <p:cNvPr id="25" name="Picture 25"/>
          <p:cNvPicPr>
            <a:picLocks noChangeAspect="1"/>
          </p:cNvPicPr>
          <p:nvPr/>
        </p:nvPicPr>
        <p:blipFill>
          <a:blip r:embed="rId15"/>
          <a:srcRect/>
          <a:stretch>
            <a:fillRect/>
          </a:stretch>
        </p:blipFill>
        <p:spPr>
          <a:xfrm>
            <a:off x="13331160" y="5155412"/>
            <a:ext cx="1106677" cy="1470223"/>
          </a:xfrm>
          <a:prstGeom prst="rect">
            <a:avLst/>
          </a:prstGeom>
        </p:spPr>
      </p:pic>
      <p:pic>
        <p:nvPicPr>
          <p:cNvPr id="26" name="Picture 26"/>
          <p:cNvPicPr>
            <a:picLocks noChangeAspect="1"/>
          </p:cNvPicPr>
          <p:nvPr/>
        </p:nvPicPr>
        <p:blipFill>
          <a:blip r:embed="rId16"/>
          <a:srcRect/>
          <a:stretch>
            <a:fillRect/>
          </a:stretch>
        </p:blipFill>
        <p:spPr>
          <a:xfrm>
            <a:off x="3759447" y="5118074"/>
            <a:ext cx="1566309" cy="1384225"/>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THE ENVIRONMENT AND CLIMATE CHANGE (4)">
            <a:hlinkClick r:id="" action="ppaction://media"/>
            <a:extLst>
              <a:ext uri="{FF2B5EF4-FFF2-40B4-BE49-F238E27FC236}">
                <a16:creationId xmlns="" xmlns:a16="http://schemas.microsoft.com/office/drawing/2014/main" id="{B31F5527-7C8E-4FAA-9274-435BF64A910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8288000" cy="10287000"/>
          </a:xfrm>
          <a:prstGeom prst="rect">
            <a:avLst/>
          </a:prstGeom>
        </p:spPr>
      </p:pic>
      <p:sp>
        <p:nvSpPr>
          <p:cNvPr id="2" name="AutoShape 2"/>
          <p:cNvSpPr/>
          <p:nvPr/>
        </p:nvSpPr>
        <p:spPr>
          <a:xfrm>
            <a:off x="1797143" y="1"/>
            <a:ext cx="6489838" cy="10287000"/>
          </a:xfrm>
          <a:prstGeom prst="rect">
            <a:avLst/>
          </a:prstGeom>
          <a:solidFill>
            <a:srgbClr val="795548"/>
          </a:solidFill>
        </p:spPr>
      </p:sp>
      <p:pic>
        <p:nvPicPr>
          <p:cNvPr id="3" name="Picture 3"/>
          <p:cNvPicPr>
            <a:picLocks noChangeAspect="1"/>
          </p:cNvPicPr>
          <p:nvPr/>
        </p:nvPicPr>
        <p:blipFill>
          <a:blip r:embed="rId5"/>
          <a:srcRect/>
          <a:stretch>
            <a:fillRect/>
          </a:stretch>
        </p:blipFill>
        <p:spPr>
          <a:xfrm>
            <a:off x="3110678" y="5463540"/>
            <a:ext cx="3862768" cy="4114800"/>
          </a:xfrm>
          <a:prstGeom prst="rect">
            <a:avLst/>
          </a:prstGeom>
        </p:spPr>
      </p:pic>
      <p:sp>
        <p:nvSpPr>
          <p:cNvPr id="4" name="TextBox 4"/>
          <p:cNvSpPr txBox="1"/>
          <p:nvPr/>
        </p:nvSpPr>
        <p:spPr>
          <a:xfrm>
            <a:off x="2258494" y="904875"/>
            <a:ext cx="5437706" cy="2462213"/>
          </a:xfrm>
          <a:prstGeom prst="rect">
            <a:avLst/>
          </a:prstGeom>
        </p:spPr>
        <p:txBody>
          <a:bodyPr wrap="square" lIns="0" tIns="0" rIns="0" bIns="0" rtlCol="0" anchor="t">
            <a:spAutoFit/>
          </a:bodyPr>
          <a:lstStyle/>
          <a:p>
            <a:pPr algn="ctr">
              <a:lnSpc>
                <a:spcPts val="9586"/>
              </a:lnSpc>
              <a:spcBef>
                <a:spcPct val="0"/>
              </a:spcBef>
            </a:pPr>
            <a:r>
              <a:rPr lang="en-US" sz="6847" dirty="0">
                <a:solidFill>
                  <a:srgbClr val="FFFFFF"/>
                </a:solidFill>
                <a:latin typeface="Open Sans Bold"/>
              </a:rPr>
              <a:t>FOSSIELE BRANDSTOF</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96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2776384"/>
            <a:ext cx="18288000" cy="3143703"/>
            <a:chOff x="0" y="0"/>
            <a:chExt cx="24384000" cy="4191604"/>
          </a:xfrm>
        </p:grpSpPr>
        <p:pic>
          <p:nvPicPr>
            <p:cNvPr id="3" name="Picture 3"/>
            <p:cNvPicPr>
              <a:picLocks noChangeAspect="1"/>
            </p:cNvPicPr>
            <p:nvPr/>
          </p:nvPicPr>
          <p:blipFill>
            <a:blip r:embed="rId2"/>
            <a:srcRect t="9945" b="9945"/>
            <a:stretch>
              <a:fillRect/>
            </a:stretch>
          </p:blipFill>
          <p:spPr>
            <a:xfrm>
              <a:off x="0" y="0"/>
              <a:ext cx="8128000" cy="4191604"/>
            </a:xfrm>
            <a:prstGeom prst="rect">
              <a:avLst/>
            </a:prstGeom>
          </p:spPr>
        </p:pic>
        <p:pic>
          <p:nvPicPr>
            <p:cNvPr id="4" name="Picture 4"/>
            <p:cNvPicPr>
              <a:picLocks noChangeAspect="1"/>
            </p:cNvPicPr>
            <p:nvPr/>
          </p:nvPicPr>
          <p:blipFill>
            <a:blip r:embed="rId3"/>
            <a:srcRect t="11334" b="11334"/>
            <a:stretch>
              <a:fillRect/>
            </a:stretch>
          </p:blipFill>
          <p:spPr>
            <a:xfrm>
              <a:off x="8128000" y="0"/>
              <a:ext cx="8128000" cy="4191604"/>
            </a:xfrm>
            <a:prstGeom prst="rect">
              <a:avLst/>
            </a:prstGeom>
          </p:spPr>
        </p:pic>
        <p:pic>
          <p:nvPicPr>
            <p:cNvPr id="5" name="Picture 5"/>
            <p:cNvPicPr>
              <a:picLocks noChangeAspect="1"/>
            </p:cNvPicPr>
            <p:nvPr/>
          </p:nvPicPr>
          <p:blipFill>
            <a:blip r:embed="rId4"/>
            <a:srcRect t="1118" b="1118"/>
            <a:stretch>
              <a:fillRect/>
            </a:stretch>
          </p:blipFill>
          <p:spPr>
            <a:xfrm>
              <a:off x="16256000" y="0"/>
              <a:ext cx="8128000" cy="4191604"/>
            </a:xfrm>
            <a:prstGeom prst="rect">
              <a:avLst/>
            </a:prstGeom>
          </p:spPr>
        </p:pic>
      </p:grpSp>
      <p:sp>
        <p:nvSpPr>
          <p:cNvPr id="6" name="TextBox 6"/>
          <p:cNvSpPr txBox="1"/>
          <p:nvPr/>
        </p:nvSpPr>
        <p:spPr>
          <a:xfrm>
            <a:off x="2096807" y="7259253"/>
            <a:ext cx="14342269" cy="1025922"/>
          </a:xfrm>
          <a:prstGeom prst="rect">
            <a:avLst/>
          </a:prstGeom>
        </p:spPr>
        <p:txBody>
          <a:bodyPr lIns="0" tIns="0" rIns="0" bIns="0" rtlCol="0" anchor="t">
            <a:spAutoFit/>
          </a:bodyPr>
          <a:lstStyle/>
          <a:p>
            <a:pPr algn="ctr">
              <a:lnSpc>
                <a:spcPts val="8960"/>
              </a:lnSpc>
            </a:pPr>
            <a:r>
              <a:rPr lang="nl-NL" sz="5000" dirty="0" smtClean="0">
                <a:solidFill>
                  <a:srgbClr val="1C2B47"/>
                </a:solidFill>
                <a:latin typeface="Roboto Bold"/>
              </a:rPr>
              <a:t>Heb je van de term fossiele brandstof gehoord? </a:t>
            </a:r>
            <a:endParaRPr lang="nl-NL" sz="5000" dirty="0">
              <a:solidFill>
                <a:srgbClr val="1C2B47"/>
              </a:solidFill>
              <a:latin typeface="Roboto Bold"/>
            </a:endParaRPr>
          </a:p>
        </p:txBody>
      </p:sp>
      <p:pic>
        <p:nvPicPr>
          <p:cNvPr id="7" name="Picture 7"/>
          <p:cNvPicPr>
            <a:picLocks noChangeAspect="1"/>
          </p:cNvPicPr>
          <p:nvPr/>
        </p:nvPicPr>
        <p:blipFill>
          <a:blip r:embed="rId5">
            <a:alphaModFix amt="16000"/>
          </a:blip>
          <a:srcRect/>
          <a:stretch>
            <a:fillRect/>
          </a:stretch>
        </p:blipFill>
        <p:spPr>
          <a:xfrm>
            <a:off x="15195654" y="5931106"/>
            <a:ext cx="2914667" cy="2922995"/>
          </a:xfrm>
          <a:prstGeom prst="rect">
            <a:avLst/>
          </a:prstGeom>
        </p:spPr>
      </p:pic>
      <p:sp>
        <p:nvSpPr>
          <p:cNvPr id="8" name="TextBox 8"/>
          <p:cNvSpPr txBox="1"/>
          <p:nvPr/>
        </p:nvSpPr>
        <p:spPr>
          <a:xfrm>
            <a:off x="3625699" y="654282"/>
            <a:ext cx="11036601" cy="2000548"/>
          </a:xfrm>
          <a:prstGeom prst="rect">
            <a:avLst/>
          </a:prstGeom>
        </p:spPr>
        <p:txBody>
          <a:bodyPr lIns="0" tIns="0" rIns="0" bIns="0" rtlCol="0" anchor="t">
            <a:spAutoFit/>
          </a:bodyPr>
          <a:lstStyle/>
          <a:p>
            <a:pPr marL="0" lvl="0" indent="0" algn="ctr">
              <a:lnSpc>
                <a:spcPts val="7840"/>
              </a:lnSpc>
              <a:spcBef>
                <a:spcPct val="0"/>
              </a:spcBef>
            </a:pPr>
            <a:r>
              <a:rPr lang="en-US" sz="8000" dirty="0">
                <a:solidFill>
                  <a:srgbClr val="69484F"/>
                </a:solidFill>
                <a:latin typeface="Roboto Condensed Bold"/>
              </a:rPr>
              <a:t>WAT IS EEN FOSSIELE BRANDSTOF?</a:t>
            </a:r>
          </a:p>
        </p:txBody>
      </p:sp>
      <p:grpSp>
        <p:nvGrpSpPr>
          <p:cNvPr id="9" name="Group 9"/>
          <p:cNvGrpSpPr/>
          <p:nvPr/>
        </p:nvGrpSpPr>
        <p:grpSpPr>
          <a:xfrm>
            <a:off x="0" y="9097209"/>
            <a:ext cx="18288000" cy="1277007"/>
            <a:chOff x="0" y="0"/>
            <a:chExt cx="6186311" cy="431975"/>
          </a:xfrm>
        </p:grpSpPr>
        <p:sp>
          <p:nvSpPr>
            <p:cNvPr id="10" name="Freeform 10"/>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795548"/>
            </a:solidFill>
          </p:spPr>
        </p:sp>
      </p:grpSp>
      <p:sp>
        <p:nvSpPr>
          <p:cNvPr id="11" name="TextBox 11"/>
          <p:cNvSpPr txBox="1"/>
          <p:nvPr/>
        </p:nvSpPr>
        <p:spPr>
          <a:xfrm>
            <a:off x="6629400" y="9006713"/>
            <a:ext cx="11470703" cy="1149995"/>
          </a:xfrm>
          <a:prstGeom prst="rect">
            <a:avLst/>
          </a:prstGeom>
        </p:spPr>
        <p:txBody>
          <a:bodyPr wrap="square" lIns="0" tIns="0" rIns="0" bIns="0" rtlCol="0" anchor="t">
            <a:spAutoFit/>
          </a:bodyPr>
          <a:lstStyle/>
          <a:p>
            <a:pPr algn="ctr">
              <a:lnSpc>
                <a:spcPts val="9586"/>
              </a:lnSpc>
              <a:spcBef>
                <a:spcPct val="0"/>
              </a:spcBef>
            </a:pPr>
            <a:r>
              <a:rPr lang="en-US" sz="6847" dirty="0">
                <a:solidFill>
                  <a:srgbClr val="FFFFFF"/>
                </a:solidFill>
                <a:latin typeface="Open Sans Bold"/>
              </a:rPr>
              <a:t>FOSSIELE BRANDSTOF</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THE ENVIRONMENT AND CLIMATE CHANGE (5)">
            <a:hlinkClick r:id="" action="ppaction://media"/>
            <a:extLst>
              <a:ext uri="{FF2B5EF4-FFF2-40B4-BE49-F238E27FC236}">
                <a16:creationId xmlns="" xmlns:a16="http://schemas.microsoft.com/office/drawing/2014/main" id="{B9E72522-7137-489A-BCFA-190F17BED42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49181"/>
            <a:ext cx="18288000" cy="10287000"/>
          </a:xfrm>
          <a:prstGeom prst="rect">
            <a:avLst/>
          </a:prstGeom>
        </p:spPr>
      </p:pic>
      <p:grpSp>
        <p:nvGrpSpPr>
          <p:cNvPr id="2" name="Group 2"/>
          <p:cNvGrpSpPr/>
          <p:nvPr/>
        </p:nvGrpSpPr>
        <p:grpSpPr>
          <a:xfrm>
            <a:off x="0" y="9009993"/>
            <a:ext cx="18288000" cy="1277007"/>
            <a:chOff x="0" y="0"/>
            <a:chExt cx="6186311" cy="431975"/>
          </a:xfrm>
        </p:grpSpPr>
        <p:sp>
          <p:nvSpPr>
            <p:cNvPr id="3" name="Freeform 3"/>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795548"/>
            </a:solidFill>
          </p:spPr>
        </p:sp>
      </p:grpSp>
      <p:sp>
        <p:nvSpPr>
          <p:cNvPr id="4" name="TextBox 4"/>
          <p:cNvSpPr txBox="1"/>
          <p:nvPr/>
        </p:nvSpPr>
        <p:spPr>
          <a:xfrm>
            <a:off x="284449" y="266700"/>
            <a:ext cx="17719102" cy="4469172"/>
          </a:xfrm>
          <a:prstGeom prst="rect">
            <a:avLst/>
          </a:prstGeom>
        </p:spPr>
        <p:txBody>
          <a:bodyPr wrap="square" lIns="0" tIns="0" rIns="0" bIns="0" rtlCol="0" anchor="t">
            <a:spAutoFit/>
          </a:bodyPr>
          <a:lstStyle/>
          <a:p>
            <a:pPr algn="ctr">
              <a:lnSpc>
                <a:spcPts val="4387"/>
              </a:lnSpc>
              <a:spcBef>
                <a:spcPct val="0"/>
              </a:spcBef>
            </a:pPr>
            <a:r>
              <a:rPr lang="nl-NL" sz="3000" dirty="0">
                <a:latin typeface="Roboto" panose="02000000000000000000" pitchFamily="2" charset="0"/>
                <a:ea typeface="Roboto" panose="02000000000000000000" pitchFamily="2" charset="0"/>
              </a:rPr>
              <a:t>Fossiele brandstof werd gevormd uit dode dieren en planten die duizenden jaren geleden op aarde leefden. Extractie uit de aarde laat gebieden achter die ecologisch beschadigd zijn, vandaar de naam</a:t>
            </a:r>
            <a:br>
              <a:rPr lang="nl-NL" sz="3000" dirty="0">
                <a:latin typeface="Roboto" panose="02000000000000000000" pitchFamily="2" charset="0"/>
                <a:ea typeface="Roboto" panose="02000000000000000000" pitchFamily="2" charset="0"/>
              </a:rPr>
            </a:br>
            <a:r>
              <a:rPr lang="nl-NL" sz="3000" dirty="0">
                <a:latin typeface="Roboto" panose="02000000000000000000" pitchFamily="2" charset="0"/>
                <a:ea typeface="Roboto" panose="02000000000000000000" pitchFamily="2" charset="0"/>
              </a:rPr>
              <a:t>"Vuile energiebronnen".</a:t>
            </a:r>
            <a:br>
              <a:rPr lang="nl-NL" sz="3000" dirty="0">
                <a:latin typeface="Roboto" panose="02000000000000000000" pitchFamily="2" charset="0"/>
                <a:ea typeface="Roboto" panose="02000000000000000000" pitchFamily="2" charset="0"/>
              </a:rPr>
            </a:br>
            <a:r>
              <a:rPr lang="nl-NL" sz="3000" dirty="0">
                <a:latin typeface="Roboto" panose="02000000000000000000" pitchFamily="2" charset="0"/>
                <a:ea typeface="Roboto" panose="02000000000000000000" pitchFamily="2" charset="0"/>
              </a:rPr>
              <a:t>Dit is alleen het resultaat van extractie, het vervuilt ook de lucht die we inademen als we het eenmaal hebben verbrand. Benzine die we in auto's stoppen om ze te laten rijden, en het gas dat we gebruiken om te koken, is afkomstig van ruwe olie, een fossiele brandstof. Terwijl deze brandstoffen worden verbrand, produceren ze kooldioxide, waardoor de lucht die we inademen vuiler wordt. Dit soort brandstof valt onder de categorie niet-hernieuwbare energie.</a:t>
            </a:r>
            <a:endParaRPr lang="en-US" sz="3000" dirty="0">
              <a:solidFill>
                <a:srgbClr val="5D422E"/>
              </a:solidFill>
              <a:latin typeface="Roboto" panose="02000000000000000000" pitchFamily="2" charset="0"/>
              <a:ea typeface="Roboto" panose="02000000000000000000" pitchFamily="2" charset="0"/>
            </a:endParaRPr>
          </a:p>
        </p:txBody>
      </p:sp>
      <p:sp>
        <p:nvSpPr>
          <p:cNvPr id="5" name="TextBox 5"/>
          <p:cNvSpPr txBox="1"/>
          <p:nvPr/>
        </p:nvSpPr>
        <p:spPr>
          <a:xfrm>
            <a:off x="8077200" y="9006713"/>
            <a:ext cx="10022903" cy="1231106"/>
          </a:xfrm>
          <a:prstGeom prst="rect">
            <a:avLst/>
          </a:prstGeom>
        </p:spPr>
        <p:txBody>
          <a:bodyPr wrap="square" lIns="0" tIns="0" rIns="0" bIns="0" rtlCol="0" anchor="t">
            <a:spAutoFit/>
          </a:bodyPr>
          <a:lstStyle/>
          <a:p>
            <a:pPr algn="ctr">
              <a:lnSpc>
                <a:spcPts val="9586"/>
              </a:lnSpc>
              <a:spcBef>
                <a:spcPct val="0"/>
              </a:spcBef>
            </a:pPr>
            <a:r>
              <a:rPr lang="en-US" sz="6847" dirty="0">
                <a:solidFill>
                  <a:srgbClr val="FFFFFF"/>
                </a:solidFill>
                <a:latin typeface="Open Sans Bold"/>
              </a:rPr>
              <a:t>FOSSIELE BRANDSTOF</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6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3361161"/>
            <a:chOff x="0" y="0"/>
            <a:chExt cx="6186311" cy="1136985"/>
          </a:xfrm>
        </p:grpSpPr>
        <p:sp>
          <p:nvSpPr>
            <p:cNvPr id="3" name="Freeform 3"/>
            <p:cNvSpPr/>
            <p:nvPr/>
          </p:nvSpPr>
          <p:spPr>
            <a:xfrm>
              <a:off x="0" y="0"/>
              <a:ext cx="6186311" cy="1136985"/>
            </a:xfrm>
            <a:custGeom>
              <a:avLst/>
              <a:gdLst/>
              <a:ahLst/>
              <a:cxnLst/>
              <a:rect l="l" t="t" r="r" b="b"/>
              <a:pathLst>
                <a:path w="6186311" h="1136985">
                  <a:moveTo>
                    <a:pt x="0" y="0"/>
                  </a:moveTo>
                  <a:lnTo>
                    <a:pt x="6186311" y="0"/>
                  </a:lnTo>
                  <a:lnTo>
                    <a:pt x="6186311" y="1136985"/>
                  </a:lnTo>
                  <a:lnTo>
                    <a:pt x="0" y="1136985"/>
                  </a:lnTo>
                  <a:close/>
                </a:path>
              </a:pathLst>
            </a:custGeom>
            <a:solidFill>
              <a:srgbClr val="717273">
                <a:alpha val="11764"/>
              </a:srgbClr>
            </a:solidFill>
          </p:spPr>
        </p:sp>
      </p:grpSp>
      <p:sp>
        <p:nvSpPr>
          <p:cNvPr id="4" name="TextBox 4"/>
          <p:cNvSpPr txBox="1"/>
          <p:nvPr/>
        </p:nvSpPr>
        <p:spPr>
          <a:xfrm>
            <a:off x="1237076" y="1259491"/>
            <a:ext cx="10802524" cy="1513235"/>
          </a:xfrm>
          <a:prstGeom prst="rect">
            <a:avLst/>
          </a:prstGeom>
        </p:spPr>
        <p:txBody>
          <a:bodyPr wrap="square" lIns="0" tIns="0" rIns="0" bIns="0" rtlCol="0" anchor="t">
            <a:spAutoFit/>
          </a:bodyPr>
          <a:lstStyle/>
          <a:p>
            <a:pPr algn="ctr">
              <a:lnSpc>
                <a:spcPts val="5880"/>
              </a:lnSpc>
            </a:pPr>
            <a:r>
              <a:rPr lang="nl-NL" sz="4200" dirty="0" smtClean="0">
                <a:solidFill>
                  <a:srgbClr val="1C2B47"/>
                </a:solidFill>
                <a:latin typeface="Roboto Bold"/>
              </a:rPr>
              <a:t>Waarom denk je dat dit een “fossiele brandstof” wordt genoemd?</a:t>
            </a:r>
            <a:endParaRPr lang="nl-NL" sz="4200" dirty="0">
              <a:solidFill>
                <a:srgbClr val="1C2B47"/>
              </a:solidFill>
              <a:latin typeface="Roboto Bold"/>
            </a:endParaRPr>
          </a:p>
        </p:txBody>
      </p:sp>
      <p:pic>
        <p:nvPicPr>
          <p:cNvPr id="5" name="Picture 5"/>
          <p:cNvPicPr>
            <a:picLocks noChangeAspect="1"/>
          </p:cNvPicPr>
          <p:nvPr/>
        </p:nvPicPr>
        <p:blipFill>
          <a:blip r:embed="rId2">
            <a:alphaModFix amt="16000"/>
          </a:blip>
          <a:srcRect/>
          <a:stretch>
            <a:fillRect/>
          </a:stretch>
        </p:blipFill>
        <p:spPr>
          <a:xfrm>
            <a:off x="-428634" y="-201405"/>
            <a:ext cx="1955953" cy="1961542"/>
          </a:xfrm>
          <a:prstGeom prst="rect">
            <a:avLst/>
          </a:prstGeom>
        </p:spPr>
      </p:pic>
      <p:pic>
        <p:nvPicPr>
          <p:cNvPr id="6" name="Picture 6"/>
          <p:cNvPicPr>
            <a:picLocks noChangeAspect="1"/>
          </p:cNvPicPr>
          <p:nvPr/>
        </p:nvPicPr>
        <p:blipFill>
          <a:blip r:embed="rId3"/>
          <a:srcRect b="17570"/>
          <a:stretch>
            <a:fillRect/>
          </a:stretch>
        </p:blipFill>
        <p:spPr>
          <a:xfrm>
            <a:off x="12801600" y="-30650"/>
            <a:ext cx="5486400" cy="3391811"/>
          </a:xfrm>
          <a:prstGeom prst="rect">
            <a:avLst/>
          </a:prstGeom>
        </p:spPr>
      </p:pic>
      <p:pic>
        <p:nvPicPr>
          <p:cNvPr id="7" name="Picture 7"/>
          <p:cNvPicPr>
            <a:picLocks noChangeAspect="1"/>
          </p:cNvPicPr>
          <p:nvPr/>
        </p:nvPicPr>
        <p:blipFill>
          <a:blip r:embed="rId4"/>
          <a:srcRect r="11614" b="8171"/>
          <a:stretch>
            <a:fillRect/>
          </a:stretch>
        </p:blipFill>
        <p:spPr>
          <a:xfrm>
            <a:off x="0" y="3361161"/>
            <a:ext cx="5030321" cy="3482003"/>
          </a:xfrm>
          <a:prstGeom prst="rect">
            <a:avLst/>
          </a:prstGeom>
        </p:spPr>
      </p:pic>
      <p:grpSp>
        <p:nvGrpSpPr>
          <p:cNvPr id="8" name="Group 8"/>
          <p:cNvGrpSpPr/>
          <p:nvPr/>
        </p:nvGrpSpPr>
        <p:grpSpPr>
          <a:xfrm>
            <a:off x="5030321" y="3361161"/>
            <a:ext cx="18288000" cy="3482003"/>
            <a:chOff x="0" y="0"/>
            <a:chExt cx="6186311" cy="1177863"/>
          </a:xfrm>
        </p:grpSpPr>
        <p:sp>
          <p:nvSpPr>
            <p:cNvPr id="9" name="Freeform 9"/>
            <p:cNvSpPr/>
            <p:nvPr/>
          </p:nvSpPr>
          <p:spPr>
            <a:xfrm>
              <a:off x="0" y="0"/>
              <a:ext cx="6186311" cy="1177863"/>
            </a:xfrm>
            <a:custGeom>
              <a:avLst/>
              <a:gdLst/>
              <a:ahLst/>
              <a:cxnLst/>
              <a:rect l="l" t="t" r="r" b="b"/>
              <a:pathLst>
                <a:path w="6186311" h="1177863">
                  <a:moveTo>
                    <a:pt x="0" y="0"/>
                  </a:moveTo>
                  <a:lnTo>
                    <a:pt x="6186311" y="0"/>
                  </a:lnTo>
                  <a:lnTo>
                    <a:pt x="6186311" y="1177863"/>
                  </a:lnTo>
                  <a:lnTo>
                    <a:pt x="0" y="1177863"/>
                  </a:lnTo>
                  <a:close/>
                </a:path>
              </a:pathLst>
            </a:custGeom>
            <a:solidFill>
              <a:srgbClr val="FFBD59">
                <a:alpha val="11764"/>
              </a:srgbClr>
            </a:solidFill>
          </p:spPr>
        </p:sp>
      </p:grpSp>
      <p:sp>
        <p:nvSpPr>
          <p:cNvPr id="10" name="TextBox 10"/>
          <p:cNvSpPr txBox="1"/>
          <p:nvPr/>
        </p:nvSpPr>
        <p:spPr>
          <a:xfrm>
            <a:off x="5345090" y="4171750"/>
            <a:ext cx="12208430" cy="2227918"/>
          </a:xfrm>
          <a:prstGeom prst="rect">
            <a:avLst/>
          </a:prstGeom>
        </p:spPr>
        <p:txBody>
          <a:bodyPr lIns="0" tIns="0" rIns="0" bIns="0" rtlCol="0" anchor="t">
            <a:spAutoFit/>
          </a:bodyPr>
          <a:lstStyle/>
          <a:p>
            <a:pPr>
              <a:lnSpc>
                <a:spcPts val="5880"/>
              </a:lnSpc>
            </a:pPr>
            <a:r>
              <a:rPr lang="nl-NL" sz="4400" dirty="0">
                <a:latin typeface="Roboto Bold" panose="02000000000000000000" pitchFamily="2" charset="0"/>
                <a:ea typeface="Roboto Bold" panose="02000000000000000000" pitchFamily="2" charset="0"/>
              </a:rPr>
              <a:t>Maak een lijst van enkele dingen die in je opkomen als je de term "niet-hernieuwbare energie“ hoort.</a:t>
            </a:r>
            <a:endParaRPr lang="en-US" sz="4200" dirty="0">
              <a:solidFill>
                <a:srgbClr val="1C2B47"/>
              </a:solidFill>
              <a:latin typeface="Roboto Bold" panose="02000000000000000000" pitchFamily="2" charset="0"/>
              <a:ea typeface="Roboto Bold" panose="02000000000000000000" pitchFamily="2" charset="0"/>
            </a:endParaRPr>
          </a:p>
        </p:txBody>
      </p:sp>
      <p:pic>
        <p:nvPicPr>
          <p:cNvPr id="11" name="Picture 11"/>
          <p:cNvPicPr>
            <a:picLocks noChangeAspect="1"/>
          </p:cNvPicPr>
          <p:nvPr/>
        </p:nvPicPr>
        <p:blipFill>
          <a:blip r:embed="rId5">
            <a:alphaModFix amt="26000"/>
          </a:blip>
          <a:srcRect/>
          <a:stretch>
            <a:fillRect/>
          </a:stretch>
        </p:blipFill>
        <p:spPr>
          <a:xfrm>
            <a:off x="16845057" y="3140621"/>
            <a:ext cx="1955953" cy="1961542"/>
          </a:xfrm>
          <a:prstGeom prst="rect">
            <a:avLst/>
          </a:prstGeom>
        </p:spPr>
      </p:pic>
      <p:grpSp>
        <p:nvGrpSpPr>
          <p:cNvPr id="12" name="Group 12"/>
          <p:cNvGrpSpPr/>
          <p:nvPr/>
        </p:nvGrpSpPr>
        <p:grpSpPr>
          <a:xfrm>
            <a:off x="0" y="6843164"/>
            <a:ext cx="18288000" cy="3443836"/>
            <a:chOff x="0" y="0"/>
            <a:chExt cx="6186311" cy="1164952"/>
          </a:xfrm>
        </p:grpSpPr>
        <p:sp>
          <p:nvSpPr>
            <p:cNvPr id="13" name="Freeform 13"/>
            <p:cNvSpPr/>
            <p:nvPr/>
          </p:nvSpPr>
          <p:spPr>
            <a:xfrm>
              <a:off x="0" y="0"/>
              <a:ext cx="6186311" cy="1164952"/>
            </a:xfrm>
            <a:custGeom>
              <a:avLst/>
              <a:gdLst/>
              <a:ahLst/>
              <a:cxnLst/>
              <a:rect l="l" t="t" r="r" b="b"/>
              <a:pathLst>
                <a:path w="6186311" h="1164952">
                  <a:moveTo>
                    <a:pt x="0" y="0"/>
                  </a:moveTo>
                  <a:lnTo>
                    <a:pt x="6186311" y="0"/>
                  </a:lnTo>
                  <a:lnTo>
                    <a:pt x="6186311" y="1164952"/>
                  </a:lnTo>
                  <a:lnTo>
                    <a:pt x="0" y="1164952"/>
                  </a:lnTo>
                  <a:close/>
                </a:path>
              </a:pathLst>
            </a:custGeom>
            <a:solidFill>
              <a:srgbClr val="5D422E"/>
            </a:solidFill>
          </p:spPr>
        </p:sp>
      </p:grpSp>
      <p:pic>
        <p:nvPicPr>
          <p:cNvPr id="14" name="Picture 14"/>
          <p:cNvPicPr>
            <a:picLocks noChangeAspect="1"/>
          </p:cNvPicPr>
          <p:nvPr/>
        </p:nvPicPr>
        <p:blipFill>
          <a:blip r:embed="rId6"/>
          <a:srcRect/>
          <a:stretch>
            <a:fillRect/>
          </a:stretch>
        </p:blipFill>
        <p:spPr>
          <a:xfrm rot="-1531174">
            <a:off x="435097" y="7427906"/>
            <a:ext cx="2176702" cy="2512788"/>
          </a:xfrm>
          <a:prstGeom prst="rect">
            <a:avLst/>
          </a:prstGeom>
        </p:spPr>
      </p:pic>
      <p:sp>
        <p:nvSpPr>
          <p:cNvPr id="15" name="TextBox 15"/>
          <p:cNvSpPr txBox="1"/>
          <p:nvPr/>
        </p:nvSpPr>
        <p:spPr>
          <a:xfrm>
            <a:off x="2770183" y="7892721"/>
            <a:ext cx="15052851" cy="1513235"/>
          </a:xfrm>
          <a:prstGeom prst="rect">
            <a:avLst/>
          </a:prstGeom>
        </p:spPr>
        <p:txBody>
          <a:bodyPr lIns="0" tIns="0" rIns="0" bIns="0" rtlCol="0" anchor="t">
            <a:spAutoFit/>
          </a:bodyPr>
          <a:lstStyle/>
          <a:p>
            <a:pPr>
              <a:lnSpc>
                <a:spcPts val="5880"/>
              </a:lnSpc>
            </a:pPr>
            <a:r>
              <a:rPr lang="nl-NL" sz="3600" dirty="0">
                <a:latin typeface="Roboto Bold" panose="02000000000000000000" pitchFamily="2" charset="0"/>
                <a:ea typeface="Roboto Bold" panose="02000000000000000000" pitchFamily="2" charset="0"/>
              </a:rPr>
              <a:t>Niet-hernieuwbare energie wordt gebruikt op een manier dat het niet meer terug te winnen is. We kunnen deze cyclus niet opnieuw creëren</a:t>
            </a:r>
            <a:r>
              <a:rPr lang="en-US" sz="3600" dirty="0">
                <a:solidFill>
                  <a:srgbClr val="FFFFFF"/>
                </a:solidFill>
                <a:latin typeface="Roboto Bold" panose="02000000000000000000" pitchFamily="2" charset="0"/>
                <a:ea typeface="Roboto Bold" panose="02000000000000000000" pitchFamily="2" charset="0"/>
              </a:rPr>
              <a: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THE ENVIRONMENT AND CLIMATE CHANGE (6)">
            <a:hlinkClick r:id="" action="ppaction://media"/>
            <a:extLst>
              <a:ext uri="{FF2B5EF4-FFF2-40B4-BE49-F238E27FC236}">
                <a16:creationId xmlns="" xmlns:a16="http://schemas.microsoft.com/office/drawing/2014/main" id="{9C78EFA4-8CD7-4B9A-9D4A-AFE401A4D09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8311812" cy="10300394"/>
          </a:xfrm>
          <a:prstGeom prst="rect">
            <a:avLst/>
          </a:prstGeom>
        </p:spPr>
      </p:pic>
      <p:grpSp>
        <p:nvGrpSpPr>
          <p:cNvPr id="2" name="Group 2"/>
          <p:cNvGrpSpPr/>
          <p:nvPr/>
        </p:nvGrpSpPr>
        <p:grpSpPr>
          <a:xfrm>
            <a:off x="1028700" y="0"/>
            <a:ext cx="6608064" cy="10287000"/>
            <a:chOff x="0" y="0"/>
            <a:chExt cx="2235320" cy="3479800"/>
          </a:xfrm>
        </p:grpSpPr>
        <p:sp>
          <p:nvSpPr>
            <p:cNvPr id="3" name="Freeform 3"/>
            <p:cNvSpPr/>
            <p:nvPr/>
          </p:nvSpPr>
          <p:spPr>
            <a:xfrm>
              <a:off x="0" y="0"/>
              <a:ext cx="2235320" cy="3479800"/>
            </a:xfrm>
            <a:custGeom>
              <a:avLst/>
              <a:gdLst/>
              <a:ahLst/>
              <a:cxnLst/>
              <a:rect l="l" t="t" r="r" b="b"/>
              <a:pathLst>
                <a:path w="2235320" h="3479800">
                  <a:moveTo>
                    <a:pt x="0" y="0"/>
                  </a:moveTo>
                  <a:lnTo>
                    <a:pt x="2235320" y="0"/>
                  </a:lnTo>
                  <a:lnTo>
                    <a:pt x="2235320" y="3479800"/>
                  </a:lnTo>
                  <a:lnTo>
                    <a:pt x="0" y="3479800"/>
                  </a:lnTo>
                  <a:close/>
                </a:path>
              </a:pathLst>
            </a:custGeom>
            <a:solidFill>
              <a:srgbClr val="545454"/>
            </a:solidFill>
          </p:spPr>
        </p:sp>
      </p:grpSp>
      <p:pic>
        <p:nvPicPr>
          <p:cNvPr id="4" name="Picture 4"/>
          <p:cNvPicPr>
            <a:picLocks noChangeAspect="1"/>
          </p:cNvPicPr>
          <p:nvPr/>
        </p:nvPicPr>
        <p:blipFill>
          <a:blip r:embed="rId5"/>
          <a:srcRect/>
          <a:stretch>
            <a:fillRect/>
          </a:stretch>
        </p:blipFill>
        <p:spPr>
          <a:xfrm>
            <a:off x="1028700" y="5746710"/>
            <a:ext cx="6608064" cy="4540290"/>
          </a:xfrm>
          <a:prstGeom prst="rect">
            <a:avLst/>
          </a:prstGeom>
        </p:spPr>
      </p:pic>
      <p:sp>
        <p:nvSpPr>
          <p:cNvPr id="5" name="TextBox 5"/>
          <p:cNvSpPr txBox="1"/>
          <p:nvPr/>
        </p:nvSpPr>
        <p:spPr>
          <a:xfrm>
            <a:off x="2184466" y="636336"/>
            <a:ext cx="4902134" cy="2462213"/>
          </a:xfrm>
          <a:prstGeom prst="rect">
            <a:avLst/>
          </a:prstGeom>
        </p:spPr>
        <p:txBody>
          <a:bodyPr wrap="square" lIns="0" tIns="0" rIns="0" bIns="0" rtlCol="0" anchor="t">
            <a:spAutoFit/>
          </a:bodyPr>
          <a:lstStyle/>
          <a:p>
            <a:pPr algn="ctr">
              <a:lnSpc>
                <a:spcPts val="9586"/>
              </a:lnSpc>
            </a:pPr>
            <a:r>
              <a:rPr lang="en-US" sz="6847" dirty="0">
                <a:solidFill>
                  <a:srgbClr val="FFFFFF"/>
                </a:solidFill>
                <a:latin typeface="Open Sans Bold"/>
              </a:rPr>
              <a:t>NUCLEAIRE </a:t>
            </a:r>
          </a:p>
          <a:p>
            <a:pPr>
              <a:lnSpc>
                <a:spcPts val="9586"/>
              </a:lnSpc>
              <a:spcBef>
                <a:spcPct val="0"/>
              </a:spcBef>
            </a:pPr>
            <a:r>
              <a:rPr lang="en-US" sz="6847" dirty="0">
                <a:solidFill>
                  <a:srgbClr val="FFFFFF"/>
                </a:solidFill>
                <a:latin typeface="Open Sans Bold"/>
              </a:rPr>
              <a:t>ENERGIE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4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2787403"/>
            <a:ext cx="18288000" cy="3143703"/>
            <a:chOff x="0" y="0"/>
            <a:chExt cx="24384000" cy="4191604"/>
          </a:xfrm>
        </p:grpSpPr>
        <p:pic>
          <p:nvPicPr>
            <p:cNvPr id="3" name="Picture 3"/>
            <p:cNvPicPr>
              <a:picLocks noChangeAspect="1"/>
            </p:cNvPicPr>
            <p:nvPr/>
          </p:nvPicPr>
          <p:blipFill>
            <a:blip r:embed="rId2"/>
            <a:srcRect t="15301" b="15301"/>
            <a:stretch>
              <a:fillRect/>
            </a:stretch>
          </p:blipFill>
          <p:spPr>
            <a:xfrm>
              <a:off x="0" y="0"/>
              <a:ext cx="8128000" cy="4191604"/>
            </a:xfrm>
            <a:prstGeom prst="rect">
              <a:avLst/>
            </a:prstGeom>
          </p:spPr>
        </p:pic>
        <p:pic>
          <p:nvPicPr>
            <p:cNvPr id="4" name="Picture 4"/>
            <p:cNvPicPr>
              <a:picLocks noChangeAspect="1"/>
            </p:cNvPicPr>
            <p:nvPr/>
          </p:nvPicPr>
          <p:blipFill>
            <a:blip r:embed="rId3"/>
            <a:srcRect t="4160" b="4160"/>
            <a:stretch>
              <a:fillRect/>
            </a:stretch>
          </p:blipFill>
          <p:spPr>
            <a:xfrm>
              <a:off x="8128000" y="0"/>
              <a:ext cx="8128000" cy="4191604"/>
            </a:xfrm>
            <a:prstGeom prst="rect">
              <a:avLst/>
            </a:prstGeom>
          </p:spPr>
        </p:pic>
        <p:pic>
          <p:nvPicPr>
            <p:cNvPr id="5" name="Picture 5"/>
            <p:cNvPicPr>
              <a:picLocks noChangeAspect="1"/>
            </p:cNvPicPr>
            <p:nvPr/>
          </p:nvPicPr>
          <p:blipFill>
            <a:blip r:embed="rId4"/>
            <a:srcRect t="20987" b="20987"/>
            <a:stretch>
              <a:fillRect/>
            </a:stretch>
          </p:blipFill>
          <p:spPr>
            <a:xfrm>
              <a:off x="16256000" y="0"/>
              <a:ext cx="8128000" cy="4191604"/>
            </a:xfrm>
            <a:prstGeom prst="rect">
              <a:avLst/>
            </a:prstGeom>
          </p:spPr>
        </p:pic>
      </p:grpSp>
      <p:sp>
        <p:nvSpPr>
          <p:cNvPr id="6" name="TextBox 6"/>
          <p:cNvSpPr txBox="1"/>
          <p:nvPr/>
        </p:nvSpPr>
        <p:spPr>
          <a:xfrm>
            <a:off x="1143000" y="7259253"/>
            <a:ext cx="15809175" cy="1154162"/>
          </a:xfrm>
          <a:prstGeom prst="rect">
            <a:avLst/>
          </a:prstGeom>
        </p:spPr>
        <p:txBody>
          <a:bodyPr wrap="square" lIns="0" tIns="0" rIns="0" bIns="0" rtlCol="0" anchor="t">
            <a:spAutoFit/>
          </a:bodyPr>
          <a:lstStyle/>
          <a:p>
            <a:pPr algn="ctr">
              <a:lnSpc>
                <a:spcPts val="8960"/>
              </a:lnSpc>
            </a:pPr>
            <a:r>
              <a:rPr lang="nl-NL" sz="5400" dirty="0">
                <a:latin typeface="Roboto Bold" panose="02000000000000000000" pitchFamily="2" charset="0"/>
                <a:ea typeface="Roboto Bold" panose="02000000000000000000" pitchFamily="2" charset="0"/>
              </a:rPr>
              <a:t>Energie die vrijkomt uit de kern van een atoom</a:t>
            </a:r>
            <a:r>
              <a:rPr lang="en-US" sz="6400" dirty="0">
                <a:solidFill>
                  <a:srgbClr val="1C2B47"/>
                </a:solidFill>
                <a:latin typeface="Roboto Bold"/>
              </a:rPr>
              <a:t>.</a:t>
            </a:r>
          </a:p>
        </p:txBody>
      </p:sp>
      <p:pic>
        <p:nvPicPr>
          <p:cNvPr id="7" name="Picture 7"/>
          <p:cNvPicPr>
            <a:picLocks noChangeAspect="1"/>
          </p:cNvPicPr>
          <p:nvPr/>
        </p:nvPicPr>
        <p:blipFill>
          <a:blip r:embed="rId5">
            <a:alphaModFix amt="16000"/>
          </a:blip>
          <a:srcRect/>
          <a:stretch>
            <a:fillRect/>
          </a:stretch>
        </p:blipFill>
        <p:spPr>
          <a:xfrm>
            <a:off x="15801966" y="5902458"/>
            <a:ext cx="2943234" cy="2951644"/>
          </a:xfrm>
          <a:prstGeom prst="rect">
            <a:avLst/>
          </a:prstGeom>
        </p:spPr>
      </p:pic>
      <p:sp>
        <p:nvSpPr>
          <p:cNvPr id="8" name="TextBox 8"/>
          <p:cNvSpPr txBox="1"/>
          <p:nvPr/>
        </p:nvSpPr>
        <p:spPr>
          <a:xfrm>
            <a:off x="3625698" y="974555"/>
            <a:ext cx="12376301" cy="1000274"/>
          </a:xfrm>
          <a:prstGeom prst="rect">
            <a:avLst/>
          </a:prstGeom>
        </p:spPr>
        <p:txBody>
          <a:bodyPr wrap="square" lIns="0" tIns="0" rIns="0" bIns="0" rtlCol="0" anchor="t">
            <a:spAutoFit/>
          </a:bodyPr>
          <a:lstStyle/>
          <a:p>
            <a:pPr marL="0" lvl="0" indent="0" algn="ctr">
              <a:lnSpc>
                <a:spcPts val="7840"/>
              </a:lnSpc>
              <a:spcBef>
                <a:spcPct val="0"/>
              </a:spcBef>
            </a:pPr>
            <a:r>
              <a:rPr lang="en-US" sz="8000" dirty="0">
                <a:solidFill>
                  <a:srgbClr val="545454"/>
                </a:solidFill>
                <a:latin typeface="Roboto Condensed Bold"/>
              </a:rPr>
              <a:t>WAT IS NUCLEAIRE ENERGIE?</a:t>
            </a:r>
          </a:p>
        </p:txBody>
      </p:sp>
      <p:grpSp>
        <p:nvGrpSpPr>
          <p:cNvPr id="9" name="Group 9"/>
          <p:cNvGrpSpPr/>
          <p:nvPr/>
        </p:nvGrpSpPr>
        <p:grpSpPr>
          <a:xfrm>
            <a:off x="0" y="9097209"/>
            <a:ext cx="18288000" cy="1277007"/>
            <a:chOff x="0" y="0"/>
            <a:chExt cx="6186311" cy="431975"/>
          </a:xfrm>
        </p:grpSpPr>
        <p:sp>
          <p:nvSpPr>
            <p:cNvPr id="10" name="Freeform 10"/>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5A5758"/>
            </a:solidFill>
          </p:spPr>
        </p:sp>
      </p:grpSp>
      <p:sp>
        <p:nvSpPr>
          <p:cNvPr id="11" name="TextBox 11"/>
          <p:cNvSpPr txBox="1"/>
          <p:nvPr/>
        </p:nvSpPr>
        <p:spPr>
          <a:xfrm>
            <a:off x="7772401" y="9006713"/>
            <a:ext cx="10515600" cy="1149995"/>
          </a:xfrm>
          <a:prstGeom prst="rect">
            <a:avLst/>
          </a:prstGeom>
        </p:spPr>
        <p:txBody>
          <a:bodyPr wrap="square" lIns="0" tIns="0" rIns="0" bIns="0" rtlCol="0" anchor="t">
            <a:spAutoFit/>
          </a:bodyPr>
          <a:lstStyle/>
          <a:p>
            <a:pPr algn="ctr">
              <a:lnSpc>
                <a:spcPts val="9586"/>
              </a:lnSpc>
              <a:spcBef>
                <a:spcPct val="0"/>
              </a:spcBef>
            </a:pPr>
            <a:r>
              <a:rPr lang="en-US" sz="6847" dirty="0">
                <a:solidFill>
                  <a:srgbClr val="FFFFFF"/>
                </a:solidFill>
                <a:latin typeface="Open Sans Bold"/>
              </a:rPr>
              <a:t>NUCLEAIRE ENERGIE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374216"/>
            <a:chOff x="0" y="0"/>
            <a:chExt cx="6186311" cy="3509303"/>
          </a:xfrm>
        </p:grpSpPr>
        <p:sp>
          <p:nvSpPr>
            <p:cNvPr id="3" name="Freeform 3"/>
            <p:cNvSpPr/>
            <p:nvPr/>
          </p:nvSpPr>
          <p:spPr>
            <a:xfrm>
              <a:off x="0" y="0"/>
              <a:ext cx="6186311" cy="3509303"/>
            </a:xfrm>
            <a:custGeom>
              <a:avLst/>
              <a:gdLst/>
              <a:ahLst/>
              <a:cxnLst/>
              <a:rect l="l" t="t" r="r" b="b"/>
              <a:pathLst>
                <a:path w="6186311" h="3509303">
                  <a:moveTo>
                    <a:pt x="0" y="0"/>
                  </a:moveTo>
                  <a:lnTo>
                    <a:pt x="6186311" y="0"/>
                  </a:lnTo>
                  <a:lnTo>
                    <a:pt x="6186311" y="3509303"/>
                  </a:lnTo>
                  <a:lnTo>
                    <a:pt x="0" y="3509303"/>
                  </a:lnTo>
                  <a:close/>
                </a:path>
              </a:pathLst>
            </a:custGeom>
            <a:solidFill>
              <a:srgbClr val="444444"/>
            </a:solidFill>
          </p:spPr>
        </p:sp>
      </p:grpSp>
      <p:sp>
        <p:nvSpPr>
          <p:cNvPr id="5" name="TextBox 5"/>
          <p:cNvSpPr txBox="1"/>
          <p:nvPr/>
        </p:nvSpPr>
        <p:spPr>
          <a:xfrm>
            <a:off x="184022" y="-228600"/>
            <a:ext cx="4387978" cy="1949252"/>
          </a:xfrm>
          <a:prstGeom prst="rect">
            <a:avLst/>
          </a:prstGeom>
        </p:spPr>
        <p:txBody>
          <a:bodyPr wrap="square" lIns="0" tIns="0" rIns="0" bIns="0" rtlCol="0" anchor="t">
            <a:spAutoFit/>
          </a:bodyPr>
          <a:lstStyle/>
          <a:p>
            <a:pPr algn="ctr">
              <a:lnSpc>
                <a:spcPts val="15187"/>
              </a:lnSpc>
            </a:pPr>
            <a:r>
              <a:rPr lang="en-US" sz="10847" dirty="0">
                <a:solidFill>
                  <a:srgbClr val="FFD91D"/>
                </a:solidFill>
                <a:latin typeface="Schoolbell"/>
              </a:rPr>
              <a:t>ATOMEN</a:t>
            </a:r>
          </a:p>
        </p:txBody>
      </p:sp>
      <p:sp>
        <p:nvSpPr>
          <p:cNvPr id="6" name="TextBox 6"/>
          <p:cNvSpPr txBox="1"/>
          <p:nvPr/>
        </p:nvSpPr>
        <p:spPr>
          <a:xfrm>
            <a:off x="420811" y="962025"/>
            <a:ext cx="8014881" cy="8938344"/>
          </a:xfrm>
          <a:prstGeom prst="rect">
            <a:avLst/>
          </a:prstGeom>
        </p:spPr>
        <p:txBody>
          <a:bodyPr lIns="0" tIns="0" rIns="0" bIns="0" rtlCol="0" anchor="t">
            <a:spAutoFit/>
          </a:bodyPr>
          <a:lstStyle/>
          <a:p>
            <a:pPr>
              <a:lnSpc>
                <a:spcPts val="4107"/>
              </a:lnSpc>
              <a:spcBef>
                <a:spcPct val="0"/>
              </a:spcBef>
            </a:pPr>
            <a:r>
              <a:rPr lang="nl-NL" sz="2800" dirty="0">
                <a:solidFill>
                  <a:schemeClr val="bg1"/>
                </a:solidFill>
                <a:latin typeface="Roboto" panose="02000000000000000000" pitchFamily="2" charset="0"/>
                <a:ea typeface="Roboto" panose="02000000000000000000" pitchFamily="2" charset="0"/>
              </a:rPr>
              <a:t>                                               </a:t>
            </a:r>
            <a:r>
              <a:rPr lang="nl-NL" sz="2800" dirty="0">
                <a:solidFill>
                  <a:schemeClr val="bg1"/>
                </a:solidFill>
                <a:latin typeface="Roboto Bold" panose="02000000000000000000" pitchFamily="2" charset="0"/>
                <a:ea typeface="Roboto Bold" panose="02000000000000000000" pitchFamily="2" charset="0"/>
              </a:rPr>
              <a:t>zijn de kleine deeltjes in materie waaruit moleculen bestaan. Moleculen vormen op hun beurt gassen, vloeistoffen en vaste stoffen.</a:t>
            </a:r>
            <a:endParaRPr lang="nl-NL" sz="2934" dirty="0">
              <a:solidFill>
                <a:srgbClr val="FFFFFF"/>
              </a:solidFill>
              <a:latin typeface="Roboto Bold" panose="02000000000000000000" pitchFamily="2" charset="0"/>
              <a:ea typeface="Roboto Bold" panose="02000000000000000000" pitchFamily="2" charset="0"/>
            </a:endParaRPr>
          </a:p>
          <a:p>
            <a:pPr>
              <a:lnSpc>
                <a:spcPts val="4107"/>
              </a:lnSpc>
              <a:spcBef>
                <a:spcPct val="0"/>
              </a:spcBef>
            </a:pPr>
            <a:r>
              <a:rPr lang="nl-NL" sz="2934" dirty="0">
                <a:solidFill>
                  <a:srgbClr val="FFFFFF"/>
                </a:solidFill>
                <a:latin typeface="Roboto Bold"/>
              </a:rPr>
              <a:t>Atomen zelf zijn opgebouwd uit drie delen </a:t>
            </a:r>
            <a:r>
              <a:rPr lang="nl-NL" sz="2934" dirty="0">
                <a:solidFill>
                  <a:srgbClr val="5ADAD1"/>
                </a:solidFill>
                <a:latin typeface="Roboto Bold"/>
              </a:rPr>
              <a:t>protonen</a:t>
            </a:r>
            <a:r>
              <a:rPr lang="nl-NL" sz="2934" dirty="0">
                <a:solidFill>
                  <a:srgbClr val="FFFFFF"/>
                </a:solidFill>
                <a:latin typeface="Roboto Bold"/>
              </a:rPr>
              <a:t>,</a:t>
            </a:r>
            <a:r>
              <a:rPr lang="nl-NL" sz="2934" dirty="0">
                <a:solidFill>
                  <a:srgbClr val="FF1616"/>
                </a:solidFill>
                <a:latin typeface="Roboto Bold"/>
              </a:rPr>
              <a:t> neutronen</a:t>
            </a:r>
            <a:r>
              <a:rPr lang="nl-NL" sz="2934" dirty="0">
                <a:solidFill>
                  <a:srgbClr val="FFFFFF"/>
                </a:solidFill>
                <a:latin typeface="Roboto Bold"/>
              </a:rPr>
              <a:t>, en </a:t>
            </a:r>
            <a:r>
              <a:rPr lang="nl-NL" sz="2934" dirty="0">
                <a:solidFill>
                  <a:srgbClr val="6FED4D"/>
                </a:solidFill>
                <a:latin typeface="Roboto Bold"/>
              </a:rPr>
              <a:t>elektronen</a:t>
            </a:r>
            <a:r>
              <a:rPr lang="nl-NL" sz="2934" dirty="0">
                <a:solidFill>
                  <a:srgbClr val="FFFFFF"/>
                </a:solidFill>
                <a:latin typeface="Roboto Bold"/>
              </a:rPr>
              <a:t>. Een atoom heft een nucleus (of kern) die protonen en neutronen bevat.  De nucleus is omringd door  elektronen.</a:t>
            </a:r>
            <a:r>
              <a:rPr lang="nl-NL" sz="2934" dirty="0">
                <a:solidFill>
                  <a:srgbClr val="5ADAD1"/>
                </a:solidFill>
                <a:latin typeface="Roboto Bold"/>
              </a:rPr>
              <a:t> </a:t>
            </a:r>
          </a:p>
          <a:p>
            <a:pPr>
              <a:lnSpc>
                <a:spcPts val="4107"/>
              </a:lnSpc>
              <a:spcBef>
                <a:spcPct val="0"/>
              </a:spcBef>
            </a:pPr>
            <a:endParaRPr lang="nl-NL" sz="2934" dirty="0">
              <a:solidFill>
                <a:srgbClr val="5ADAD1"/>
              </a:solidFill>
              <a:latin typeface="Roboto Bold"/>
            </a:endParaRPr>
          </a:p>
          <a:p>
            <a:pPr>
              <a:lnSpc>
                <a:spcPts val="4107"/>
              </a:lnSpc>
              <a:spcBef>
                <a:spcPct val="0"/>
              </a:spcBef>
            </a:pPr>
            <a:r>
              <a:rPr lang="nl-NL" sz="2934" dirty="0">
                <a:solidFill>
                  <a:srgbClr val="5ADAD1"/>
                </a:solidFill>
                <a:latin typeface="Roboto Bold"/>
              </a:rPr>
              <a:t>Protonen</a:t>
            </a:r>
            <a:r>
              <a:rPr lang="nl-NL" sz="2934" dirty="0">
                <a:solidFill>
                  <a:srgbClr val="FFFFFF"/>
                </a:solidFill>
                <a:latin typeface="Roboto Bold"/>
              </a:rPr>
              <a:t> hebben een positieve elektrische lading en </a:t>
            </a:r>
            <a:r>
              <a:rPr lang="nl-NL" sz="2934" dirty="0">
                <a:solidFill>
                  <a:srgbClr val="6FED4D"/>
                </a:solidFill>
                <a:latin typeface="Roboto Bold"/>
              </a:rPr>
              <a:t>elektronen </a:t>
            </a:r>
            <a:r>
              <a:rPr lang="nl-NL" sz="2934" dirty="0">
                <a:solidFill>
                  <a:srgbClr val="FFFFFF"/>
                </a:solidFill>
                <a:latin typeface="Roboto Bold"/>
              </a:rPr>
              <a:t>hebben een negatieve elektrische lading. </a:t>
            </a:r>
          </a:p>
          <a:p>
            <a:pPr>
              <a:lnSpc>
                <a:spcPts val="4107"/>
              </a:lnSpc>
              <a:spcBef>
                <a:spcPct val="0"/>
              </a:spcBef>
            </a:pPr>
            <a:endParaRPr lang="nl-NL" sz="2934" dirty="0">
              <a:solidFill>
                <a:srgbClr val="FFFFFF"/>
              </a:solidFill>
              <a:latin typeface="Roboto Bold"/>
            </a:endParaRPr>
          </a:p>
          <a:p>
            <a:pPr>
              <a:lnSpc>
                <a:spcPts val="4107"/>
              </a:lnSpc>
              <a:spcBef>
                <a:spcPct val="0"/>
              </a:spcBef>
            </a:pPr>
            <a:r>
              <a:rPr lang="nl-NL" sz="2934" dirty="0">
                <a:solidFill>
                  <a:srgbClr val="FF1616"/>
                </a:solidFill>
                <a:latin typeface="Roboto Bold"/>
              </a:rPr>
              <a:t>Neutronen</a:t>
            </a:r>
            <a:r>
              <a:rPr lang="nl-NL" sz="2934" dirty="0">
                <a:solidFill>
                  <a:srgbClr val="FFFFFF"/>
                </a:solidFill>
                <a:latin typeface="Roboto Bold"/>
              </a:rPr>
              <a:t> hebben geen elektrische lading (neutraal). Er is een enorme energie aanwezig in de bindingen die de kern bij elkaar houden.</a:t>
            </a:r>
          </a:p>
        </p:txBody>
      </p:sp>
      <p:sp>
        <p:nvSpPr>
          <p:cNvPr id="7" name="TextBox 7"/>
          <p:cNvSpPr txBox="1"/>
          <p:nvPr/>
        </p:nvSpPr>
        <p:spPr>
          <a:xfrm>
            <a:off x="8435690" y="7870190"/>
            <a:ext cx="10082701" cy="2103140"/>
          </a:xfrm>
          <a:prstGeom prst="rect">
            <a:avLst/>
          </a:prstGeom>
        </p:spPr>
        <p:txBody>
          <a:bodyPr wrap="square" lIns="0" tIns="0" rIns="0" bIns="0" rtlCol="0" anchor="t">
            <a:spAutoFit/>
          </a:bodyPr>
          <a:lstStyle/>
          <a:p>
            <a:pPr>
              <a:lnSpc>
                <a:spcPts val="4098"/>
              </a:lnSpc>
              <a:spcBef>
                <a:spcPct val="0"/>
              </a:spcBef>
            </a:pPr>
            <a:r>
              <a:rPr lang="nl-NL" sz="2927" dirty="0">
                <a:solidFill>
                  <a:srgbClr val="FFFFFF"/>
                </a:solidFill>
                <a:latin typeface="Roboto Bold"/>
              </a:rPr>
              <a:t>Deze kernenergie kan vrijkomen als de banden verbroken worden. De banden kunnen worden verbroken door kernsplijting en deze energie kan worden gebruikt om elektriciteit te maken. </a:t>
            </a:r>
          </a:p>
        </p:txBody>
      </p:sp>
      <p:pic>
        <p:nvPicPr>
          <p:cNvPr id="8" name="Picture 8"/>
          <p:cNvPicPr>
            <a:picLocks noChangeAspect="1"/>
          </p:cNvPicPr>
          <p:nvPr/>
        </p:nvPicPr>
        <p:blipFill>
          <a:blip r:embed="rId2">
            <a:extLst>
              <a:ext uri="{BEBA8EAE-BF5A-486C-A8C5-ECC9F3942E4B}">
                <a14:imgProps xmlns:a14="http://schemas.microsoft.com/office/drawing/2010/main">
                  <a14:imgLayer r:embed="rId3">
                    <a14:imgEffect>
                      <a14:saturation sat="0"/>
                    </a14:imgEffect>
                  </a14:imgLayer>
                </a14:imgProps>
              </a:ext>
            </a:extLst>
          </a:blip>
          <a:srcRect/>
          <a:stretch>
            <a:fillRect/>
          </a:stretch>
        </p:blipFill>
        <p:spPr>
          <a:xfrm>
            <a:off x="17553417" y="9042026"/>
            <a:ext cx="541513" cy="1244974"/>
          </a:xfrm>
          <a:prstGeom prst="rect">
            <a:avLst/>
          </a:prstGeom>
        </p:spPr>
      </p:pic>
      <p:pic>
        <p:nvPicPr>
          <p:cNvPr id="10" name="Obrázek 9">
            <a:extLst>
              <a:ext uri="{FF2B5EF4-FFF2-40B4-BE49-F238E27FC236}">
                <a16:creationId xmlns="" xmlns:a16="http://schemas.microsoft.com/office/drawing/2014/main" id="{37B84E45-03A0-4F77-9E00-71BB0BC60BB9}"/>
              </a:ext>
            </a:extLst>
          </p:cNvPr>
          <p:cNvPicPr>
            <a:picLocks noChangeAspect="1"/>
          </p:cNvPicPr>
          <p:nvPr/>
        </p:nvPicPr>
        <p:blipFill rotWithShape="1">
          <a:blip r:embed="rId4">
            <a:extLst>
              <a:ext uri="{28A0092B-C50C-407E-A947-70E740481C1C}">
                <a14:useLocalDpi xmlns:a14="http://schemas.microsoft.com/office/drawing/2010/main" val="0"/>
              </a:ext>
            </a:extLst>
          </a:blip>
          <a:srcRect l="128" t="11914" r="-128" b="11641"/>
          <a:stretch/>
        </p:blipFill>
        <p:spPr>
          <a:xfrm>
            <a:off x="8435691" y="38101"/>
            <a:ext cx="9866595" cy="7737968"/>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8FFEF"/>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pic>
          <p:nvPicPr>
            <p:cNvPr id="3" name="Picture 3"/>
            <p:cNvPicPr>
              <a:picLocks noChangeAspect="1"/>
            </p:cNvPicPr>
            <p:nvPr/>
          </p:nvPicPr>
          <p:blipFill>
            <a:blip r:embed="rId2"/>
            <a:srcRect t="7820" b="7820"/>
            <a:stretch>
              <a:fillRect/>
            </a:stretch>
          </p:blipFill>
          <p:spPr>
            <a:xfrm>
              <a:off x="0" y="0"/>
              <a:ext cx="12179300" cy="6845300"/>
            </a:xfrm>
            <a:prstGeom prst="rect">
              <a:avLst/>
            </a:prstGeom>
          </p:spPr>
        </p:pic>
        <p:sp>
          <p:nvSpPr>
            <p:cNvPr id="4" name="AutoShape 4"/>
            <p:cNvSpPr/>
            <p:nvPr/>
          </p:nvSpPr>
          <p:spPr>
            <a:xfrm>
              <a:off x="12204700" y="0"/>
              <a:ext cx="12179300" cy="6845300"/>
            </a:xfrm>
            <a:prstGeom prst="rect">
              <a:avLst/>
            </a:prstGeom>
            <a:solidFill>
              <a:srgbClr val="CFBDAE"/>
            </a:solidFill>
          </p:spPr>
        </p:sp>
        <p:sp>
          <p:nvSpPr>
            <p:cNvPr id="5" name="AutoShape 5"/>
            <p:cNvSpPr/>
            <p:nvPr/>
          </p:nvSpPr>
          <p:spPr>
            <a:xfrm>
              <a:off x="0" y="6870700"/>
              <a:ext cx="12179300" cy="6845300"/>
            </a:xfrm>
            <a:prstGeom prst="rect">
              <a:avLst/>
            </a:prstGeom>
            <a:solidFill>
              <a:srgbClr val="CFBDAE"/>
            </a:solidFill>
          </p:spPr>
        </p:sp>
        <p:sp>
          <p:nvSpPr>
            <p:cNvPr id="6" name="AutoShape 6"/>
            <p:cNvSpPr/>
            <p:nvPr/>
          </p:nvSpPr>
          <p:spPr>
            <a:xfrm>
              <a:off x="12204700" y="6870700"/>
              <a:ext cx="12179300" cy="6845300"/>
            </a:xfrm>
            <a:prstGeom prst="rect">
              <a:avLst/>
            </a:prstGeom>
            <a:solidFill>
              <a:srgbClr val="CFBDAE"/>
            </a:solidFill>
          </p:spPr>
        </p:sp>
      </p:grpSp>
      <p:sp>
        <p:nvSpPr>
          <p:cNvPr id="7" name="TextBox 7"/>
          <p:cNvSpPr txBox="1"/>
          <p:nvPr/>
        </p:nvSpPr>
        <p:spPr>
          <a:xfrm>
            <a:off x="10198465" y="17145"/>
            <a:ext cx="8089535" cy="1282402"/>
          </a:xfrm>
          <a:prstGeom prst="rect">
            <a:avLst/>
          </a:prstGeom>
        </p:spPr>
        <p:txBody>
          <a:bodyPr wrap="square" lIns="0" tIns="0" rIns="0" bIns="0" rtlCol="0" anchor="t">
            <a:spAutoFit/>
          </a:bodyPr>
          <a:lstStyle/>
          <a:p>
            <a:pPr marL="0" lvl="0" indent="0" algn="just">
              <a:lnSpc>
                <a:spcPts val="10006"/>
              </a:lnSpc>
              <a:spcBef>
                <a:spcPct val="0"/>
              </a:spcBef>
            </a:pPr>
            <a:r>
              <a:rPr lang="en-US" sz="7147" dirty="0">
                <a:solidFill>
                  <a:srgbClr val="5D422E"/>
                </a:solidFill>
                <a:latin typeface="Roboto Condensed Bold"/>
              </a:rPr>
              <a:t>NIET-HERNIEUWBARE</a:t>
            </a:r>
          </a:p>
        </p:txBody>
      </p:sp>
      <p:grpSp>
        <p:nvGrpSpPr>
          <p:cNvPr id="8" name="Group 8"/>
          <p:cNvGrpSpPr/>
          <p:nvPr/>
        </p:nvGrpSpPr>
        <p:grpSpPr>
          <a:xfrm>
            <a:off x="4809560" y="3202676"/>
            <a:ext cx="7967642" cy="3349090"/>
            <a:chOff x="2784" y="-111198"/>
            <a:chExt cx="10623523" cy="4465455"/>
          </a:xfrm>
        </p:grpSpPr>
        <p:grpSp>
          <p:nvGrpSpPr>
            <p:cNvPr id="9" name="Group 9"/>
            <p:cNvGrpSpPr/>
            <p:nvPr/>
          </p:nvGrpSpPr>
          <p:grpSpPr>
            <a:xfrm>
              <a:off x="2784" y="-111198"/>
              <a:ext cx="10623523" cy="4465455"/>
              <a:chOff x="1037" y="-41417"/>
              <a:chExt cx="3956845" cy="1663206"/>
            </a:xfrm>
          </p:grpSpPr>
          <p:sp>
            <p:nvSpPr>
              <p:cNvPr id="10" name="Freeform 10"/>
              <p:cNvSpPr/>
              <p:nvPr/>
            </p:nvSpPr>
            <p:spPr>
              <a:xfrm>
                <a:off x="1037" y="-41417"/>
                <a:ext cx="3956845" cy="1663206"/>
              </a:xfrm>
              <a:custGeom>
                <a:avLst/>
                <a:gdLst/>
                <a:ahLst/>
                <a:cxnLst/>
                <a:rect l="l" t="t" r="r" b="b"/>
                <a:pathLst>
                  <a:path w="3956845" h="1663206">
                    <a:moveTo>
                      <a:pt x="0" y="0"/>
                    </a:moveTo>
                    <a:lnTo>
                      <a:pt x="3956845" y="0"/>
                    </a:lnTo>
                    <a:lnTo>
                      <a:pt x="3956845" y="1663206"/>
                    </a:lnTo>
                    <a:lnTo>
                      <a:pt x="0" y="1663206"/>
                    </a:lnTo>
                    <a:close/>
                  </a:path>
                </a:pathLst>
              </a:custGeom>
              <a:solidFill>
                <a:srgbClr val="5D422E"/>
              </a:solidFill>
            </p:spPr>
          </p:sp>
        </p:grpSp>
        <p:sp>
          <p:nvSpPr>
            <p:cNvPr id="11" name="TextBox 11"/>
            <p:cNvSpPr txBox="1"/>
            <p:nvPr/>
          </p:nvSpPr>
          <p:spPr>
            <a:xfrm>
              <a:off x="2784" y="663817"/>
              <a:ext cx="10623522" cy="3385544"/>
            </a:xfrm>
            <a:prstGeom prst="rect">
              <a:avLst/>
            </a:prstGeom>
          </p:spPr>
          <p:txBody>
            <a:bodyPr wrap="square" lIns="0" tIns="0" rIns="0" bIns="0" rtlCol="0" anchor="t">
              <a:spAutoFit/>
            </a:bodyPr>
            <a:lstStyle/>
            <a:p>
              <a:pPr algn="ctr">
                <a:lnSpc>
                  <a:spcPts val="6571"/>
                </a:lnSpc>
              </a:pPr>
              <a:r>
                <a:rPr lang="en-US" sz="6705" dirty="0">
                  <a:solidFill>
                    <a:srgbClr val="FFFFFF"/>
                  </a:solidFill>
                  <a:latin typeface="Roboto Condensed Bold"/>
                </a:rPr>
                <a:t>NADELEN VAN FOSSIELE BRANDSTOFFEN</a:t>
              </a:r>
            </a:p>
          </p:txBody>
        </p:sp>
      </p:grpSp>
      <p:sp>
        <p:nvSpPr>
          <p:cNvPr id="12" name="TextBox 12"/>
          <p:cNvSpPr txBox="1"/>
          <p:nvPr/>
        </p:nvSpPr>
        <p:spPr>
          <a:xfrm>
            <a:off x="205740" y="8930005"/>
            <a:ext cx="7033260" cy="1256754"/>
          </a:xfrm>
          <a:prstGeom prst="rect">
            <a:avLst/>
          </a:prstGeom>
        </p:spPr>
        <p:txBody>
          <a:bodyPr wrap="square" lIns="0" tIns="0" rIns="0" bIns="0" rtlCol="0" anchor="t">
            <a:spAutoFit/>
          </a:bodyPr>
          <a:lstStyle/>
          <a:p>
            <a:pPr marL="0" lvl="0" indent="0" algn="just">
              <a:lnSpc>
                <a:spcPts val="9782"/>
              </a:lnSpc>
              <a:spcBef>
                <a:spcPct val="0"/>
              </a:spcBef>
            </a:pPr>
            <a:r>
              <a:rPr lang="en-US" sz="6987" dirty="0">
                <a:solidFill>
                  <a:srgbClr val="5D422E"/>
                </a:solidFill>
                <a:latin typeface="Roboto Condensed Bold"/>
              </a:rPr>
              <a:t>VERONTREINIGING</a:t>
            </a:r>
          </a:p>
        </p:txBody>
      </p:sp>
      <p:sp>
        <p:nvSpPr>
          <p:cNvPr id="13" name="TextBox 13"/>
          <p:cNvSpPr txBox="1"/>
          <p:nvPr/>
        </p:nvSpPr>
        <p:spPr>
          <a:xfrm>
            <a:off x="7444740" y="9002171"/>
            <a:ext cx="10683240" cy="1191160"/>
          </a:xfrm>
          <a:prstGeom prst="rect">
            <a:avLst/>
          </a:prstGeom>
        </p:spPr>
        <p:txBody>
          <a:bodyPr wrap="square" lIns="0" tIns="0" rIns="0" bIns="0" rtlCol="0" anchor="t">
            <a:spAutoFit/>
          </a:bodyPr>
          <a:lstStyle/>
          <a:p>
            <a:pPr marL="0" lvl="0" indent="0" algn="r">
              <a:lnSpc>
                <a:spcPts val="10016"/>
              </a:lnSpc>
              <a:spcBef>
                <a:spcPct val="0"/>
              </a:spcBef>
            </a:pPr>
            <a:r>
              <a:rPr lang="en-US" sz="6600" dirty="0">
                <a:solidFill>
                  <a:srgbClr val="5D422E"/>
                </a:solidFill>
                <a:latin typeface="Roboto Condensed Bold"/>
              </a:rPr>
              <a:t>VERNIETIGING VAN LAND</a:t>
            </a:r>
          </a:p>
        </p:txBody>
      </p:sp>
      <p:sp>
        <p:nvSpPr>
          <p:cNvPr id="14" name="TextBox 14"/>
          <p:cNvSpPr txBox="1"/>
          <p:nvPr/>
        </p:nvSpPr>
        <p:spPr>
          <a:xfrm>
            <a:off x="10198465" y="1159062"/>
            <a:ext cx="7723775" cy="1513235"/>
          </a:xfrm>
          <a:prstGeom prst="rect">
            <a:avLst/>
          </a:prstGeom>
        </p:spPr>
        <p:txBody>
          <a:bodyPr lIns="0" tIns="0" rIns="0" bIns="0" rtlCol="0" anchor="t">
            <a:spAutoFit/>
          </a:bodyPr>
          <a:lstStyle/>
          <a:p>
            <a:pPr marL="0" lvl="0" indent="0" algn="r">
              <a:lnSpc>
                <a:spcPts val="5880"/>
              </a:lnSpc>
              <a:spcBef>
                <a:spcPct val="0"/>
              </a:spcBef>
            </a:pPr>
            <a:r>
              <a:rPr lang="nl-NL" sz="4200" spc="-96" dirty="0">
                <a:solidFill>
                  <a:srgbClr val="5D422E"/>
                </a:solidFill>
                <a:latin typeface="Roboto Condensed"/>
              </a:rPr>
              <a:t>kolen-, olie- en gasbronnen zullen op een dag uitgeput raken</a:t>
            </a:r>
          </a:p>
        </p:txBody>
      </p:sp>
      <p:sp>
        <p:nvSpPr>
          <p:cNvPr id="15" name="TextBox 15"/>
          <p:cNvSpPr txBox="1"/>
          <p:nvPr/>
        </p:nvSpPr>
        <p:spPr>
          <a:xfrm>
            <a:off x="9340215" y="8235836"/>
            <a:ext cx="8411778" cy="670055"/>
          </a:xfrm>
          <a:prstGeom prst="rect">
            <a:avLst/>
          </a:prstGeom>
        </p:spPr>
        <p:txBody>
          <a:bodyPr wrap="square" lIns="0" tIns="0" rIns="0" bIns="0" rtlCol="0" anchor="t">
            <a:spAutoFit/>
          </a:bodyPr>
          <a:lstStyle/>
          <a:p>
            <a:pPr algn="r">
              <a:lnSpc>
                <a:spcPts val="5880"/>
              </a:lnSpc>
              <a:spcBef>
                <a:spcPct val="0"/>
              </a:spcBef>
            </a:pPr>
            <a:r>
              <a:rPr lang="nl-NL" sz="3200" spc="-96" dirty="0">
                <a:solidFill>
                  <a:srgbClr val="5D422E"/>
                </a:solidFill>
                <a:latin typeface="Roboto Condensed"/>
              </a:rPr>
              <a:t>Mijnbouw heeft een negatieve invloed op het landschap</a:t>
            </a:r>
          </a:p>
        </p:txBody>
      </p:sp>
      <p:sp>
        <p:nvSpPr>
          <p:cNvPr id="16" name="TextBox 16"/>
          <p:cNvSpPr txBox="1"/>
          <p:nvPr/>
        </p:nvSpPr>
        <p:spPr>
          <a:xfrm>
            <a:off x="205740" y="6732320"/>
            <a:ext cx="8057108" cy="2269852"/>
          </a:xfrm>
          <a:prstGeom prst="rect">
            <a:avLst/>
          </a:prstGeom>
        </p:spPr>
        <p:txBody>
          <a:bodyPr lIns="0" tIns="0" rIns="0" bIns="0" rtlCol="0" anchor="t">
            <a:spAutoFit/>
          </a:bodyPr>
          <a:lstStyle/>
          <a:p>
            <a:pPr>
              <a:lnSpc>
                <a:spcPts val="5880"/>
              </a:lnSpc>
            </a:pPr>
            <a:r>
              <a:rPr lang="nl-NL" sz="3600" spc="-96" dirty="0">
                <a:solidFill>
                  <a:srgbClr val="5D422E"/>
                </a:solidFill>
                <a:latin typeface="Roboto Condensed"/>
              </a:rPr>
              <a:t>Koolstofdioxide wordt uitgestoten door verbranding van fossiele brandstoffen, die de grootste bijdrage levert aan het broeikaseffect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2"/>
          <a:srcRect l="2666" r="2666"/>
          <a:stretch>
            <a:fillRect/>
          </a:stretch>
        </a:blipFill>
        <a:effectLst/>
      </p:bgPr>
    </p:bg>
    <p:spTree>
      <p:nvGrpSpPr>
        <p:cNvPr id="1" name=""/>
        <p:cNvGrpSpPr/>
        <p:nvPr/>
      </p:nvGrpSpPr>
      <p:grpSpPr>
        <a:xfrm>
          <a:off x="0" y="0"/>
          <a:ext cx="0" cy="0"/>
          <a:chOff x="0" y="0"/>
          <a:chExt cx="0" cy="0"/>
        </a:xfrm>
      </p:grpSpPr>
      <p:grpSp>
        <p:nvGrpSpPr>
          <p:cNvPr id="2" name="Group 2"/>
          <p:cNvGrpSpPr/>
          <p:nvPr/>
        </p:nvGrpSpPr>
        <p:grpSpPr>
          <a:xfrm>
            <a:off x="0" y="1028700"/>
            <a:ext cx="18436590" cy="2305050"/>
            <a:chOff x="0" y="0"/>
            <a:chExt cx="6236575" cy="779733"/>
          </a:xfrm>
        </p:grpSpPr>
        <p:sp>
          <p:nvSpPr>
            <p:cNvPr id="3" name="Freeform 3"/>
            <p:cNvSpPr/>
            <p:nvPr/>
          </p:nvSpPr>
          <p:spPr>
            <a:xfrm>
              <a:off x="0" y="0"/>
              <a:ext cx="6236575" cy="779733"/>
            </a:xfrm>
            <a:custGeom>
              <a:avLst/>
              <a:gdLst/>
              <a:ahLst/>
              <a:cxnLst/>
              <a:rect l="l" t="t" r="r" b="b"/>
              <a:pathLst>
                <a:path w="6236575" h="779733">
                  <a:moveTo>
                    <a:pt x="0" y="0"/>
                  </a:moveTo>
                  <a:lnTo>
                    <a:pt x="6236575" y="0"/>
                  </a:lnTo>
                  <a:lnTo>
                    <a:pt x="6236575" y="779733"/>
                  </a:lnTo>
                  <a:lnTo>
                    <a:pt x="0" y="779733"/>
                  </a:lnTo>
                  <a:close/>
                </a:path>
              </a:pathLst>
            </a:custGeom>
            <a:solidFill>
              <a:srgbClr val="244357">
                <a:alpha val="80784"/>
              </a:srgbClr>
            </a:solidFill>
          </p:spPr>
        </p:sp>
      </p:grpSp>
      <p:pic>
        <p:nvPicPr>
          <p:cNvPr id="4" name="Picture 4"/>
          <p:cNvPicPr>
            <a:picLocks noChangeAspect="1"/>
          </p:cNvPicPr>
          <p:nvPr/>
        </p:nvPicPr>
        <p:blipFill>
          <a:blip r:embed="rId3"/>
          <a:srcRect/>
          <a:stretch>
            <a:fillRect/>
          </a:stretch>
        </p:blipFill>
        <p:spPr>
          <a:xfrm rot="824133">
            <a:off x="15290198" y="2703195"/>
            <a:ext cx="2848030" cy="2856168"/>
          </a:xfrm>
          <a:prstGeom prst="rect">
            <a:avLst/>
          </a:prstGeom>
        </p:spPr>
      </p:pic>
      <p:sp>
        <p:nvSpPr>
          <p:cNvPr id="5" name="TextBox 5"/>
          <p:cNvSpPr txBox="1"/>
          <p:nvPr/>
        </p:nvSpPr>
        <p:spPr>
          <a:xfrm>
            <a:off x="649366" y="1379220"/>
            <a:ext cx="17333833" cy="1552575"/>
          </a:xfrm>
          <a:prstGeom prst="rect">
            <a:avLst/>
          </a:prstGeom>
        </p:spPr>
        <p:txBody>
          <a:bodyPr wrap="square" lIns="0" tIns="0" rIns="0" bIns="0" rtlCol="0" anchor="t">
            <a:spAutoFit/>
          </a:bodyPr>
          <a:lstStyle/>
          <a:p>
            <a:pPr algn="ctr">
              <a:lnSpc>
                <a:spcPts val="12599"/>
              </a:lnSpc>
            </a:pPr>
            <a:r>
              <a:rPr lang="en-US" sz="9000" dirty="0">
                <a:solidFill>
                  <a:srgbClr val="F2FAFF"/>
                </a:solidFill>
                <a:latin typeface="Roboto Condensed Bold"/>
              </a:rPr>
              <a:t>WAT DE BROEIKASGASSEN DOEN?</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THE ENVIRONMENT AND CLIMATE CHANGE (7)">
            <a:hlinkClick r:id="" action="ppaction://media"/>
            <a:extLst>
              <a:ext uri="{FF2B5EF4-FFF2-40B4-BE49-F238E27FC236}">
                <a16:creationId xmlns="" xmlns:a16="http://schemas.microsoft.com/office/drawing/2014/main" id="{3AA97A1E-B0A0-432C-9F6D-0FD25100C20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0481" r="47083"/>
          <a:stretch/>
        </p:blipFill>
        <p:spPr>
          <a:xfrm>
            <a:off x="0" y="2106930"/>
            <a:ext cx="9677400" cy="8180070"/>
          </a:xfrm>
          <a:prstGeom prst="rect">
            <a:avLst/>
          </a:prstGeom>
        </p:spPr>
      </p:pic>
      <p:grpSp>
        <p:nvGrpSpPr>
          <p:cNvPr id="4" name="Group 4"/>
          <p:cNvGrpSpPr/>
          <p:nvPr/>
        </p:nvGrpSpPr>
        <p:grpSpPr>
          <a:xfrm>
            <a:off x="0" y="0"/>
            <a:ext cx="18288000" cy="2106930"/>
            <a:chOff x="0" y="0"/>
            <a:chExt cx="6236575" cy="779733"/>
          </a:xfrm>
        </p:grpSpPr>
        <p:sp>
          <p:nvSpPr>
            <p:cNvPr id="5" name="Freeform 5"/>
            <p:cNvSpPr/>
            <p:nvPr/>
          </p:nvSpPr>
          <p:spPr>
            <a:xfrm>
              <a:off x="0" y="0"/>
              <a:ext cx="6236575" cy="779733"/>
            </a:xfrm>
            <a:custGeom>
              <a:avLst/>
              <a:gdLst/>
              <a:ahLst/>
              <a:cxnLst/>
              <a:rect l="l" t="t" r="r" b="b"/>
              <a:pathLst>
                <a:path w="6236575" h="779733">
                  <a:moveTo>
                    <a:pt x="0" y="0"/>
                  </a:moveTo>
                  <a:lnTo>
                    <a:pt x="6236575" y="0"/>
                  </a:lnTo>
                  <a:lnTo>
                    <a:pt x="6236575" y="779733"/>
                  </a:lnTo>
                  <a:lnTo>
                    <a:pt x="0" y="779733"/>
                  </a:lnTo>
                  <a:close/>
                </a:path>
              </a:pathLst>
            </a:custGeom>
            <a:solidFill>
              <a:srgbClr val="244357"/>
            </a:solidFill>
          </p:spPr>
        </p:sp>
      </p:grpSp>
      <p:sp>
        <p:nvSpPr>
          <p:cNvPr id="6" name="TextBox 6"/>
          <p:cNvSpPr txBox="1"/>
          <p:nvPr/>
        </p:nvSpPr>
        <p:spPr>
          <a:xfrm>
            <a:off x="457200" y="678180"/>
            <a:ext cx="17373600" cy="641201"/>
          </a:xfrm>
          <a:prstGeom prst="rect">
            <a:avLst/>
          </a:prstGeom>
        </p:spPr>
        <p:txBody>
          <a:bodyPr lIns="0" tIns="0" rIns="0" bIns="0" rtlCol="0" anchor="t">
            <a:spAutoFit/>
          </a:bodyPr>
          <a:lstStyle/>
          <a:p>
            <a:pPr>
              <a:lnSpc>
                <a:spcPts val="5040"/>
              </a:lnSpc>
              <a:spcBef>
                <a:spcPct val="0"/>
              </a:spcBef>
            </a:pPr>
            <a:r>
              <a:rPr lang="en-US" sz="3600" dirty="0">
                <a:solidFill>
                  <a:srgbClr val="F8FFEF"/>
                </a:solidFill>
                <a:latin typeface="Roboto Bold"/>
              </a:rPr>
              <a:t>BROEIKASGASSEN IN DE ATMOSFEER HOUDEN WARMTE VAST. </a:t>
            </a:r>
          </a:p>
        </p:txBody>
      </p:sp>
      <p:sp>
        <p:nvSpPr>
          <p:cNvPr id="7" name="TextBox 7"/>
          <p:cNvSpPr txBox="1"/>
          <p:nvPr/>
        </p:nvSpPr>
        <p:spPr>
          <a:xfrm>
            <a:off x="9966960" y="2548587"/>
            <a:ext cx="7532650" cy="2205732"/>
          </a:xfrm>
          <a:prstGeom prst="rect">
            <a:avLst/>
          </a:prstGeom>
        </p:spPr>
        <p:txBody>
          <a:bodyPr lIns="0" tIns="0" rIns="0" bIns="0" rtlCol="0" anchor="t">
            <a:spAutoFit/>
          </a:bodyPr>
          <a:lstStyle/>
          <a:p>
            <a:pPr>
              <a:lnSpc>
                <a:spcPts val="4335"/>
              </a:lnSpc>
              <a:spcBef>
                <a:spcPct val="0"/>
              </a:spcBef>
            </a:pPr>
            <a:r>
              <a:rPr lang="nl-NL" sz="3097" dirty="0">
                <a:solidFill>
                  <a:srgbClr val="000000"/>
                </a:solidFill>
                <a:latin typeface="Open Sans Bold"/>
              </a:rPr>
              <a:t>Volgens de EPA (bureau voor milieubescherming) vormt koolstofdioxide meer dan 80pocent van de broeistofgassen.</a:t>
            </a:r>
          </a:p>
        </p:txBody>
      </p:sp>
      <p:pic>
        <p:nvPicPr>
          <p:cNvPr id="9" name="Obrázek 8">
            <a:extLst>
              <a:ext uri="{FF2B5EF4-FFF2-40B4-BE49-F238E27FC236}">
                <a16:creationId xmlns="" xmlns:a16="http://schemas.microsoft.com/office/drawing/2014/main" id="{207EC72D-DD00-4E15-944B-F54DF77200A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10249" y="5533325"/>
            <a:ext cx="8450978" cy="4753675"/>
          </a:xfrm>
          <a:prstGeom prst="rect">
            <a:avLst/>
          </a:prstGeom>
        </p:spPr>
      </p:pic>
      <p:sp>
        <p:nvSpPr>
          <p:cNvPr id="10" name="Obdélník 9">
            <a:extLst>
              <a:ext uri="{FF2B5EF4-FFF2-40B4-BE49-F238E27FC236}">
                <a16:creationId xmlns="" xmlns:a16="http://schemas.microsoft.com/office/drawing/2014/main" id="{4ED9526D-121D-4266-80E6-D207D184AD26}"/>
              </a:ext>
            </a:extLst>
          </p:cNvPr>
          <p:cNvSpPr/>
          <p:nvPr/>
        </p:nvSpPr>
        <p:spPr>
          <a:xfrm>
            <a:off x="5029200" y="7904755"/>
            <a:ext cx="2971800" cy="91440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ovéPole 10">
            <a:extLst>
              <a:ext uri="{FF2B5EF4-FFF2-40B4-BE49-F238E27FC236}">
                <a16:creationId xmlns="" xmlns:a16="http://schemas.microsoft.com/office/drawing/2014/main" id="{721527EE-BA5D-41C0-B6B4-5C74B38FB2E3}"/>
              </a:ext>
            </a:extLst>
          </p:cNvPr>
          <p:cNvSpPr txBox="1"/>
          <p:nvPr/>
        </p:nvSpPr>
        <p:spPr>
          <a:xfrm>
            <a:off x="5486400" y="8015506"/>
            <a:ext cx="2362200" cy="707886"/>
          </a:xfrm>
          <a:prstGeom prst="rect">
            <a:avLst/>
          </a:prstGeom>
          <a:noFill/>
        </p:spPr>
        <p:txBody>
          <a:bodyPr wrap="square" rtlCol="0">
            <a:spAutoFit/>
          </a:bodyPr>
          <a:lstStyle/>
          <a:p>
            <a:r>
              <a:rPr lang="cs-CZ" sz="4000" b="1" dirty="0">
                <a:solidFill>
                  <a:schemeClr val="bg1"/>
                </a:solidFill>
              </a:rPr>
              <a:t>WARMTE</a:t>
            </a:r>
            <a:endParaRPr lang="en-US" sz="4000" b="1"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76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2"/>
          <a:srcRect/>
          <a:stretch>
            <a:fillRect/>
          </a:stretch>
        </a:blipFill>
        <a:effectLst/>
      </p:bgPr>
    </p:bg>
    <p:spTree>
      <p:nvGrpSpPr>
        <p:cNvPr id="1" name=""/>
        <p:cNvGrpSpPr/>
        <p:nvPr/>
      </p:nvGrpSpPr>
      <p:grpSpPr>
        <a:xfrm>
          <a:off x="0" y="0"/>
          <a:ext cx="0" cy="0"/>
          <a:chOff x="0" y="0"/>
          <a:chExt cx="0" cy="0"/>
        </a:xfrm>
      </p:grpSpPr>
      <p:grpSp>
        <p:nvGrpSpPr>
          <p:cNvPr id="2" name="Group 2"/>
          <p:cNvGrpSpPr/>
          <p:nvPr/>
        </p:nvGrpSpPr>
        <p:grpSpPr>
          <a:xfrm>
            <a:off x="0" y="731520"/>
            <a:ext cx="18288000" cy="2457450"/>
            <a:chOff x="0" y="0"/>
            <a:chExt cx="6186311" cy="831286"/>
          </a:xfrm>
        </p:grpSpPr>
        <p:sp>
          <p:nvSpPr>
            <p:cNvPr id="3" name="Freeform 3"/>
            <p:cNvSpPr/>
            <p:nvPr/>
          </p:nvSpPr>
          <p:spPr>
            <a:xfrm>
              <a:off x="0" y="0"/>
              <a:ext cx="6186311" cy="831285"/>
            </a:xfrm>
            <a:custGeom>
              <a:avLst/>
              <a:gdLst/>
              <a:ahLst/>
              <a:cxnLst/>
              <a:rect l="l" t="t" r="r" b="b"/>
              <a:pathLst>
                <a:path w="6186311" h="831285">
                  <a:moveTo>
                    <a:pt x="0" y="0"/>
                  </a:moveTo>
                  <a:lnTo>
                    <a:pt x="6186311" y="0"/>
                  </a:lnTo>
                  <a:lnTo>
                    <a:pt x="6186311" y="831285"/>
                  </a:lnTo>
                  <a:lnTo>
                    <a:pt x="0" y="831285"/>
                  </a:lnTo>
                  <a:close/>
                </a:path>
              </a:pathLst>
            </a:custGeom>
            <a:solidFill>
              <a:srgbClr val="021741">
                <a:alpha val="45882"/>
              </a:srgbClr>
            </a:solidFill>
          </p:spPr>
        </p:sp>
      </p:grpSp>
      <p:sp>
        <p:nvSpPr>
          <p:cNvPr id="4" name="TextBox 4"/>
          <p:cNvSpPr txBox="1"/>
          <p:nvPr/>
        </p:nvSpPr>
        <p:spPr>
          <a:xfrm>
            <a:off x="408791" y="607695"/>
            <a:ext cx="17470419" cy="2000548"/>
          </a:xfrm>
          <a:prstGeom prst="rect">
            <a:avLst/>
          </a:prstGeom>
        </p:spPr>
        <p:txBody>
          <a:bodyPr lIns="0" tIns="0" rIns="0" bIns="0" rtlCol="0" anchor="t">
            <a:spAutoFit/>
          </a:bodyPr>
          <a:lstStyle/>
          <a:p>
            <a:pPr algn="ctr">
              <a:lnSpc>
                <a:spcPts val="7815"/>
              </a:lnSpc>
            </a:pPr>
            <a:r>
              <a:rPr lang="en-US" sz="5582" dirty="0">
                <a:solidFill>
                  <a:srgbClr val="FFFFFF"/>
                </a:solidFill>
                <a:latin typeface="Roboto Condensed Bold"/>
              </a:rPr>
              <a:t>WAT IS ER NOG MEER AANWEZIG IN DE BROEISTOFGASSEN IN DE ATMOSPHEER BUITEN KOOLSTOFDIOXIDE?</a:t>
            </a:r>
          </a:p>
        </p:txBody>
      </p:sp>
      <p:pic>
        <p:nvPicPr>
          <p:cNvPr id="5" name="Picture 5"/>
          <p:cNvPicPr>
            <a:picLocks noChangeAspect="1"/>
          </p:cNvPicPr>
          <p:nvPr/>
        </p:nvPicPr>
        <p:blipFill>
          <a:blip r:embed="rId3"/>
          <a:srcRect/>
          <a:stretch>
            <a:fillRect/>
          </a:stretch>
        </p:blipFill>
        <p:spPr>
          <a:xfrm rot="824133">
            <a:off x="15404498" y="2257524"/>
            <a:ext cx="2848030" cy="2856168"/>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 name="Obrázek 39" descr="Obsah obrázku exteriér, hora, pohled, okno&#10;&#10;Popis byl vytvořen automaticky">
            <a:extLst>
              <a:ext uri="{FF2B5EF4-FFF2-40B4-BE49-F238E27FC236}">
                <a16:creationId xmlns="" xmlns:a16="http://schemas.microsoft.com/office/drawing/2014/main" id="{60410722-D77D-4053-AB08-C0445A7E83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3" y="643"/>
            <a:ext cx="18285714" cy="10285714"/>
          </a:xfrm>
          <a:prstGeom prst="rect">
            <a:avLst/>
          </a:prstGeom>
        </p:spPr>
      </p:pic>
      <p:grpSp>
        <p:nvGrpSpPr>
          <p:cNvPr id="2" name="Group 2"/>
          <p:cNvGrpSpPr/>
          <p:nvPr/>
        </p:nvGrpSpPr>
        <p:grpSpPr>
          <a:xfrm>
            <a:off x="0" y="0"/>
            <a:ext cx="18288000" cy="982981"/>
            <a:chOff x="0" y="0"/>
            <a:chExt cx="6186311" cy="332514"/>
          </a:xfrm>
        </p:grpSpPr>
        <p:sp>
          <p:nvSpPr>
            <p:cNvPr id="3" name="Freeform 3"/>
            <p:cNvSpPr/>
            <p:nvPr/>
          </p:nvSpPr>
          <p:spPr>
            <a:xfrm>
              <a:off x="0" y="0"/>
              <a:ext cx="6186311" cy="332514"/>
            </a:xfrm>
            <a:custGeom>
              <a:avLst/>
              <a:gdLst/>
              <a:ahLst/>
              <a:cxnLst/>
              <a:rect l="l" t="t" r="r" b="b"/>
              <a:pathLst>
                <a:path w="6186311" h="332514">
                  <a:moveTo>
                    <a:pt x="0" y="0"/>
                  </a:moveTo>
                  <a:lnTo>
                    <a:pt x="6186311" y="0"/>
                  </a:lnTo>
                  <a:lnTo>
                    <a:pt x="6186311" y="332514"/>
                  </a:lnTo>
                  <a:lnTo>
                    <a:pt x="0" y="332514"/>
                  </a:lnTo>
                  <a:close/>
                </a:path>
              </a:pathLst>
            </a:custGeom>
            <a:solidFill>
              <a:srgbClr val="021741"/>
            </a:solidFill>
          </p:spPr>
        </p:sp>
      </p:grpSp>
      <p:grpSp>
        <p:nvGrpSpPr>
          <p:cNvPr id="4" name="Group 4"/>
          <p:cNvGrpSpPr/>
          <p:nvPr/>
        </p:nvGrpSpPr>
        <p:grpSpPr>
          <a:xfrm>
            <a:off x="0" y="9349739"/>
            <a:ext cx="18288000" cy="982981"/>
            <a:chOff x="0" y="0"/>
            <a:chExt cx="6186311" cy="332514"/>
          </a:xfrm>
        </p:grpSpPr>
        <p:sp>
          <p:nvSpPr>
            <p:cNvPr id="5" name="Freeform 5"/>
            <p:cNvSpPr/>
            <p:nvPr/>
          </p:nvSpPr>
          <p:spPr>
            <a:xfrm>
              <a:off x="0" y="0"/>
              <a:ext cx="6186311" cy="332514"/>
            </a:xfrm>
            <a:custGeom>
              <a:avLst/>
              <a:gdLst/>
              <a:ahLst/>
              <a:cxnLst/>
              <a:rect l="l" t="t" r="r" b="b"/>
              <a:pathLst>
                <a:path w="6186311" h="332514">
                  <a:moveTo>
                    <a:pt x="0" y="0"/>
                  </a:moveTo>
                  <a:lnTo>
                    <a:pt x="6186311" y="0"/>
                  </a:lnTo>
                  <a:lnTo>
                    <a:pt x="6186311" y="332514"/>
                  </a:lnTo>
                  <a:lnTo>
                    <a:pt x="0" y="332514"/>
                  </a:lnTo>
                  <a:close/>
                </a:path>
              </a:pathLst>
            </a:custGeom>
            <a:solidFill>
              <a:srgbClr val="021741"/>
            </a:solidFill>
          </p:spPr>
        </p:sp>
      </p:grpSp>
      <p:sp>
        <p:nvSpPr>
          <p:cNvPr id="8" name="TextovéPole 7">
            <a:extLst>
              <a:ext uri="{FF2B5EF4-FFF2-40B4-BE49-F238E27FC236}">
                <a16:creationId xmlns="" xmlns:a16="http://schemas.microsoft.com/office/drawing/2014/main" id="{1CB8739A-48EA-4058-8A51-8AD89F56C18A}"/>
              </a:ext>
            </a:extLst>
          </p:cNvPr>
          <p:cNvSpPr txBox="1"/>
          <p:nvPr/>
        </p:nvSpPr>
        <p:spPr>
          <a:xfrm>
            <a:off x="3124200" y="2073829"/>
            <a:ext cx="3505200" cy="707886"/>
          </a:xfrm>
          <a:prstGeom prst="rect">
            <a:avLst/>
          </a:prstGeom>
          <a:noFill/>
        </p:spPr>
        <p:txBody>
          <a:bodyPr wrap="square" rtlCol="0">
            <a:spAutoFit/>
          </a:bodyPr>
          <a:lstStyle/>
          <a:p>
            <a:r>
              <a:rPr lang="cs-CZ" sz="4000" b="1" dirty="0">
                <a:solidFill>
                  <a:srgbClr val="002060"/>
                </a:solidFill>
                <a:latin typeface="Roboto" panose="020B0604020202020204" charset="0"/>
                <a:ea typeface="Roboto" panose="020B0604020202020204" charset="0"/>
              </a:rPr>
              <a:t>METHAAN</a:t>
            </a:r>
            <a:endParaRPr lang="en-US" sz="4000" b="1" dirty="0">
              <a:solidFill>
                <a:srgbClr val="002060"/>
              </a:solidFill>
              <a:latin typeface="Roboto" panose="020B0604020202020204" charset="0"/>
              <a:ea typeface="Roboto" panose="020B0604020202020204" charset="0"/>
            </a:endParaRPr>
          </a:p>
        </p:txBody>
      </p:sp>
      <p:sp>
        <p:nvSpPr>
          <p:cNvPr id="9" name="TextovéPole 8">
            <a:extLst>
              <a:ext uri="{FF2B5EF4-FFF2-40B4-BE49-F238E27FC236}">
                <a16:creationId xmlns="" xmlns:a16="http://schemas.microsoft.com/office/drawing/2014/main" id="{0111E237-B8E0-4D32-BCF4-43CB19D50313}"/>
              </a:ext>
            </a:extLst>
          </p:cNvPr>
          <p:cNvSpPr txBox="1"/>
          <p:nvPr/>
        </p:nvSpPr>
        <p:spPr>
          <a:xfrm>
            <a:off x="3086100" y="4107569"/>
            <a:ext cx="3505200" cy="707886"/>
          </a:xfrm>
          <a:prstGeom prst="rect">
            <a:avLst/>
          </a:prstGeom>
          <a:noFill/>
        </p:spPr>
        <p:txBody>
          <a:bodyPr wrap="square" rtlCol="0">
            <a:spAutoFit/>
          </a:bodyPr>
          <a:lstStyle/>
          <a:p>
            <a:r>
              <a:rPr lang="cs-CZ" sz="4000" b="1" dirty="0">
                <a:solidFill>
                  <a:srgbClr val="002060"/>
                </a:solidFill>
                <a:latin typeface="Roboto" panose="020B0604020202020204" charset="0"/>
                <a:ea typeface="Roboto" panose="020B0604020202020204" charset="0"/>
              </a:rPr>
              <a:t>LACHGAS</a:t>
            </a:r>
            <a:endParaRPr lang="en-US" sz="4000" b="1" dirty="0">
              <a:solidFill>
                <a:srgbClr val="002060"/>
              </a:solidFill>
              <a:latin typeface="Roboto" panose="020B0604020202020204" charset="0"/>
              <a:ea typeface="Roboto" panose="020B0604020202020204" charset="0"/>
            </a:endParaRPr>
          </a:p>
        </p:txBody>
      </p:sp>
      <p:sp>
        <p:nvSpPr>
          <p:cNvPr id="10" name="TextovéPole 9">
            <a:extLst>
              <a:ext uri="{FF2B5EF4-FFF2-40B4-BE49-F238E27FC236}">
                <a16:creationId xmlns="" xmlns:a16="http://schemas.microsoft.com/office/drawing/2014/main" id="{B138FCF0-ED27-49A1-8262-72EE010C7531}"/>
              </a:ext>
            </a:extLst>
          </p:cNvPr>
          <p:cNvSpPr txBox="1"/>
          <p:nvPr/>
        </p:nvSpPr>
        <p:spPr>
          <a:xfrm>
            <a:off x="3124200" y="6634011"/>
            <a:ext cx="3505200" cy="707886"/>
          </a:xfrm>
          <a:prstGeom prst="rect">
            <a:avLst/>
          </a:prstGeom>
          <a:noFill/>
        </p:spPr>
        <p:txBody>
          <a:bodyPr wrap="square" rtlCol="0">
            <a:spAutoFit/>
          </a:bodyPr>
          <a:lstStyle/>
          <a:p>
            <a:r>
              <a:rPr lang="cs-CZ" sz="4000" b="1" dirty="0">
                <a:solidFill>
                  <a:srgbClr val="002060"/>
                </a:solidFill>
                <a:latin typeface="Roboto" panose="020B0604020202020204" charset="0"/>
                <a:ea typeface="Roboto" panose="020B0604020202020204" charset="0"/>
              </a:rPr>
              <a:t>KOOLDIOXIDE</a:t>
            </a:r>
            <a:endParaRPr lang="en-US" sz="4000" b="1" dirty="0">
              <a:solidFill>
                <a:srgbClr val="002060"/>
              </a:solidFill>
              <a:latin typeface="Roboto" panose="020B0604020202020204" charset="0"/>
              <a:ea typeface="Roboto" panose="020B0604020202020204" charset="0"/>
            </a:endParaRPr>
          </a:p>
        </p:txBody>
      </p:sp>
      <p:sp>
        <p:nvSpPr>
          <p:cNvPr id="12" name="TextovéPole 11">
            <a:extLst>
              <a:ext uri="{FF2B5EF4-FFF2-40B4-BE49-F238E27FC236}">
                <a16:creationId xmlns="" xmlns:a16="http://schemas.microsoft.com/office/drawing/2014/main" id="{89FEA724-90BF-48C4-B713-C7AF8BD97F3D}"/>
              </a:ext>
            </a:extLst>
          </p:cNvPr>
          <p:cNvSpPr txBox="1"/>
          <p:nvPr/>
        </p:nvSpPr>
        <p:spPr>
          <a:xfrm>
            <a:off x="12552807" y="2210500"/>
            <a:ext cx="3505200" cy="707886"/>
          </a:xfrm>
          <a:prstGeom prst="rect">
            <a:avLst/>
          </a:prstGeom>
          <a:noFill/>
        </p:spPr>
        <p:txBody>
          <a:bodyPr wrap="square" rtlCol="0">
            <a:spAutoFit/>
          </a:bodyPr>
          <a:lstStyle/>
          <a:p>
            <a:r>
              <a:rPr lang="cs-CZ" sz="4000" b="1" dirty="0">
                <a:solidFill>
                  <a:srgbClr val="002060"/>
                </a:solidFill>
                <a:latin typeface="Roboto" panose="020B0604020202020204" charset="0"/>
                <a:ea typeface="Roboto" panose="020B0604020202020204" charset="0"/>
              </a:rPr>
              <a:t>WATERDAMP</a:t>
            </a:r>
            <a:endParaRPr lang="en-US" sz="4000" b="1" dirty="0">
              <a:solidFill>
                <a:srgbClr val="002060"/>
              </a:solidFill>
              <a:latin typeface="Roboto" panose="020B0604020202020204" charset="0"/>
              <a:ea typeface="Roboto" panose="020B0604020202020204" charset="0"/>
            </a:endParaRPr>
          </a:p>
        </p:txBody>
      </p:sp>
      <p:sp>
        <p:nvSpPr>
          <p:cNvPr id="14" name="TextovéPole 13">
            <a:extLst>
              <a:ext uri="{FF2B5EF4-FFF2-40B4-BE49-F238E27FC236}">
                <a16:creationId xmlns="" xmlns:a16="http://schemas.microsoft.com/office/drawing/2014/main" id="{3392BC12-E290-4BD9-9E34-0DFD1EBBD53D}"/>
              </a:ext>
            </a:extLst>
          </p:cNvPr>
          <p:cNvSpPr txBox="1"/>
          <p:nvPr/>
        </p:nvSpPr>
        <p:spPr>
          <a:xfrm>
            <a:off x="11049002" y="4139952"/>
            <a:ext cx="3505200" cy="707886"/>
          </a:xfrm>
          <a:prstGeom prst="rect">
            <a:avLst/>
          </a:prstGeom>
          <a:noFill/>
        </p:spPr>
        <p:txBody>
          <a:bodyPr wrap="square" rtlCol="0">
            <a:spAutoFit/>
          </a:bodyPr>
          <a:lstStyle/>
          <a:p>
            <a:pPr algn="r"/>
            <a:r>
              <a:rPr lang="cs-CZ" sz="4000" b="1" dirty="0">
                <a:solidFill>
                  <a:srgbClr val="002060"/>
                </a:solidFill>
                <a:latin typeface="Roboto" panose="020B0604020202020204" charset="0"/>
                <a:ea typeface="Roboto" panose="020B0604020202020204" charset="0"/>
              </a:rPr>
              <a:t>OZON</a:t>
            </a:r>
            <a:endParaRPr lang="en-US" sz="4000" b="1" dirty="0">
              <a:solidFill>
                <a:srgbClr val="002060"/>
              </a:solidFill>
              <a:latin typeface="Roboto" panose="020B0604020202020204" charset="0"/>
              <a:ea typeface="Roboto" panose="020B0604020202020204" charset="0"/>
            </a:endParaRPr>
          </a:p>
        </p:txBody>
      </p:sp>
      <p:sp>
        <p:nvSpPr>
          <p:cNvPr id="16" name="TextovéPole 15">
            <a:extLst>
              <a:ext uri="{FF2B5EF4-FFF2-40B4-BE49-F238E27FC236}">
                <a16:creationId xmlns="" xmlns:a16="http://schemas.microsoft.com/office/drawing/2014/main" id="{884BC161-2133-45C0-B411-9B199D11CE76}"/>
              </a:ext>
            </a:extLst>
          </p:cNvPr>
          <p:cNvSpPr txBox="1"/>
          <p:nvPr/>
        </p:nvSpPr>
        <p:spPr>
          <a:xfrm>
            <a:off x="11353800" y="6797042"/>
            <a:ext cx="6629400" cy="707886"/>
          </a:xfrm>
          <a:prstGeom prst="rect">
            <a:avLst/>
          </a:prstGeom>
          <a:noFill/>
        </p:spPr>
        <p:txBody>
          <a:bodyPr wrap="square" rtlCol="0">
            <a:spAutoFit/>
          </a:bodyPr>
          <a:lstStyle/>
          <a:p>
            <a:r>
              <a:rPr lang="cs-CZ" sz="4000" b="1" dirty="0">
                <a:solidFill>
                  <a:srgbClr val="002060"/>
                </a:solidFill>
                <a:latin typeface="Roboto" panose="020B0604020202020204" charset="0"/>
                <a:ea typeface="Roboto" panose="020B0604020202020204" charset="0"/>
              </a:rPr>
              <a:t>CHLOORFLUORKOOLSTOF</a:t>
            </a:r>
            <a:endParaRPr lang="en-US" sz="4000" b="1" dirty="0">
              <a:solidFill>
                <a:srgbClr val="002060"/>
              </a:solidFill>
              <a:latin typeface="Roboto" panose="020B0604020202020204" charset="0"/>
              <a:ea typeface="Roboto" panose="020B0604020202020204" charset="0"/>
            </a:endParaRPr>
          </a:p>
        </p:txBody>
      </p:sp>
      <p:sp>
        <p:nvSpPr>
          <p:cNvPr id="18" name="TextovéPole 17">
            <a:extLst>
              <a:ext uri="{FF2B5EF4-FFF2-40B4-BE49-F238E27FC236}">
                <a16:creationId xmlns="" xmlns:a16="http://schemas.microsoft.com/office/drawing/2014/main" id="{4A751C29-34C6-4865-B015-6E10B96C8572}"/>
              </a:ext>
            </a:extLst>
          </p:cNvPr>
          <p:cNvSpPr txBox="1"/>
          <p:nvPr/>
        </p:nvSpPr>
        <p:spPr>
          <a:xfrm>
            <a:off x="5829300" y="3865460"/>
            <a:ext cx="6629400" cy="1323439"/>
          </a:xfrm>
          <a:prstGeom prst="rect">
            <a:avLst/>
          </a:prstGeom>
          <a:noFill/>
        </p:spPr>
        <p:txBody>
          <a:bodyPr wrap="square" rtlCol="0">
            <a:spAutoFit/>
          </a:bodyPr>
          <a:lstStyle/>
          <a:p>
            <a:pPr algn="ctr"/>
            <a:r>
              <a:rPr lang="cs-CZ" sz="4000" b="1" dirty="0">
                <a:solidFill>
                  <a:srgbClr val="FF0000"/>
                </a:solidFill>
                <a:latin typeface="Roboto" panose="020B0604020202020204" charset="0"/>
                <a:ea typeface="Roboto" panose="020B0604020202020204" charset="0"/>
              </a:rPr>
              <a:t>OPWARMING </a:t>
            </a:r>
          </a:p>
          <a:p>
            <a:pPr algn="ctr"/>
            <a:r>
              <a:rPr lang="cs-CZ" sz="4000" b="1" dirty="0">
                <a:solidFill>
                  <a:srgbClr val="FF0000"/>
                </a:solidFill>
                <a:latin typeface="Roboto" panose="020B0604020202020204" charset="0"/>
                <a:ea typeface="Roboto" panose="020B0604020202020204" charset="0"/>
              </a:rPr>
              <a:t>VAN DE AARDE</a:t>
            </a:r>
            <a:endParaRPr lang="en-US" sz="4000" b="1" dirty="0">
              <a:solidFill>
                <a:srgbClr val="FF0000"/>
              </a:solidFill>
              <a:latin typeface="Roboto" panose="020B0604020202020204" charset="0"/>
              <a:ea typeface="Roboto" panose="020B0604020202020204" charset="0"/>
            </a:endParaRPr>
          </a:p>
        </p:txBody>
      </p:sp>
      <p:cxnSp>
        <p:nvCxnSpPr>
          <p:cNvPr id="22" name="Přímá spojnice se šipkou 21">
            <a:extLst>
              <a:ext uri="{FF2B5EF4-FFF2-40B4-BE49-F238E27FC236}">
                <a16:creationId xmlns="" xmlns:a16="http://schemas.microsoft.com/office/drawing/2014/main" id="{5271977E-9205-4FD8-8FC3-C4F5A4448437}"/>
              </a:ext>
            </a:extLst>
          </p:cNvPr>
          <p:cNvCxnSpPr/>
          <p:nvPr/>
        </p:nvCxnSpPr>
        <p:spPr>
          <a:xfrm>
            <a:off x="5943600" y="2646165"/>
            <a:ext cx="1295400" cy="83046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Přímá spojnice se šipkou 24">
            <a:extLst>
              <a:ext uri="{FF2B5EF4-FFF2-40B4-BE49-F238E27FC236}">
                <a16:creationId xmlns="" xmlns:a16="http://schemas.microsoft.com/office/drawing/2014/main" id="{81591659-25CA-47B7-95E9-989387E88263}"/>
              </a:ext>
            </a:extLst>
          </p:cNvPr>
          <p:cNvCxnSpPr>
            <a:cxnSpLocks/>
          </p:cNvCxnSpPr>
          <p:nvPr/>
        </p:nvCxnSpPr>
        <p:spPr>
          <a:xfrm flipV="1">
            <a:off x="6324600" y="5244220"/>
            <a:ext cx="914400" cy="1137949"/>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7" name="Přímá spojnice se šipkou 26">
            <a:extLst>
              <a:ext uri="{FF2B5EF4-FFF2-40B4-BE49-F238E27FC236}">
                <a16:creationId xmlns="" xmlns:a16="http://schemas.microsoft.com/office/drawing/2014/main" id="{7BFF0A78-8AF8-4765-8919-3EA301A62B75}"/>
              </a:ext>
            </a:extLst>
          </p:cNvPr>
          <p:cNvCxnSpPr>
            <a:cxnSpLocks/>
          </p:cNvCxnSpPr>
          <p:nvPr/>
        </p:nvCxnSpPr>
        <p:spPr>
          <a:xfrm flipV="1">
            <a:off x="5943600" y="4493895"/>
            <a:ext cx="838200" cy="106376"/>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0" name="Přímá spojnice se šipkou 29">
            <a:extLst>
              <a:ext uri="{FF2B5EF4-FFF2-40B4-BE49-F238E27FC236}">
                <a16:creationId xmlns="" xmlns:a16="http://schemas.microsoft.com/office/drawing/2014/main" id="{E46303B6-BCD1-45EA-98A4-A2F4041C6414}"/>
              </a:ext>
            </a:extLst>
          </p:cNvPr>
          <p:cNvCxnSpPr>
            <a:cxnSpLocks/>
          </p:cNvCxnSpPr>
          <p:nvPr/>
        </p:nvCxnSpPr>
        <p:spPr>
          <a:xfrm flipH="1" flipV="1">
            <a:off x="11049002" y="5189221"/>
            <a:ext cx="1142998" cy="1192948"/>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4" name="Přímá spojnice se šipkou 33">
            <a:extLst>
              <a:ext uri="{FF2B5EF4-FFF2-40B4-BE49-F238E27FC236}">
                <a16:creationId xmlns="" xmlns:a16="http://schemas.microsoft.com/office/drawing/2014/main" id="{BB0187CF-CE66-482A-9E17-2A032FFE4FF4}"/>
              </a:ext>
            </a:extLst>
          </p:cNvPr>
          <p:cNvCxnSpPr>
            <a:cxnSpLocks/>
          </p:cNvCxnSpPr>
          <p:nvPr/>
        </p:nvCxnSpPr>
        <p:spPr>
          <a:xfrm flipH="1" flipV="1">
            <a:off x="11353800" y="4461868"/>
            <a:ext cx="838200" cy="32027"/>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7" name="Přímá spojnice se šipkou 36">
            <a:extLst>
              <a:ext uri="{FF2B5EF4-FFF2-40B4-BE49-F238E27FC236}">
                <a16:creationId xmlns="" xmlns:a16="http://schemas.microsoft.com/office/drawing/2014/main" id="{C9EE544A-91D6-42FA-A6E5-8CE7AA32F990}"/>
              </a:ext>
            </a:extLst>
          </p:cNvPr>
          <p:cNvCxnSpPr>
            <a:cxnSpLocks/>
          </p:cNvCxnSpPr>
          <p:nvPr/>
        </p:nvCxnSpPr>
        <p:spPr>
          <a:xfrm flipH="1">
            <a:off x="11198087" y="2990823"/>
            <a:ext cx="914400" cy="690117"/>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2"/>
          <a:srcRect t="12500" b="12500"/>
          <a:stretch>
            <a:fillRect/>
          </a:stretch>
        </a:blipFill>
        <a:effectLst/>
      </p:bgPr>
    </p:bg>
    <p:spTree>
      <p:nvGrpSpPr>
        <p:cNvPr id="1" name=""/>
        <p:cNvGrpSpPr/>
        <p:nvPr/>
      </p:nvGrpSpPr>
      <p:grpSpPr>
        <a:xfrm>
          <a:off x="0" y="0"/>
          <a:ext cx="0" cy="0"/>
          <a:chOff x="0" y="0"/>
          <a:chExt cx="0" cy="0"/>
        </a:xfrm>
      </p:grpSpPr>
      <p:sp>
        <p:nvSpPr>
          <p:cNvPr id="2" name="TextBox 2"/>
          <p:cNvSpPr txBox="1"/>
          <p:nvPr/>
        </p:nvSpPr>
        <p:spPr>
          <a:xfrm>
            <a:off x="-542571" y="-678059"/>
            <a:ext cx="12899476" cy="3000821"/>
          </a:xfrm>
          <a:prstGeom prst="rect">
            <a:avLst/>
          </a:prstGeom>
        </p:spPr>
        <p:txBody>
          <a:bodyPr wrap="square" lIns="0" tIns="0" rIns="0" bIns="0" rtlCol="0" anchor="t">
            <a:spAutoFit/>
          </a:bodyPr>
          <a:lstStyle/>
          <a:p>
            <a:pPr algn="ctr">
              <a:lnSpc>
                <a:spcPts val="23445"/>
              </a:lnSpc>
            </a:pPr>
            <a:r>
              <a:rPr lang="en-US" sz="18756" spc="468" dirty="0">
                <a:solidFill>
                  <a:srgbClr val="244357">
                    <a:alpha val="66667"/>
                  </a:srgbClr>
                </a:solidFill>
                <a:latin typeface="Roboto Condensed Bold"/>
              </a:rPr>
              <a:t>ONDERZOEK</a:t>
            </a:r>
          </a:p>
        </p:txBody>
      </p:sp>
      <p:grpSp>
        <p:nvGrpSpPr>
          <p:cNvPr id="3" name="Group 3"/>
          <p:cNvGrpSpPr/>
          <p:nvPr/>
        </p:nvGrpSpPr>
        <p:grpSpPr>
          <a:xfrm>
            <a:off x="254913" y="2109857"/>
            <a:ext cx="17778174" cy="7148443"/>
            <a:chOff x="0" y="0"/>
            <a:chExt cx="6013852" cy="2418115"/>
          </a:xfrm>
        </p:grpSpPr>
        <p:sp>
          <p:nvSpPr>
            <p:cNvPr id="4" name="Freeform 4"/>
            <p:cNvSpPr/>
            <p:nvPr/>
          </p:nvSpPr>
          <p:spPr>
            <a:xfrm>
              <a:off x="0" y="0"/>
              <a:ext cx="6013852" cy="2418115"/>
            </a:xfrm>
            <a:custGeom>
              <a:avLst/>
              <a:gdLst/>
              <a:ahLst/>
              <a:cxnLst/>
              <a:rect l="l" t="t" r="r" b="b"/>
              <a:pathLst>
                <a:path w="6013852" h="2418115">
                  <a:moveTo>
                    <a:pt x="0" y="0"/>
                  </a:moveTo>
                  <a:lnTo>
                    <a:pt x="6013852" y="0"/>
                  </a:lnTo>
                  <a:lnTo>
                    <a:pt x="6013852" y="2418115"/>
                  </a:lnTo>
                  <a:lnTo>
                    <a:pt x="0" y="2418115"/>
                  </a:lnTo>
                  <a:close/>
                </a:path>
              </a:pathLst>
            </a:custGeom>
            <a:solidFill>
              <a:srgbClr val="FFFFFF">
                <a:alpha val="80784"/>
              </a:srgbClr>
            </a:solidFill>
          </p:spPr>
        </p:sp>
      </p:grpSp>
      <p:pic>
        <p:nvPicPr>
          <p:cNvPr id="5" name="Picture 5"/>
          <p:cNvPicPr>
            <a:picLocks noChangeAspect="1"/>
          </p:cNvPicPr>
          <p:nvPr/>
        </p:nvPicPr>
        <p:blipFill>
          <a:blip r:embed="rId3"/>
          <a:srcRect/>
          <a:stretch>
            <a:fillRect/>
          </a:stretch>
        </p:blipFill>
        <p:spPr>
          <a:xfrm>
            <a:off x="12356905" y="-700434"/>
            <a:ext cx="5931095" cy="3840384"/>
          </a:xfrm>
          <a:prstGeom prst="rect">
            <a:avLst/>
          </a:prstGeom>
        </p:spPr>
      </p:pic>
      <p:sp>
        <p:nvSpPr>
          <p:cNvPr id="6" name="TextBox 6"/>
          <p:cNvSpPr txBox="1"/>
          <p:nvPr/>
        </p:nvSpPr>
        <p:spPr>
          <a:xfrm>
            <a:off x="0" y="3025650"/>
            <a:ext cx="18033087" cy="2103140"/>
          </a:xfrm>
          <a:prstGeom prst="rect">
            <a:avLst/>
          </a:prstGeom>
        </p:spPr>
        <p:txBody>
          <a:bodyPr lIns="0" tIns="0" rIns="0" bIns="0" rtlCol="0" anchor="t">
            <a:spAutoFit/>
          </a:bodyPr>
          <a:lstStyle/>
          <a:p>
            <a:pPr algn="ctr">
              <a:lnSpc>
                <a:spcPts val="8194"/>
              </a:lnSpc>
            </a:pPr>
            <a:r>
              <a:rPr lang="en-US" sz="5852" dirty="0">
                <a:solidFill>
                  <a:srgbClr val="021741"/>
                </a:solidFill>
                <a:latin typeface="Roboto Condensed Bold"/>
              </a:rPr>
              <a:t>WAT ZIJN DE EFFECTEN VAN BROEIKASGASSEN EN HOE KOMT DAT? </a:t>
            </a:r>
          </a:p>
        </p:txBody>
      </p:sp>
      <p:sp>
        <p:nvSpPr>
          <p:cNvPr id="7" name="TextBox 7"/>
          <p:cNvSpPr txBox="1"/>
          <p:nvPr/>
        </p:nvSpPr>
        <p:spPr>
          <a:xfrm>
            <a:off x="254913" y="6216099"/>
            <a:ext cx="17778174" cy="1718419"/>
          </a:xfrm>
          <a:prstGeom prst="rect">
            <a:avLst/>
          </a:prstGeom>
        </p:spPr>
        <p:txBody>
          <a:bodyPr lIns="0" tIns="0" rIns="0" bIns="0" rtlCol="0" anchor="t">
            <a:spAutoFit/>
          </a:bodyPr>
          <a:lstStyle/>
          <a:p>
            <a:pPr algn="ctr">
              <a:lnSpc>
                <a:spcPts val="6719"/>
              </a:lnSpc>
            </a:pPr>
            <a:r>
              <a:rPr lang="nl-NL" sz="4800" dirty="0">
                <a:solidFill>
                  <a:srgbClr val="021741"/>
                </a:solidFill>
                <a:latin typeface="Roboto Bold"/>
                <a:ea typeface="Roboto Bold"/>
              </a:rPr>
              <a:t>Schrijf een opstel van een pagina over de effecten van broeikasgassen en leg uit hoe en waarom dit gebeurt.</a:t>
            </a:r>
          </a:p>
        </p:txBody>
      </p:sp>
    </p:spTree>
    <p:extLst>
      <p:ext uri="{BB962C8B-B14F-4D97-AF65-F5344CB8AC3E}">
        <p14:creationId xmlns:p14="http://schemas.microsoft.com/office/powerpoint/2010/main" val="25321049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2599913"/>
            <a:ext cx="18288000" cy="7687087"/>
            <a:chOff x="0" y="0"/>
            <a:chExt cx="24384000" cy="10249449"/>
          </a:xfrm>
        </p:grpSpPr>
        <p:pic>
          <p:nvPicPr>
            <p:cNvPr id="3" name="Picture 3"/>
            <p:cNvPicPr>
              <a:picLocks noChangeAspect="1"/>
            </p:cNvPicPr>
            <p:nvPr/>
          </p:nvPicPr>
          <p:blipFill>
            <a:blip r:embed="rId2"/>
            <a:srcRect t="39755" b="39755"/>
            <a:stretch>
              <a:fillRect/>
            </a:stretch>
          </p:blipFill>
          <p:spPr>
            <a:xfrm>
              <a:off x="0" y="0"/>
              <a:ext cx="24384000" cy="3331816"/>
            </a:xfrm>
            <a:prstGeom prst="rect">
              <a:avLst/>
            </a:prstGeom>
          </p:spPr>
        </p:pic>
        <p:pic>
          <p:nvPicPr>
            <p:cNvPr id="4" name="Picture 4"/>
            <p:cNvPicPr>
              <a:picLocks noChangeAspect="1"/>
            </p:cNvPicPr>
            <p:nvPr/>
          </p:nvPicPr>
          <p:blipFill>
            <a:blip r:embed="rId3"/>
            <a:srcRect t="39764" b="39764"/>
            <a:stretch>
              <a:fillRect/>
            </a:stretch>
          </p:blipFill>
          <p:spPr>
            <a:xfrm>
              <a:off x="0" y="3458816"/>
              <a:ext cx="24384000" cy="3331816"/>
            </a:xfrm>
            <a:prstGeom prst="rect">
              <a:avLst/>
            </a:prstGeom>
          </p:spPr>
        </p:pic>
        <p:pic>
          <p:nvPicPr>
            <p:cNvPr id="5" name="Picture 5"/>
            <p:cNvPicPr>
              <a:picLocks noChangeAspect="1"/>
            </p:cNvPicPr>
            <p:nvPr/>
          </p:nvPicPr>
          <p:blipFill>
            <a:blip r:embed="rId4"/>
            <a:srcRect t="39745" b="39745"/>
            <a:stretch>
              <a:fillRect/>
            </a:stretch>
          </p:blipFill>
          <p:spPr>
            <a:xfrm>
              <a:off x="0" y="6917633"/>
              <a:ext cx="24384000" cy="3331816"/>
            </a:xfrm>
            <a:prstGeom prst="rect">
              <a:avLst/>
            </a:prstGeom>
          </p:spPr>
        </p:pic>
      </p:grpSp>
      <p:sp>
        <p:nvSpPr>
          <p:cNvPr id="6" name="TextBox 6"/>
          <p:cNvSpPr txBox="1"/>
          <p:nvPr/>
        </p:nvSpPr>
        <p:spPr>
          <a:xfrm>
            <a:off x="940723" y="364321"/>
            <a:ext cx="16318577" cy="2103140"/>
          </a:xfrm>
          <a:prstGeom prst="rect">
            <a:avLst/>
          </a:prstGeom>
        </p:spPr>
        <p:txBody>
          <a:bodyPr lIns="0" tIns="0" rIns="0" bIns="0" rtlCol="0" anchor="t">
            <a:spAutoFit/>
          </a:bodyPr>
          <a:lstStyle/>
          <a:p>
            <a:pPr algn="ctr">
              <a:lnSpc>
                <a:spcPts val="8194"/>
              </a:lnSpc>
            </a:pPr>
            <a:r>
              <a:rPr lang="en-US" sz="5852" dirty="0">
                <a:solidFill>
                  <a:srgbClr val="80CC28"/>
                </a:solidFill>
                <a:latin typeface="Roboto Condensed Bold"/>
              </a:rPr>
              <a:t>WAT IS EEN ALTERNATIEF VOOR HET HALEN VAN ENERGIE UIT VUILE ENERGIEBRONNEN? </a:t>
            </a:r>
          </a:p>
        </p:txBody>
      </p:sp>
      <p:pic>
        <p:nvPicPr>
          <p:cNvPr id="7" name="Picture 7"/>
          <p:cNvPicPr>
            <a:picLocks noChangeAspect="1"/>
          </p:cNvPicPr>
          <p:nvPr/>
        </p:nvPicPr>
        <p:blipFill>
          <a:blip r:embed="rId5"/>
          <a:srcRect/>
          <a:stretch>
            <a:fillRect/>
          </a:stretch>
        </p:blipFill>
        <p:spPr>
          <a:xfrm rot="824133">
            <a:off x="15378908" y="1742215"/>
            <a:ext cx="2848030" cy="2856168"/>
          </a:xfrm>
          <a:prstGeom prst="rect">
            <a:avLst/>
          </a:prstGeom>
        </p:spPr>
      </p:pic>
    </p:spTree>
    <p:extLst>
      <p:ext uri="{BB962C8B-B14F-4D97-AF65-F5344CB8AC3E}">
        <p14:creationId xmlns:p14="http://schemas.microsoft.com/office/powerpoint/2010/main" val="23613209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THE ENVIRONMENT AND CLIMATE CHANGE (10)">
            <a:hlinkClick r:id="" action="ppaction://media"/>
            <a:extLst>
              <a:ext uri="{FF2B5EF4-FFF2-40B4-BE49-F238E27FC236}">
                <a16:creationId xmlns="" xmlns:a16="http://schemas.microsoft.com/office/drawing/2014/main" id="{20B25F4E-863B-4B6C-958A-9C5450EFA61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8288000" cy="10287000"/>
          </a:xfrm>
          <a:prstGeom prst="rect">
            <a:avLst/>
          </a:prstGeom>
        </p:spPr>
      </p:pic>
      <p:pic>
        <p:nvPicPr>
          <p:cNvPr id="2" name="Picture 2"/>
          <p:cNvPicPr>
            <a:picLocks noChangeAspect="1"/>
          </p:cNvPicPr>
          <p:nvPr/>
        </p:nvPicPr>
        <p:blipFill>
          <a:blip r:embed="rId5">
            <a:alphaModFix amt="87000"/>
          </a:blip>
          <a:srcRect l="30684" t="708" b="21553"/>
          <a:stretch>
            <a:fillRect/>
          </a:stretch>
        </p:blipFill>
        <p:spPr>
          <a:xfrm rot="-5400000">
            <a:off x="-870050" y="1898750"/>
            <a:ext cx="10287000" cy="6489500"/>
          </a:xfrm>
          <a:prstGeom prst="rect">
            <a:avLst/>
          </a:prstGeom>
        </p:spPr>
      </p:pic>
      <p:pic>
        <p:nvPicPr>
          <p:cNvPr id="3" name="Picture 3"/>
          <p:cNvPicPr>
            <a:picLocks noChangeAspect="1"/>
          </p:cNvPicPr>
          <p:nvPr/>
        </p:nvPicPr>
        <p:blipFill>
          <a:blip r:embed="rId6"/>
          <a:srcRect/>
          <a:stretch>
            <a:fillRect/>
          </a:stretch>
        </p:blipFill>
        <p:spPr>
          <a:xfrm>
            <a:off x="2305957" y="5807117"/>
            <a:ext cx="3557921" cy="3451183"/>
          </a:xfrm>
          <a:prstGeom prst="rect">
            <a:avLst/>
          </a:prstGeom>
        </p:spPr>
      </p:pic>
      <p:sp>
        <p:nvSpPr>
          <p:cNvPr id="4" name="TextBox 4"/>
          <p:cNvSpPr txBox="1"/>
          <p:nvPr/>
        </p:nvSpPr>
        <p:spPr>
          <a:xfrm>
            <a:off x="1270515" y="847725"/>
            <a:ext cx="6005870" cy="3058466"/>
          </a:xfrm>
          <a:prstGeom prst="rect">
            <a:avLst/>
          </a:prstGeom>
        </p:spPr>
        <p:txBody>
          <a:bodyPr lIns="0" tIns="0" rIns="0" bIns="0" rtlCol="0" anchor="t">
            <a:spAutoFit/>
          </a:bodyPr>
          <a:lstStyle/>
          <a:p>
            <a:pPr algn="ctr">
              <a:lnSpc>
                <a:spcPts val="12599"/>
              </a:lnSpc>
            </a:pPr>
            <a:r>
              <a:rPr lang="en-US" sz="7200" dirty="0">
                <a:solidFill>
                  <a:srgbClr val="FFFFFF"/>
                </a:solidFill>
                <a:latin typeface="Roboto Condensed Bold"/>
              </a:rPr>
              <a:t>HERNIEUWBARE </a:t>
            </a:r>
          </a:p>
          <a:p>
            <a:pPr algn="ctr">
              <a:lnSpc>
                <a:spcPts val="12599"/>
              </a:lnSpc>
            </a:pPr>
            <a:r>
              <a:rPr lang="en-US" sz="7200" dirty="0">
                <a:solidFill>
                  <a:srgbClr val="FFFFFF"/>
                </a:solidFill>
                <a:latin typeface="Roboto Condensed Bold"/>
              </a:rPr>
              <a:t>ENERGIE</a:t>
            </a:r>
          </a:p>
        </p:txBody>
      </p:sp>
    </p:spTree>
    <p:extLst>
      <p:ext uri="{BB962C8B-B14F-4D97-AF65-F5344CB8AC3E}">
        <p14:creationId xmlns:p14="http://schemas.microsoft.com/office/powerpoint/2010/main" val="1718190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36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2787403"/>
            <a:ext cx="18288000" cy="3143703"/>
            <a:chOff x="0" y="0"/>
            <a:chExt cx="24384000" cy="4191604"/>
          </a:xfrm>
        </p:grpSpPr>
        <p:pic>
          <p:nvPicPr>
            <p:cNvPr id="3" name="Picture 3"/>
            <p:cNvPicPr>
              <a:picLocks noChangeAspect="1"/>
            </p:cNvPicPr>
            <p:nvPr/>
          </p:nvPicPr>
          <p:blipFill>
            <a:blip r:embed="rId2"/>
            <a:srcRect t="11225" b="11225"/>
            <a:stretch>
              <a:fillRect/>
            </a:stretch>
          </p:blipFill>
          <p:spPr>
            <a:xfrm>
              <a:off x="0" y="0"/>
              <a:ext cx="8128000" cy="4191604"/>
            </a:xfrm>
            <a:prstGeom prst="rect">
              <a:avLst/>
            </a:prstGeom>
          </p:spPr>
        </p:pic>
        <p:pic>
          <p:nvPicPr>
            <p:cNvPr id="4" name="Picture 4"/>
            <p:cNvPicPr>
              <a:picLocks noChangeAspect="1"/>
            </p:cNvPicPr>
            <p:nvPr/>
          </p:nvPicPr>
          <p:blipFill>
            <a:blip r:embed="rId3"/>
            <a:srcRect t="11370" b="11370"/>
            <a:stretch>
              <a:fillRect/>
            </a:stretch>
          </p:blipFill>
          <p:spPr>
            <a:xfrm>
              <a:off x="8128000" y="0"/>
              <a:ext cx="8128000" cy="4191604"/>
            </a:xfrm>
            <a:prstGeom prst="rect">
              <a:avLst/>
            </a:prstGeom>
          </p:spPr>
        </p:pic>
        <p:pic>
          <p:nvPicPr>
            <p:cNvPr id="5" name="Picture 5"/>
            <p:cNvPicPr>
              <a:picLocks noChangeAspect="1"/>
            </p:cNvPicPr>
            <p:nvPr/>
          </p:nvPicPr>
          <p:blipFill>
            <a:blip r:embed="rId4"/>
            <a:srcRect t="10820" b="10820"/>
            <a:stretch>
              <a:fillRect/>
            </a:stretch>
          </p:blipFill>
          <p:spPr>
            <a:xfrm>
              <a:off x="16256000" y="0"/>
              <a:ext cx="8128000" cy="4191604"/>
            </a:xfrm>
            <a:prstGeom prst="rect">
              <a:avLst/>
            </a:prstGeom>
          </p:spPr>
        </p:pic>
      </p:grpSp>
      <p:pic>
        <p:nvPicPr>
          <p:cNvPr id="6" name="Picture 6"/>
          <p:cNvPicPr>
            <a:picLocks noChangeAspect="1"/>
          </p:cNvPicPr>
          <p:nvPr/>
        </p:nvPicPr>
        <p:blipFill>
          <a:blip r:embed="rId5">
            <a:alphaModFix amt="71000"/>
          </a:blip>
          <a:srcRect/>
          <a:stretch>
            <a:fillRect/>
          </a:stretch>
        </p:blipFill>
        <p:spPr>
          <a:xfrm>
            <a:off x="15373333" y="5931106"/>
            <a:ext cx="2914667" cy="2922995"/>
          </a:xfrm>
          <a:prstGeom prst="rect">
            <a:avLst/>
          </a:prstGeom>
        </p:spPr>
      </p:pic>
      <p:sp>
        <p:nvSpPr>
          <p:cNvPr id="7" name="TextBox 7"/>
          <p:cNvSpPr txBox="1"/>
          <p:nvPr/>
        </p:nvSpPr>
        <p:spPr>
          <a:xfrm>
            <a:off x="-918661" y="-951716"/>
            <a:ext cx="18706537" cy="2750176"/>
          </a:xfrm>
          <a:prstGeom prst="rect">
            <a:avLst/>
          </a:prstGeom>
        </p:spPr>
        <p:txBody>
          <a:bodyPr lIns="0" tIns="0" rIns="0" bIns="0" rtlCol="0" anchor="t">
            <a:spAutoFit/>
          </a:bodyPr>
          <a:lstStyle/>
          <a:p>
            <a:pPr>
              <a:lnSpc>
                <a:spcPts val="23077"/>
              </a:lnSpc>
            </a:pPr>
            <a:r>
              <a:rPr lang="en-US" sz="16483" dirty="0">
                <a:solidFill>
                  <a:srgbClr val="9DD520">
                    <a:alpha val="15685"/>
                  </a:srgbClr>
                </a:solidFill>
                <a:latin typeface="Roboto Condensed Bold"/>
              </a:rPr>
              <a:t> </a:t>
            </a:r>
            <a:r>
              <a:rPr lang="en-US" sz="12500" dirty="0">
                <a:solidFill>
                  <a:srgbClr val="9DD520">
                    <a:alpha val="15685"/>
                  </a:srgbClr>
                </a:solidFill>
                <a:latin typeface="Roboto Condensed Bold"/>
              </a:rPr>
              <a:t>HERNIEUWBARE ENERGIE</a:t>
            </a:r>
          </a:p>
        </p:txBody>
      </p:sp>
      <p:sp>
        <p:nvSpPr>
          <p:cNvPr id="8" name="TextBox 8"/>
          <p:cNvSpPr txBox="1"/>
          <p:nvPr/>
        </p:nvSpPr>
        <p:spPr>
          <a:xfrm>
            <a:off x="1496534" y="482929"/>
            <a:ext cx="15294931" cy="1376045"/>
          </a:xfrm>
          <a:prstGeom prst="rect">
            <a:avLst/>
          </a:prstGeom>
        </p:spPr>
        <p:txBody>
          <a:bodyPr lIns="0" tIns="0" rIns="0" bIns="0" rtlCol="0" anchor="t">
            <a:spAutoFit/>
          </a:bodyPr>
          <a:lstStyle/>
          <a:p>
            <a:pPr algn="ctr">
              <a:lnSpc>
                <a:spcPts val="11200"/>
              </a:lnSpc>
            </a:pPr>
            <a:r>
              <a:rPr lang="en-US" sz="8000" dirty="0">
                <a:solidFill>
                  <a:srgbClr val="021741"/>
                </a:solidFill>
                <a:latin typeface="Roboto Condensed Bold"/>
              </a:rPr>
              <a:t>WAT IS HERNIEUWBARE ENERGIE ?</a:t>
            </a:r>
          </a:p>
        </p:txBody>
      </p:sp>
      <p:sp>
        <p:nvSpPr>
          <p:cNvPr id="9" name="TextBox 9"/>
          <p:cNvSpPr txBox="1"/>
          <p:nvPr/>
        </p:nvSpPr>
        <p:spPr>
          <a:xfrm>
            <a:off x="659294" y="6252200"/>
            <a:ext cx="14047306" cy="2231380"/>
          </a:xfrm>
          <a:prstGeom prst="rect">
            <a:avLst/>
          </a:prstGeom>
        </p:spPr>
        <p:txBody>
          <a:bodyPr wrap="square" lIns="0" tIns="0" rIns="0" bIns="0" rtlCol="0" anchor="t">
            <a:spAutoFit/>
          </a:bodyPr>
          <a:lstStyle/>
          <a:p>
            <a:pPr>
              <a:lnSpc>
                <a:spcPts val="8653"/>
              </a:lnSpc>
            </a:pPr>
            <a:r>
              <a:rPr lang="en-US" sz="6150" dirty="0">
                <a:solidFill>
                  <a:srgbClr val="021741"/>
                </a:solidFill>
                <a:latin typeface="Roboto Condensed Bold"/>
              </a:rPr>
              <a:t>KUN JE ENKELE SCHONE ENERGIEBRONNEN NOEMEN?</a:t>
            </a:r>
          </a:p>
        </p:txBody>
      </p:sp>
      <p:grpSp>
        <p:nvGrpSpPr>
          <p:cNvPr id="10" name="Group 10"/>
          <p:cNvGrpSpPr/>
          <p:nvPr/>
        </p:nvGrpSpPr>
        <p:grpSpPr>
          <a:xfrm>
            <a:off x="0" y="9097209"/>
            <a:ext cx="18288000" cy="1277007"/>
            <a:chOff x="0" y="0"/>
            <a:chExt cx="6186311" cy="431975"/>
          </a:xfrm>
        </p:grpSpPr>
        <p:sp>
          <p:nvSpPr>
            <p:cNvPr id="11" name="Freeform 11"/>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9DD520"/>
            </a:solidFill>
          </p:spPr>
        </p:sp>
      </p:grpSp>
      <p:sp>
        <p:nvSpPr>
          <p:cNvPr id="12" name="TextBox 12"/>
          <p:cNvSpPr txBox="1"/>
          <p:nvPr/>
        </p:nvSpPr>
        <p:spPr>
          <a:xfrm>
            <a:off x="9067800" y="9170202"/>
            <a:ext cx="9017327" cy="1154162"/>
          </a:xfrm>
          <a:prstGeom prst="rect">
            <a:avLst/>
          </a:prstGeom>
        </p:spPr>
        <p:txBody>
          <a:bodyPr wrap="square" lIns="0" tIns="0" rIns="0" bIns="0" rtlCol="0" anchor="t">
            <a:spAutoFit/>
          </a:bodyPr>
          <a:lstStyle/>
          <a:p>
            <a:pPr>
              <a:lnSpc>
                <a:spcPts val="8960"/>
              </a:lnSpc>
            </a:pPr>
            <a:r>
              <a:rPr lang="en-US" sz="6400" dirty="0">
                <a:solidFill>
                  <a:srgbClr val="F8FFEF"/>
                </a:solidFill>
                <a:latin typeface="Roboto Condensed Bold"/>
              </a:rPr>
              <a:t> HERNIEUWBARE ENERGIE</a:t>
            </a:r>
          </a:p>
        </p:txBody>
      </p:sp>
    </p:spTree>
    <p:extLst>
      <p:ext uri="{BB962C8B-B14F-4D97-AF65-F5344CB8AC3E}">
        <p14:creationId xmlns:p14="http://schemas.microsoft.com/office/powerpoint/2010/main" val="1665993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32079" b="13422"/>
          <a:stretch>
            <a:fillRect/>
          </a:stretch>
        </p:blipFill>
        <p:spPr>
          <a:xfrm>
            <a:off x="0" y="3592782"/>
            <a:ext cx="18288000" cy="6694218"/>
          </a:xfrm>
          <a:prstGeom prst="rect">
            <a:avLst/>
          </a:prstGeom>
        </p:spPr>
      </p:pic>
      <p:sp>
        <p:nvSpPr>
          <p:cNvPr id="3" name="TextBox 3"/>
          <p:cNvSpPr txBox="1"/>
          <p:nvPr/>
        </p:nvSpPr>
        <p:spPr>
          <a:xfrm>
            <a:off x="-332122" y="-1267545"/>
            <a:ext cx="18841893" cy="2531078"/>
          </a:xfrm>
          <a:prstGeom prst="rect">
            <a:avLst/>
          </a:prstGeom>
        </p:spPr>
        <p:txBody>
          <a:bodyPr wrap="square" lIns="0" tIns="0" rIns="0" bIns="0" rtlCol="0" anchor="t">
            <a:spAutoFit/>
          </a:bodyPr>
          <a:lstStyle/>
          <a:p>
            <a:pPr>
              <a:lnSpc>
                <a:spcPts val="23077"/>
              </a:lnSpc>
            </a:pPr>
            <a:r>
              <a:rPr lang="en-US" sz="9650" dirty="0">
                <a:solidFill>
                  <a:srgbClr val="9DD520">
                    <a:alpha val="19608"/>
                  </a:srgbClr>
                </a:solidFill>
                <a:latin typeface="Roboto Condensed Bold"/>
              </a:rPr>
              <a:t> HERNIEUWBARE ENERGIE</a:t>
            </a:r>
          </a:p>
        </p:txBody>
      </p:sp>
      <p:sp>
        <p:nvSpPr>
          <p:cNvPr id="4" name="TextBox 4"/>
          <p:cNvSpPr txBox="1"/>
          <p:nvPr/>
        </p:nvSpPr>
        <p:spPr>
          <a:xfrm>
            <a:off x="481334" y="346291"/>
            <a:ext cx="8996041" cy="1410643"/>
          </a:xfrm>
          <a:prstGeom prst="rect">
            <a:avLst/>
          </a:prstGeom>
        </p:spPr>
        <p:txBody>
          <a:bodyPr lIns="0" tIns="0" rIns="0" bIns="0" rtlCol="0" anchor="t">
            <a:spAutoFit/>
          </a:bodyPr>
          <a:lstStyle/>
          <a:p>
            <a:pPr>
              <a:lnSpc>
                <a:spcPts val="11038"/>
              </a:lnSpc>
            </a:pPr>
            <a:r>
              <a:rPr lang="en-US" sz="7884" dirty="0">
                <a:solidFill>
                  <a:srgbClr val="72B623"/>
                </a:solidFill>
                <a:latin typeface="Roboto Condensed Bold"/>
              </a:rPr>
              <a:t> </a:t>
            </a:r>
            <a:r>
              <a:rPr lang="en-US" sz="6600" dirty="0">
                <a:solidFill>
                  <a:srgbClr val="72B623"/>
                </a:solidFill>
                <a:latin typeface="Roboto Condensed Bold"/>
              </a:rPr>
              <a:t>HERNIEUWBARE ENERGIE</a:t>
            </a:r>
          </a:p>
        </p:txBody>
      </p:sp>
      <p:sp>
        <p:nvSpPr>
          <p:cNvPr id="5" name="TextBox 5"/>
          <p:cNvSpPr txBox="1"/>
          <p:nvPr/>
        </p:nvSpPr>
        <p:spPr>
          <a:xfrm>
            <a:off x="9477374" y="944534"/>
            <a:ext cx="8048625" cy="535403"/>
          </a:xfrm>
          <a:prstGeom prst="rect">
            <a:avLst/>
          </a:prstGeom>
        </p:spPr>
        <p:txBody>
          <a:bodyPr wrap="square" lIns="0" tIns="0" rIns="0" bIns="0" rtlCol="0" anchor="t">
            <a:spAutoFit/>
          </a:bodyPr>
          <a:lstStyle/>
          <a:p>
            <a:pPr algn="ctr">
              <a:lnSpc>
                <a:spcPts val="4480"/>
              </a:lnSpc>
            </a:pPr>
            <a:r>
              <a:rPr lang="nl-NL" sz="3200" dirty="0">
                <a:solidFill>
                  <a:srgbClr val="244357"/>
                </a:solidFill>
                <a:latin typeface="Roboto Bold"/>
              </a:rPr>
              <a:t>is het proces waarbij energie uit een bron </a:t>
            </a:r>
            <a:r>
              <a:rPr lang="en-US" sz="3200" dirty="0">
                <a:solidFill>
                  <a:srgbClr val="244357"/>
                </a:solidFill>
                <a:latin typeface="Roboto Bold"/>
              </a:rPr>
              <a:t> </a:t>
            </a:r>
          </a:p>
        </p:txBody>
      </p:sp>
      <p:sp>
        <p:nvSpPr>
          <p:cNvPr id="6" name="TextBox 6"/>
          <p:cNvSpPr txBox="1"/>
          <p:nvPr/>
        </p:nvSpPr>
        <p:spPr>
          <a:xfrm>
            <a:off x="711641" y="1619084"/>
            <a:ext cx="16547659" cy="1731243"/>
          </a:xfrm>
          <a:prstGeom prst="rect">
            <a:avLst/>
          </a:prstGeom>
        </p:spPr>
        <p:txBody>
          <a:bodyPr lIns="0" tIns="0" rIns="0" bIns="0" rtlCol="0" anchor="t">
            <a:spAutoFit/>
          </a:bodyPr>
          <a:lstStyle/>
          <a:p>
            <a:pPr>
              <a:lnSpc>
                <a:spcPts val="4480"/>
              </a:lnSpc>
            </a:pPr>
            <a:r>
              <a:rPr lang="nl-NL" sz="3200" dirty="0">
                <a:solidFill>
                  <a:srgbClr val="244357"/>
                </a:solidFill>
                <a:latin typeface="Roboto Bold"/>
              </a:rPr>
              <a:t>wordt gewonnen zonder deze uit te putten. Dat wil zeggen, de bron is niet gedoofd en/of uitgeput en het duurt geen duizenden jaren om te vernieuwen. De bron vernieuwt zichzelf constant, ongeacht wat hij verbruikt om energie op te wekken.</a:t>
            </a:r>
          </a:p>
        </p:txBody>
      </p:sp>
    </p:spTree>
    <p:extLst>
      <p:ext uri="{BB962C8B-B14F-4D97-AF65-F5344CB8AC3E}">
        <p14:creationId xmlns:p14="http://schemas.microsoft.com/office/powerpoint/2010/main" val="20120872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9009993"/>
            <a:ext cx="18288000" cy="1277007"/>
            <a:chOff x="0" y="0"/>
            <a:chExt cx="6186311" cy="431975"/>
          </a:xfrm>
        </p:grpSpPr>
        <p:sp>
          <p:nvSpPr>
            <p:cNvPr id="3" name="Freeform 3"/>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9DD520"/>
            </a:solidFill>
          </p:spPr>
        </p:sp>
      </p:grpSp>
      <p:grpSp>
        <p:nvGrpSpPr>
          <p:cNvPr id="4" name="Group 4"/>
          <p:cNvGrpSpPr/>
          <p:nvPr/>
        </p:nvGrpSpPr>
        <p:grpSpPr>
          <a:xfrm>
            <a:off x="13493" y="4100718"/>
            <a:ext cx="3098880" cy="4583083"/>
            <a:chOff x="0" y="0"/>
            <a:chExt cx="1048263" cy="1550327"/>
          </a:xfrm>
        </p:grpSpPr>
        <p:sp>
          <p:nvSpPr>
            <p:cNvPr id="5" name="Freeform 5"/>
            <p:cNvSpPr/>
            <p:nvPr/>
          </p:nvSpPr>
          <p:spPr>
            <a:xfrm>
              <a:off x="0" y="0"/>
              <a:ext cx="1048263" cy="1550327"/>
            </a:xfrm>
            <a:custGeom>
              <a:avLst/>
              <a:gdLst/>
              <a:ahLst/>
              <a:cxnLst/>
              <a:rect l="l" t="t" r="r" b="b"/>
              <a:pathLst>
                <a:path w="1048263" h="1550327">
                  <a:moveTo>
                    <a:pt x="0" y="0"/>
                  </a:moveTo>
                  <a:lnTo>
                    <a:pt x="1048263" y="0"/>
                  </a:lnTo>
                  <a:lnTo>
                    <a:pt x="1048263" y="1550327"/>
                  </a:lnTo>
                  <a:lnTo>
                    <a:pt x="0" y="1550327"/>
                  </a:lnTo>
                  <a:close/>
                </a:path>
              </a:pathLst>
            </a:custGeom>
            <a:solidFill>
              <a:srgbClr val="F1D73E"/>
            </a:solidFill>
          </p:spPr>
        </p:sp>
      </p:grpSp>
      <p:grpSp>
        <p:nvGrpSpPr>
          <p:cNvPr id="6" name="Group 6"/>
          <p:cNvGrpSpPr/>
          <p:nvPr/>
        </p:nvGrpSpPr>
        <p:grpSpPr>
          <a:xfrm>
            <a:off x="3112373" y="4730092"/>
            <a:ext cx="3098880" cy="3953709"/>
            <a:chOff x="0" y="0"/>
            <a:chExt cx="1048263" cy="1337427"/>
          </a:xfrm>
        </p:grpSpPr>
        <p:sp>
          <p:nvSpPr>
            <p:cNvPr id="7" name="Freeform 7"/>
            <p:cNvSpPr/>
            <p:nvPr/>
          </p:nvSpPr>
          <p:spPr>
            <a:xfrm>
              <a:off x="0" y="0"/>
              <a:ext cx="1048263" cy="1337427"/>
            </a:xfrm>
            <a:custGeom>
              <a:avLst/>
              <a:gdLst/>
              <a:ahLst/>
              <a:cxnLst/>
              <a:rect l="l" t="t" r="r" b="b"/>
              <a:pathLst>
                <a:path w="1048263" h="1337427">
                  <a:moveTo>
                    <a:pt x="0" y="0"/>
                  </a:moveTo>
                  <a:lnTo>
                    <a:pt x="1048263" y="0"/>
                  </a:lnTo>
                  <a:lnTo>
                    <a:pt x="1048263" y="1337427"/>
                  </a:lnTo>
                  <a:lnTo>
                    <a:pt x="0" y="1337427"/>
                  </a:lnTo>
                  <a:close/>
                </a:path>
              </a:pathLst>
            </a:custGeom>
            <a:solidFill>
              <a:srgbClr val="B9E7F5"/>
            </a:solidFill>
          </p:spPr>
        </p:sp>
      </p:grpSp>
      <p:grpSp>
        <p:nvGrpSpPr>
          <p:cNvPr id="8" name="Group 8"/>
          <p:cNvGrpSpPr/>
          <p:nvPr/>
        </p:nvGrpSpPr>
        <p:grpSpPr>
          <a:xfrm>
            <a:off x="6211253" y="5764049"/>
            <a:ext cx="3098880" cy="2919752"/>
            <a:chOff x="0" y="0"/>
            <a:chExt cx="1048263" cy="987669"/>
          </a:xfrm>
        </p:grpSpPr>
        <p:sp>
          <p:nvSpPr>
            <p:cNvPr id="9" name="Freeform 9"/>
            <p:cNvSpPr/>
            <p:nvPr/>
          </p:nvSpPr>
          <p:spPr>
            <a:xfrm>
              <a:off x="0" y="0"/>
              <a:ext cx="1048263" cy="987669"/>
            </a:xfrm>
            <a:custGeom>
              <a:avLst/>
              <a:gdLst/>
              <a:ahLst/>
              <a:cxnLst/>
              <a:rect l="l" t="t" r="r" b="b"/>
              <a:pathLst>
                <a:path w="1048263" h="987669">
                  <a:moveTo>
                    <a:pt x="0" y="0"/>
                  </a:moveTo>
                  <a:lnTo>
                    <a:pt x="1048263" y="0"/>
                  </a:lnTo>
                  <a:lnTo>
                    <a:pt x="1048263" y="987669"/>
                  </a:lnTo>
                  <a:lnTo>
                    <a:pt x="0" y="987669"/>
                  </a:lnTo>
                  <a:close/>
                </a:path>
              </a:pathLst>
            </a:custGeom>
            <a:solidFill>
              <a:srgbClr val="FF5757"/>
            </a:solidFill>
          </p:spPr>
        </p:sp>
      </p:grpSp>
      <p:grpSp>
        <p:nvGrpSpPr>
          <p:cNvPr id="10" name="Group 10"/>
          <p:cNvGrpSpPr/>
          <p:nvPr/>
        </p:nvGrpSpPr>
        <p:grpSpPr>
          <a:xfrm>
            <a:off x="9310133" y="6392260"/>
            <a:ext cx="2996521" cy="2291541"/>
            <a:chOff x="0" y="0"/>
            <a:chExt cx="1013638" cy="775163"/>
          </a:xfrm>
        </p:grpSpPr>
        <p:sp>
          <p:nvSpPr>
            <p:cNvPr id="11" name="Freeform 11"/>
            <p:cNvSpPr/>
            <p:nvPr/>
          </p:nvSpPr>
          <p:spPr>
            <a:xfrm>
              <a:off x="0" y="0"/>
              <a:ext cx="1013638" cy="775163"/>
            </a:xfrm>
            <a:custGeom>
              <a:avLst/>
              <a:gdLst/>
              <a:ahLst/>
              <a:cxnLst/>
              <a:rect l="l" t="t" r="r" b="b"/>
              <a:pathLst>
                <a:path w="1013638" h="775163">
                  <a:moveTo>
                    <a:pt x="0" y="0"/>
                  </a:moveTo>
                  <a:lnTo>
                    <a:pt x="1013638" y="0"/>
                  </a:lnTo>
                  <a:lnTo>
                    <a:pt x="1013638" y="775163"/>
                  </a:lnTo>
                  <a:lnTo>
                    <a:pt x="0" y="775163"/>
                  </a:lnTo>
                  <a:close/>
                </a:path>
              </a:pathLst>
            </a:custGeom>
            <a:solidFill>
              <a:srgbClr val="4FCED9"/>
            </a:solidFill>
          </p:spPr>
        </p:sp>
      </p:grpSp>
      <p:grpSp>
        <p:nvGrpSpPr>
          <p:cNvPr id="12" name="Group 12"/>
          <p:cNvGrpSpPr/>
          <p:nvPr/>
        </p:nvGrpSpPr>
        <p:grpSpPr>
          <a:xfrm>
            <a:off x="12306654" y="5764049"/>
            <a:ext cx="3075087" cy="2919752"/>
            <a:chOff x="0" y="0"/>
            <a:chExt cx="1040215" cy="987669"/>
          </a:xfrm>
        </p:grpSpPr>
        <p:sp>
          <p:nvSpPr>
            <p:cNvPr id="13" name="Freeform 13"/>
            <p:cNvSpPr/>
            <p:nvPr/>
          </p:nvSpPr>
          <p:spPr>
            <a:xfrm>
              <a:off x="0" y="0"/>
              <a:ext cx="1040215" cy="987669"/>
            </a:xfrm>
            <a:custGeom>
              <a:avLst/>
              <a:gdLst/>
              <a:ahLst/>
              <a:cxnLst/>
              <a:rect l="l" t="t" r="r" b="b"/>
              <a:pathLst>
                <a:path w="1040215" h="987669">
                  <a:moveTo>
                    <a:pt x="0" y="0"/>
                  </a:moveTo>
                  <a:lnTo>
                    <a:pt x="1040215" y="0"/>
                  </a:lnTo>
                  <a:lnTo>
                    <a:pt x="1040215" y="987669"/>
                  </a:lnTo>
                  <a:lnTo>
                    <a:pt x="0" y="987669"/>
                  </a:lnTo>
                  <a:close/>
                </a:path>
              </a:pathLst>
            </a:custGeom>
            <a:solidFill>
              <a:srgbClr val="70AE62"/>
            </a:solidFill>
          </p:spPr>
        </p:sp>
      </p:grpSp>
      <p:grpSp>
        <p:nvGrpSpPr>
          <p:cNvPr id="14" name="Group 14"/>
          <p:cNvGrpSpPr/>
          <p:nvPr/>
        </p:nvGrpSpPr>
        <p:grpSpPr>
          <a:xfrm>
            <a:off x="15381741" y="4730092"/>
            <a:ext cx="2919752" cy="3953709"/>
            <a:chOff x="0" y="0"/>
            <a:chExt cx="987669" cy="1337427"/>
          </a:xfrm>
        </p:grpSpPr>
        <p:sp>
          <p:nvSpPr>
            <p:cNvPr id="15" name="Freeform 15"/>
            <p:cNvSpPr/>
            <p:nvPr/>
          </p:nvSpPr>
          <p:spPr>
            <a:xfrm>
              <a:off x="0" y="0"/>
              <a:ext cx="987669" cy="1337427"/>
            </a:xfrm>
            <a:custGeom>
              <a:avLst/>
              <a:gdLst/>
              <a:ahLst/>
              <a:cxnLst/>
              <a:rect l="l" t="t" r="r" b="b"/>
              <a:pathLst>
                <a:path w="987669" h="1337427">
                  <a:moveTo>
                    <a:pt x="0" y="0"/>
                  </a:moveTo>
                  <a:lnTo>
                    <a:pt x="987669" y="0"/>
                  </a:lnTo>
                  <a:lnTo>
                    <a:pt x="987669" y="1337427"/>
                  </a:lnTo>
                  <a:lnTo>
                    <a:pt x="0" y="1337427"/>
                  </a:lnTo>
                  <a:close/>
                </a:path>
              </a:pathLst>
            </a:custGeom>
            <a:solidFill>
              <a:srgbClr val="6FED4D"/>
            </a:solidFill>
          </p:spPr>
        </p:sp>
      </p:grpSp>
      <p:grpSp>
        <p:nvGrpSpPr>
          <p:cNvPr id="16" name="Group 16"/>
          <p:cNvGrpSpPr/>
          <p:nvPr/>
        </p:nvGrpSpPr>
        <p:grpSpPr>
          <a:xfrm>
            <a:off x="9310133" y="6375654"/>
            <a:ext cx="457036" cy="2291541"/>
            <a:chOff x="0" y="0"/>
            <a:chExt cx="154602" cy="775163"/>
          </a:xfrm>
        </p:grpSpPr>
        <p:sp>
          <p:nvSpPr>
            <p:cNvPr id="17" name="Freeform 17"/>
            <p:cNvSpPr/>
            <p:nvPr/>
          </p:nvSpPr>
          <p:spPr>
            <a:xfrm>
              <a:off x="0" y="0"/>
              <a:ext cx="154602" cy="775163"/>
            </a:xfrm>
            <a:custGeom>
              <a:avLst/>
              <a:gdLst/>
              <a:ahLst/>
              <a:cxnLst/>
              <a:rect l="l" t="t" r="r" b="b"/>
              <a:pathLst>
                <a:path w="154602" h="775163">
                  <a:moveTo>
                    <a:pt x="0" y="0"/>
                  </a:moveTo>
                  <a:lnTo>
                    <a:pt x="154602" y="0"/>
                  </a:lnTo>
                  <a:lnTo>
                    <a:pt x="154602" y="775163"/>
                  </a:lnTo>
                  <a:lnTo>
                    <a:pt x="0" y="775163"/>
                  </a:lnTo>
                  <a:close/>
                </a:path>
              </a:pathLst>
            </a:custGeom>
            <a:solidFill>
              <a:srgbClr val="50ACE4"/>
            </a:solidFill>
          </p:spPr>
        </p:sp>
      </p:grpSp>
      <p:pic>
        <p:nvPicPr>
          <p:cNvPr id="18" name="Picture 18"/>
          <p:cNvPicPr>
            <a:picLocks noChangeAspect="1"/>
          </p:cNvPicPr>
          <p:nvPr/>
        </p:nvPicPr>
        <p:blipFill>
          <a:blip r:embed="rId2"/>
          <a:srcRect/>
          <a:stretch>
            <a:fillRect/>
          </a:stretch>
        </p:blipFill>
        <p:spPr>
          <a:xfrm>
            <a:off x="9460678" y="7198862"/>
            <a:ext cx="2670852" cy="1135112"/>
          </a:xfrm>
          <a:prstGeom prst="rect">
            <a:avLst/>
          </a:prstGeom>
        </p:spPr>
      </p:pic>
      <p:grpSp>
        <p:nvGrpSpPr>
          <p:cNvPr id="19" name="Group 19"/>
          <p:cNvGrpSpPr/>
          <p:nvPr/>
        </p:nvGrpSpPr>
        <p:grpSpPr>
          <a:xfrm>
            <a:off x="3112373" y="4730092"/>
            <a:ext cx="450526" cy="3953709"/>
            <a:chOff x="0" y="0"/>
            <a:chExt cx="152400" cy="1337427"/>
          </a:xfrm>
        </p:grpSpPr>
        <p:sp>
          <p:nvSpPr>
            <p:cNvPr id="20" name="Freeform 20"/>
            <p:cNvSpPr/>
            <p:nvPr/>
          </p:nvSpPr>
          <p:spPr>
            <a:xfrm>
              <a:off x="0" y="0"/>
              <a:ext cx="152400" cy="1337427"/>
            </a:xfrm>
            <a:custGeom>
              <a:avLst/>
              <a:gdLst/>
              <a:ahLst/>
              <a:cxnLst/>
              <a:rect l="l" t="t" r="r" b="b"/>
              <a:pathLst>
                <a:path w="152400" h="1337427">
                  <a:moveTo>
                    <a:pt x="0" y="0"/>
                  </a:moveTo>
                  <a:lnTo>
                    <a:pt x="152400" y="0"/>
                  </a:lnTo>
                  <a:lnTo>
                    <a:pt x="152400" y="1337427"/>
                  </a:lnTo>
                  <a:lnTo>
                    <a:pt x="0" y="1337427"/>
                  </a:lnTo>
                  <a:close/>
                </a:path>
              </a:pathLst>
            </a:custGeom>
            <a:solidFill>
              <a:srgbClr val="81DBEA"/>
            </a:solidFill>
          </p:spPr>
        </p:sp>
      </p:grpSp>
      <p:pic>
        <p:nvPicPr>
          <p:cNvPr id="21" name="Picture 21"/>
          <p:cNvPicPr>
            <a:picLocks noChangeAspect="1"/>
          </p:cNvPicPr>
          <p:nvPr/>
        </p:nvPicPr>
        <p:blipFill>
          <a:blip r:embed="rId3"/>
          <a:srcRect/>
          <a:stretch>
            <a:fillRect/>
          </a:stretch>
        </p:blipFill>
        <p:spPr>
          <a:xfrm>
            <a:off x="3542610" y="6081695"/>
            <a:ext cx="1931330" cy="2252280"/>
          </a:xfrm>
          <a:prstGeom prst="rect">
            <a:avLst/>
          </a:prstGeom>
        </p:spPr>
      </p:pic>
      <p:grpSp>
        <p:nvGrpSpPr>
          <p:cNvPr id="22" name="Group 22"/>
          <p:cNvGrpSpPr/>
          <p:nvPr/>
        </p:nvGrpSpPr>
        <p:grpSpPr>
          <a:xfrm>
            <a:off x="13493" y="4100718"/>
            <a:ext cx="520095" cy="4583083"/>
            <a:chOff x="0" y="0"/>
            <a:chExt cx="175933" cy="1550327"/>
          </a:xfrm>
        </p:grpSpPr>
        <p:sp>
          <p:nvSpPr>
            <p:cNvPr id="23" name="Freeform 23"/>
            <p:cNvSpPr/>
            <p:nvPr/>
          </p:nvSpPr>
          <p:spPr>
            <a:xfrm>
              <a:off x="0" y="0"/>
              <a:ext cx="175933" cy="1550327"/>
            </a:xfrm>
            <a:custGeom>
              <a:avLst/>
              <a:gdLst/>
              <a:ahLst/>
              <a:cxnLst/>
              <a:rect l="l" t="t" r="r" b="b"/>
              <a:pathLst>
                <a:path w="175933" h="1550327">
                  <a:moveTo>
                    <a:pt x="0" y="0"/>
                  </a:moveTo>
                  <a:lnTo>
                    <a:pt x="175933" y="0"/>
                  </a:lnTo>
                  <a:lnTo>
                    <a:pt x="175933" y="1550327"/>
                  </a:lnTo>
                  <a:lnTo>
                    <a:pt x="0" y="1550327"/>
                  </a:lnTo>
                  <a:close/>
                </a:path>
              </a:pathLst>
            </a:custGeom>
            <a:solidFill>
              <a:srgbClr val="D3B314"/>
            </a:solidFill>
          </p:spPr>
        </p:sp>
      </p:grpSp>
      <p:pic>
        <p:nvPicPr>
          <p:cNvPr id="24" name="Picture 24"/>
          <p:cNvPicPr>
            <a:picLocks noChangeAspect="1"/>
          </p:cNvPicPr>
          <p:nvPr/>
        </p:nvPicPr>
        <p:blipFill>
          <a:blip r:embed="rId4"/>
          <a:srcRect/>
          <a:stretch>
            <a:fillRect/>
          </a:stretch>
        </p:blipFill>
        <p:spPr>
          <a:xfrm>
            <a:off x="533588" y="6581515"/>
            <a:ext cx="2058690" cy="1752460"/>
          </a:xfrm>
          <a:prstGeom prst="rect">
            <a:avLst/>
          </a:prstGeom>
        </p:spPr>
      </p:pic>
      <p:grpSp>
        <p:nvGrpSpPr>
          <p:cNvPr id="25" name="Group 25"/>
          <p:cNvGrpSpPr/>
          <p:nvPr/>
        </p:nvGrpSpPr>
        <p:grpSpPr>
          <a:xfrm>
            <a:off x="6211253" y="5762558"/>
            <a:ext cx="542258" cy="2919752"/>
            <a:chOff x="0" y="0"/>
            <a:chExt cx="183431" cy="987669"/>
          </a:xfrm>
        </p:grpSpPr>
        <p:sp>
          <p:nvSpPr>
            <p:cNvPr id="26" name="Freeform 26"/>
            <p:cNvSpPr/>
            <p:nvPr/>
          </p:nvSpPr>
          <p:spPr>
            <a:xfrm>
              <a:off x="0" y="0"/>
              <a:ext cx="183430" cy="987669"/>
            </a:xfrm>
            <a:custGeom>
              <a:avLst/>
              <a:gdLst/>
              <a:ahLst/>
              <a:cxnLst/>
              <a:rect l="l" t="t" r="r" b="b"/>
              <a:pathLst>
                <a:path w="183430" h="987669">
                  <a:moveTo>
                    <a:pt x="0" y="0"/>
                  </a:moveTo>
                  <a:lnTo>
                    <a:pt x="183430" y="0"/>
                  </a:lnTo>
                  <a:lnTo>
                    <a:pt x="183430" y="987669"/>
                  </a:lnTo>
                  <a:lnTo>
                    <a:pt x="0" y="987669"/>
                  </a:lnTo>
                  <a:close/>
                </a:path>
              </a:pathLst>
            </a:custGeom>
            <a:solidFill>
              <a:srgbClr val="FF1616"/>
            </a:solidFill>
          </p:spPr>
        </p:sp>
      </p:grpSp>
      <p:pic>
        <p:nvPicPr>
          <p:cNvPr id="27" name="Picture 27"/>
          <p:cNvPicPr>
            <a:picLocks noChangeAspect="1"/>
          </p:cNvPicPr>
          <p:nvPr/>
        </p:nvPicPr>
        <p:blipFill>
          <a:blip r:embed="rId5"/>
          <a:srcRect/>
          <a:stretch>
            <a:fillRect/>
          </a:stretch>
        </p:blipFill>
        <p:spPr>
          <a:xfrm>
            <a:off x="6753511" y="6270879"/>
            <a:ext cx="2014364" cy="1906092"/>
          </a:xfrm>
          <a:prstGeom prst="rect">
            <a:avLst/>
          </a:prstGeom>
        </p:spPr>
      </p:pic>
      <p:pic>
        <p:nvPicPr>
          <p:cNvPr id="28" name="Picture 28"/>
          <p:cNvPicPr>
            <a:picLocks noChangeAspect="1"/>
          </p:cNvPicPr>
          <p:nvPr/>
        </p:nvPicPr>
        <p:blipFill>
          <a:blip r:embed="rId6"/>
          <a:srcRect/>
          <a:stretch>
            <a:fillRect/>
          </a:stretch>
        </p:blipFill>
        <p:spPr>
          <a:xfrm>
            <a:off x="12734129" y="6706946"/>
            <a:ext cx="2220138" cy="1407012"/>
          </a:xfrm>
          <a:prstGeom prst="rect">
            <a:avLst/>
          </a:prstGeom>
        </p:spPr>
      </p:pic>
      <p:pic>
        <p:nvPicPr>
          <p:cNvPr id="29" name="Picture 29"/>
          <p:cNvPicPr>
            <a:picLocks noChangeAspect="1"/>
          </p:cNvPicPr>
          <p:nvPr/>
        </p:nvPicPr>
        <p:blipFill>
          <a:blip r:embed="rId7"/>
          <a:srcRect/>
          <a:stretch>
            <a:fillRect/>
          </a:stretch>
        </p:blipFill>
        <p:spPr>
          <a:xfrm>
            <a:off x="16175058" y="6081695"/>
            <a:ext cx="1333119" cy="1798474"/>
          </a:xfrm>
          <a:prstGeom prst="rect">
            <a:avLst/>
          </a:prstGeom>
        </p:spPr>
      </p:pic>
      <p:sp>
        <p:nvSpPr>
          <p:cNvPr id="30" name="TextBox 30"/>
          <p:cNvSpPr txBox="1"/>
          <p:nvPr/>
        </p:nvSpPr>
        <p:spPr>
          <a:xfrm>
            <a:off x="9460678" y="9170202"/>
            <a:ext cx="8624449" cy="1154162"/>
          </a:xfrm>
          <a:prstGeom prst="rect">
            <a:avLst/>
          </a:prstGeom>
        </p:spPr>
        <p:txBody>
          <a:bodyPr wrap="square" lIns="0" tIns="0" rIns="0" bIns="0" rtlCol="0" anchor="t">
            <a:spAutoFit/>
          </a:bodyPr>
          <a:lstStyle/>
          <a:p>
            <a:pPr>
              <a:lnSpc>
                <a:spcPts val="8960"/>
              </a:lnSpc>
            </a:pPr>
            <a:r>
              <a:rPr lang="en-US" sz="6400" dirty="0">
                <a:solidFill>
                  <a:srgbClr val="F8FFEF"/>
                </a:solidFill>
                <a:latin typeface="Roboto Condensed Bold"/>
              </a:rPr>
              <a:t> HERNIEUWBARE ENERGIE </a:t>
            </a:r>
          </a:p>
        </p:txBody>
      </p:sp>
      <p:sp>
        <p:nvSpPr>
          <p:cNvPr id="31" name="TextBox 31"/>
          <p:cNvSpPr txBox="1"/>
          <p:nvPr/>
        </p:nvSpPr>
        <p:spPr>
          <a:xfrm>
            <a:off x="-108743" y="2090337"/>
            <a:ext cx="2898293" cy="1564531"/>
          </a:xfrm>
          <a:prstGeom prst="rect">
            <a:avLst/>
          </a:prstGeom>
        </p:spPr>
        <p:txBody>
          <a:bodyPr lIns="0" tIns="0" rIns="0" bIns="0" rtlCol="0" anchor="t">
            <a:spAutoFit/>
          </a:bodyPr>
          <a:lstStyle/>
          <a:p>
            <a:pPr algn="ctr">
              <a:lnSpc>
                <a:spcPts val="6122"/>
              </a:lnSpc>
            </a:pPr>
            <a:r>
              <a:rPr lang="en-US" sz="4373" dirty="0">
                <a:solidFill>
                  <a:srgbClr val="244357"/>
                </a:solidFill>
                <a:latin typeface="Roboto Condensed Bold"/>
              </a:rPr>
              <a:t>ZONNE ENERGIE</a:t>
            </a:r>
          </a:p>
        </p:txBody>
      </p:sp>
      <p:sp>
        <p:nvSpPr>
          <p:cNvPr id="32" name="TextBox 32"/>
          <p:cNvSpPr txBox="1"/>
          <p:nvPr/>
        </p:nvSpPr>
        <p:spPr>
          <a:xfrm>
            <a:off x="3838165" y="2810273"/>
            <a:ext cx="2013961" cy="1564531"/>
          </a:xfrm>
          <a:prstGeom prst="rect">
            <a:avLst/>
          </a:prstGeom>
        </p:spPr>
        <p:txBody>
          <a:bodyPr wrap="square" lIns="0" tIns="0" rIns="0" bIns="0" rtlCol="0" anchor="t">
            <a:spAutoFit/>
          </a:bodyPr>
          <a:lstStyle/>
          <a:p>
            <a:pPr algn="ctr">
              <a:lnSpc>
                <a:spcPts val="6122"/>
              </a:lnSpc>
            </a:pPr>
            <a:r>
              <a:rPr lang="en-US" sz="4373" dirty="0">
                <a:solidFill>
                  <a:srgbClr val="244357"/>
                </a:solidFill>
                <a:latin typeface="Roboto Condensed Bold"/>
              </a:rPr>
              <a:t>WIND </a:t>
            </a:r>
          </a:p>
          <a:p>
            <a:pPr algn="ctr">
              <a:lnSpc>
                <a:spcPts val="6122"/>
              </a:lnSpc>
            </a:pPr>
            <a:r>
              <a:rPr lang="en-US" sz="4373" dirty="0">
                <a:solidFill>
                  <a:srgbClr val="244357"/>
                </a:solidFill>
                <a:latin typeface="Roboto Condensed Bold"/>
              </a:rPr>
              <a:t>ENERGIE</a:t>
            </a:r>
          </a:p>
        </p:txBody>
      </p:sp>
      <p:sp>
        <p:nvSpPr>
          <p:cNvPr id="33" name="TextBox 33"/>
          <p:cNvSpPr txBox="1"/>
          <p:nvPr/>
        </p:nvSpPr>
        <p:spPr>
          <a:xfrm>
            <a:off x="6790512" y="3945324"/>
            <a:ext cx="2066304" cy="1564531"/>
          </a:xfrm>
          <a:prstGeom prst="rect">
            <a:avLst/>
          </a:prstGeom>
        </p:spPr>
        <p:txBody>
          <a:bodyPr wrap="square" lIns="0" tIns="0" rIns="0" bIns="0" rtlCol="0" anchor="t">
            <a:spAutoFit/>
          </a:bodyPr>
          <a:lstStyle/>
          <a:p>
            <a:pPr algn="ctr">
              <a:lnSpc>
                <a:spcPts val="6122"/>
              </a:lnSpc>
            </a:pPr>
            <a:r>
              <a:rPr lang="en-US" sz="4373" dirty="0">
                <a:solidFill>
                  <a:srgbClr val="244357"/>
                </a:solidFill>
                <a:latin typeface="Roboto Condensed Bold"/>
              </a:rPr>
              <a:t>WARMTE </a:t>
            </a:r>
          </a:p>
          <a:p>
            <a:pPr algn="ctr">
              <a:lnSpc>
                <a:spcPts val="6122"/>
              </a:lnSpc>
            </a:pPr>
            <a:r>
              <a:rPr lang="en-US" sz="4373" dirty="0">
                <a:solidFill>
                  <a:srgbClr val="244357"/>
                </a:solidFill>
                <a:latin typeface="Roboto Condensed Bold"/>
              </a:rPr>
              <a:t>POMP</a:t>
            </a:r>
          </a:p>
        </p:txBody>
      </p:sp>
      <p:sp>
        <p:nvSpPr>
          <p:cNvPr id="34" name="TextBox 34"/>
          <p:cNvSpPr txBox="1"/>
          <p:nvPr/>
        </p:nvSpPr>
        <p:spPr>
          <a:xfrm>
            <a:off x="9672459" y="4494508"/>
            <a:ext cx="1990517" cy="1564531"/>
          </a:xfrm>
          <a:prstGeom prst="rect">
            <a:avLst/>
          </a:prstGeom>
        </p:spPr>
        <p:txBody>
          <a:bodyPr wrap="square" lIns="0" tIns="0" rIns="0" bIns="0" rtlCol="0" anchor="t">
            <a:spAutoFit/>
          </a:bodyPr>
          <a:lstStyle/>
          <a:p>
            <a:pPr algn="ctr">
              <a:lnSpc>
                <a:spcPts val="6122"/>
              </a:lnSpc>
            </a:pPr>
            <a:r>
              <a:rPr lang="en-US" sz="4373" dirty="0">
                <a:solidFill>
                  <a:srgbClr val="244357"/>
                </a:solidFill>
                <a:latin typeface="Roboto Condensed Bold"/>
              </a:rPr>
              <a:t>WATER</a:t>
            </a:r>
          </a:p>
          <a:p>
            <a:pPr algn="ctr">
              <a:lnSpc>
                <a:spcPts val="6122"/>
              </a:lnSpc>
            </a:pPr>
            <a:r>
              <a:rPr lang="en-US" sz="4373" dirty="0">
                <a:solidFill>
                  <a:srgbClr val="244357"/>
                </a:solidFill>
                <a:latin typeface="Roboto Condensed Bold"/>
              </a:rPr>
              <a:t>KRACHT</a:t>
            </a:r>
          </a:p>
        </p:txBody>
      </p:sp>
      <p:sp>
        <p:nvSpPr>
          <p:cNvPr id="35" name="TextBox 35"/>
          <p:cNvSpPr txBox="1"/>
          <p:nvPr/>
        </p:nvSpPr>
        <p:spPr>
          <a:xfrm>
            <a:off x="12131530" y="3962664"/>
            <a:ext cx="3758872" cy="1487587"/>
          </a:xfrm>
          <a:prstGeom prst="rect">
            <a:avLst/>
          </a:prstGeom>
        </p:spPr>
        <p:txBody>
          <a:bodyPr wrap="square" lIns="0" tIns="0" rIns="0" bIns="0" rtlCol="0" anchor="t">
            <a:spAutoFit/>
          </a:bodyPr>
          <a:lstStyle/>
          <a:p>
            <a:pPr algn="ctr">
              <a:lnSpc>
                <a:spcPts val="5776"/>
              </a:lnSpc>
            </a:pPr>
            <a:r>
              <a:rPr lang="en-US" sz="4126" dirty="0">
                <a:solidFill>
                  <a:srgbClr val="244357"/>
                </a:solidFill>
                <a:latin typeface="Roboto Condensed Bold"/>
              </a:rPr>
              <a:t>GEOTHERMISCHE</a:t>
            </a:r>
          </a:p>
          <a:p>
            <a:pPr algn="ctr">
              <a:lnSpc>
                <a:spcPts val="5776"/>
              </a:lnSpc>
            </a:pPr>
            <a:r>
              <a:rPr lang="en-US" sz="4126" dirty="0">
                <a:solidFill>
                  <a:srgbClr val="244357"/>
                </a:solidFill>
                <a:latin typeface="Roboto Condensed Bold"/>
              </a:rPr>
              <a:t>ENERGIE</a:t>
            </a:r>
          </a:p>
        </p:txBody>
      </p:sp>
      <p:sp>
        <p:nvSpPr>
          <p:cNvPr id="36" name="TextBox 36"/>
          <p:cNvSpPr txBox="1"/>
          <p:nvPr/>
        </p:nvSpPr>
        <p:spPr>
          <a:xfrm>
            <a:off x="16128972" y="2846073"/>
            <a:ext cx="1895451" cy="1487587"/>
          </a:xfrm>
          <a:prstGeom prst="rect">
            <a:avLst/>
          </a:prstGeom>
        </p:spPr>
        <p:txBody>
          <a:bodyPr wrap="square" lIns="0" tIns="0" rIns="0" bIns="0" rtlCol="0" anchor="t">
            <a:spAutoFit/>
          </a:bodyPr>
          <a:lstStyle/>
          <a:p>
            <a:pPr algn="ctr">
              <a:lnSpc>
                <a:spcPts val="5776"/>
              </a:lnSpc>
            </a:pPr>
            <a:r>
              <a:rPr lang="en-US" sz="4126" dirty="0">
                <a:solidFill>
                  <a:srgbClr val="244357"/>
                </a:solidFill>
                <a:latin typeface="Roboto Condensed Bold"/>
              </a:rPr>
              <a:t>BIO</a:t>
            </a:r>
          </a:p>
          <a:p>
            <a:pPr algn="ctr">
              <a:lnSpc>
                <a:spcPts val="5776"/>
              </a:lnSpc>
            </a:pPr>
            <a:r>
              <a:rPr lang="en-US" sz="4126" dirty="0">
                <a:solidFill>
                  <a:srgbClr val="244357"/>
                </a:solidFill>
                <a:latin typeface="Roboto Condensed Bold"/>
              </a:rPr>
              <a:t>ENERGIE</a:t>
            </a:r>
          </a:p>
        </p:txBody>
      </p:sp>
      <p:sp>
        <p:nvSpPr>
          <p:cNvPr id="37" name="TextBox 37"/>
          <p:cNvSpPr txBox="1"/>
          <p:nvPr/>
        </p:nvSpPr>
        <p:spPr>
          <a:xfrm>
            <a:off x="-422358" y="-1267545"/>
            <a:ext cx="18706537" cy="2825517"/>
          </a:xfrm>
          <a:prstGeom prst="rect">
            <a:avLst/>
          </a:prstGeom>
        </p:spPr>
        <p:txBody>
          <a:bodyPr lIns="0" tIns="0" rIns="0" bIns="0" rtlCol="0" anchor="t">
            <a:spAutoFit/>
          </a:bodyPr>
          <a:lstStyle/>
          <a:p>
            <a:pPr>
              <a:lnSpc>
                <a:spcPts val="23077"/>
              </a:lnSpc>
            </a:pPr>
            <a:endParaRPr lang="en-US" sz="16483">
              <a:solidFill>
                <a:srgbClr val="9DD520">
                  <a:alpha val="18824"/>
                </a:srgbClr>
              </a:solidFill>
              <a:latin typeface="Roboto Condensed Bold"/>
            </a:endParaRPr>
          </a:p>
        </p:txBody>
      </p:sp>
      <p:sp>
        <p:nvSpPr>
          <p:cNvPr id="38" name="TextBox 38"/>
          <p:cNvSpPr txBox="1"/>
          <p:nvPr/>
        </p:nvSpPr>
        <p:spPr>
          <a:xfrm>
            <a:off x="-165893" y="-45753"/>
            <a:ext cx="18503664" cy="1880964"/>
          </a:xfrm>
          <a:prstGeom prst="rect">
            <a:avLst/>
          </a:prstGeom>
        </p:spPr>
        <p:txBody>
          <a:bodyPr lIns="0" tIns="0" rIns="0" bIns="0" rtlCol="0" anchor="t">
            <a:spAutoFit/>
          </a:bodyPr>
          <a:lstStyle/>
          <a:p>
            <a:pPr>
              <a:lnSpc>
                <a:spcPts val="15781"/>
              </a:lnSpc>
            </a:pPr>
            <a:r>
              <a:rPr lang="en-US" sz="11272" dirty="0">
                <a:solidFill>
                  <a:srgbClr val="6CAD21"/>
                </a:solidFill>
                <a:latin typeface="Roboto Condensed Bold"/>
              </a:rPr>
              <a:t> </a:t>
            </a:r>
            <a:r>
              <a:rPr lang="en-US" sz="9900" dirty="0">
                <a:solidFill>
                  <a:srgbClr val="6CAD21"/>
                </a:solidFill>
                <a:latin typeface="Roboto Condensed Bold"/>
              </a:rPr>
              <a:t>HERNIEUWBARE ENERGIEBRONNEN</a:t>
            </a:r>
          </a:p>
        </p:txBody>
      </p:sp>
      <p:grpSp>
        <p:nvGrpSpPr>
          <p:cNvPr id="39" name="Group 39"/>
          <p:cNvGrpSpPr/>
          <p:nvPr/>
        </p:nvGrpSpPr>
        <p:grpSpPr>
          <a:xfrm>
            <a:off x="12330199" y="5758036"/>
            <a:ext cx="450526" cy="2919752"/>
            <a:chOff x="0" y="0"/>
            <a:chExt cx="152400" cy="987669"/>
          </a:xfrm>
        </p:grpSpPr>
        <p:sp>
          <p:nvSpPr>
            <p:cNvPr id="40" name="Freeform 40"/>
            <p:cNvSpPr/>
            <p:nvPr/>
          </p:nvSpPr>
          <p:spPr>
            <a:xfrm>
              <a:off x="0" y="0"/>
              <a:ext cx="152400" cy="987669"/>
            </a:xfrm>
            <a:custGeom>
              <a:avLst/>
              <a:gdLst/>
              <a:ahLst/>
              <a:cxnLst/>
              <a:rect l="l" t="t" r="r" b="b"/>
              <a:pathLst>
                <a:path w="152400" h="987669">
                  <a:moveTo>
                    <a:pt x="0" y="0"/>
                  </a:moveTo>
                  <a:lnTo>
                    <a:pt x="152400" y="0"/>
                  </a:lnTo>
                  <a:lnTo>
                    <a:pt x="152400" y="987669"/>
                  </a:lnTo>
                  <a:lnTo>
                    <a:pt x="0" y="987669"/>
                  </a:lnTo>
                  <a:close/>
                </a:path>
              </a:pathLst>
            </a:custGeom>
            <a:solidFill>
              <a:srgbClr val="63AB40"/>
            </a:solidFill>
          </p:spPr>
        </p:sp>
      </p:grpSp>
      <p:grpSp>
        <p:nvGrpSpPr>
          <p:cNvPr id="41" name="Group 41"/>
          <p:cNvGrpSpPr/>
          <p:nvPr/>
        </p:nvGrpSpPr>
        <p:grpSpPr>
          <a:xfrm>
            <a:off x="15369231" y="4730092"/>
            <a:ext cx="577227" cy="3953709"/>
            <a:chOff x="0" y="0"/>
            <a:chExt cx="195260" cy="1337427"/>
          </a:xfrm>
        </p:grpSpPr>
        <p:sp>
          <p:nvSpPr>
            <p:cNvPr id="42" name="Freeform 42"/>
            <p:cNvSpPr/>
            <p:nvPr/>
          </p:nvSpPr>
          <p:spPr>
            <a:xfrm>
              <a:off x="0" y="0"/>
              <a:ext cx="195259" cy="1337427"/>
            </a:xfrm>
            <a:custGeom>
              <a:avLst/>
              <a:gdLst/>
              <a:ahLst/>
              <a:cxnLst/>
              <a:rect l="l" t="t" r="r" b="b"/>
              <a:pathLst>
                <a:path w="195259" h="1337427">
                  <a:moveTo>
                    <a:pt x="0" y="0"/>
                  </a:moveTo>
                  <a:lnTo>
                    <a:pt x="195259" y="0"/>
                  </a:lnTo>
                  <a:lnTo>
                    <a:pt x="195259" y="1337427"/>
                  </a:lnTo>
                  <a:lnTo>
                    <a:pt x="0" y="1337427"/>
                  </a:lnTo>
                  <a:close/>
                </a:path>
              </a:pathLst>
            </a:custGeom>
            <a:solidFill>
              <a:srgbClr val="6CAD21"/>
            </a:solidFill>
          </p:spPr>
        </p:sp>
      </p:grpSp>
    </p:spTree>
    <p:extLst>
      <p:ext uri="{BB962C8B-B14F-4D97-AF65-F5344CB8AC3E}">
        <p14:creationId xmlns:p14="http://schemas.microsoft.com/office/powerpoint/2010/main" val="8516310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625920"/>
            <a:ext cx="18288000" cy="1909448"/>
            <a:chOff x="0" y="0"/>
            <a:chExt cx="6186311" cy="645912"/>
          </a:xfrm>
        </p:grpSpPr>
        <p:sp>
          <p:nvSpPr>
            <p:cNvPr id="3" name="Freeform 3"/>
            <p:cNvSpPr/>
            <p:nvPr/>
          </p:nvSpPr>
          <p:spPr>
            <a:xfrm>
              <a:off x="0" y="0"/>
              <a:ext cx="6186311" cy="645912"/>
            </a:xfrm>
            <a:custGeom>
              <a:avLst/>
              <a:gdLst/>
              <a:ahLst/>
              <a:cxnLst/>
              <a:rect l="l" t="t" r="r" b="b"/>
              <a:pathLst>
                <a:path w="6186311" h="645912">
                  <a:moveTo>
                    <a:pt x="0" y="0"/>
                  </a:moveTo>
                  <a:lnTo>
                    <a:pt x="6186311" y="0"/>
                  </a:lnTo>
                  <a:lnTo>
                    <a:pt x="6186311" y="645912"/>
                  </a:lnTo>
                  <a:lnTo>
                    <a:pt x="0" y="645912"/>
                  </a:lnTo>
                  <a:close/>
                </a:path>
              </a:pathLst>
            </a:custGeom>
            <a:solidFill>
              <a:srgbClr val="244357"/>
            </a:solidFill>
          </p:spPr>
        </p:sp>
      </p:grpSp>
      <p:sp>
        <p:nvSpPr>
          <p:cNvPr id="4" name="TextBox 4"/>
          <p:cNvSpPr txBox="1"/>
          <p:nvPr/>
        </p:nvSpPr>
        <p:spPr>
          <a:xfrm>
            <a:off x="-199569" y="1916560"/>
            <a:ext cx="18687138" cy="7710444"/>
          </a:xfrm>
          <a:prstGeom prst="rect">
            <a:avLst/>
          </a:prstGeom>
        </p:spPr>
        <p:txBody>
          <a:bodyPr lIns="0" tIns="0" rIns="0" bIns="0" rtlCol="0" anchor="t">
            <a:spAutoFit/>
          </a:bodyPr>
          <a:lstStyle/>
          <a:p>
            <a:pPr algn="ctr">
              <a:lnSpc>
                <a:spcPts val="5040"/>
              </a:lnSpc>
            </a:pPr>
            <a:r>
              <a:rPr lang="en-US" sz="3600" dirty="0">
                <a:solidFill>
                  <a:srgbClr val="F2FAFF"/>
                </a:solidFill>
                <a:latin typeface="Roboto Condensed Bold"/>
              </a:rPr>
              <a:t>ELK VAN DE VOLGENDE HERNIEUWBARE ENERGIEBRONNEN HEEFT ZIJN </a:t>
            </a:r>
            <a:endParaRPr lang="cs-CZ" sz="3600" dirty="0">
              <a:solidFill>
                <a:srgbClr val="F2FAFF"/>
              </a:solidFill>
              <a:latin typeface="Roboto Condensed Bold"/>
            </a:endParaRPr>
          </a:p>
          <a:p>
            <a:pPr algn="ctr">
              <a:lnSpc>
                <a:spcPts val="5040"/>
              </a:lnSpc>
            </a:pPr>
            <a:r>
              <a:rPr lang="en-US" sz="3600" dirty="0">
                <a:solidFill>
                  <a:srgbClr val="F2FAFF"/>
                </a:solidFill>
                <a:latin typeface="Roboto Condensed Bold"/>
              </a:rPr>
              <a:t>EIGEN </a:t>
            </a:r>
            <a:r>
              <a:rPr lang="en-US" sz="3600" dirty="0">
                <a:solidFill>
                  <a:srgbClr val="7AB82B"/>
                </a:solidFill>
                <a:latin typeface="Roboto Condensed Bold"/>
              </a:rPr>
              <a:t>VOORDELEN</a:t>
            </a:r>
            <a:r>
              <a:rPr lang="en-US" sz="3600" dirty="0">
                <a:solidFill>
                  <a:srgbClr val="F2FAFF"/>
                </a:solidFill>
                <a:latin typeface="Roboto Condensed Bold"/>
              </a:rPr>
              <a:t> EN </a:t>
            </a:r>
            <a:r>
              <a:rPr lang="en-US" sz="3600" dirty="0">
                <a:solidFill>
                  <a:srgbClr val="EB5B60"/>
                </a:solidFill>
                <a:latin typeface="Roboto Condensed Bold"/>
              </a:rPr>
              <a:t>NADELEN</a:t>
            </a:r>
            <a:r>
              <a:rPr lang="en-US" sz="3600" dirty="0">
                <a:solidFill>
                  <a:srgbClr val="F2FAFF"/>
                </a:solidFill>
                <a:latin typeface="Roboto Condensed Bold"/>
              </a:rPr>
              <a:t>. </a:t>
            </a:r>
          </a:p>
          <a:p>
            <a:pPr algn="ctr">
              <a:lnSpc>
                <a:spcPts val="6122"/>
              </a:lnSpc>
            </a:pPr>
            <a:endParaRPr lang="en-US" sz="3600" dirty="0">
              <a:solidFill>
                <a:srgbClr val="F2FAFF"/>
              </a:solidFill>
              <a:latin typeface="Roboto Condensed Bold"/>
            </a:endParaRPr>
          </a:p>
          <a:p>
            <a:pPr algn="ctr">
              <a:lnSpc>
                <a:spcPts val="6122"/>
              </a:lnSpc>
            </a:pPr>
            <a:endParaRPr lang="en-US" sz="3600" dirty="0">
              <a:solidFill>
                <a:srgbClr val="F2FAFF"/>
              </a:solidFill>
              <a:latin typeface="Roboto Condensed Bold"/>
            </a:endParaRPr>
          </a:p>
          <a:p>
            <a:pPr algn="ctr">
              <a:lnSpc>
                <a:spcPts val="6122"/>
              </a:lnSpc>
            </a:pPr>
            <a:endParaRPr lang="en-US" sz="3600" dirty="0">
              <a:solidFill>
                <a:srgbClr val="F2FAFF"/>
              </a:solidFill>
              <a:latin typeface="Roboto Condensed Bold"/>
            </a:endParaRPr>
          </a:p>
          <a:p>
            <a:pPr algn="ctr">
              <a:lnSpc>
                <a:spcPts val="6122"/>
              </a:lnSpc>
            </a:pPr>
            <a:endParaRPr lang="en-US" sz="3600" dirty="0">
              <a:solidFill>
                <a:srgbClr val="F2FAFF"/>
              </a:solidFill>
              <a:latin typeface="Roboto Condensed Bold"/>
            </a:endParaRPr>
          </a:p>
          <a:p>
            <a:pPr algn="ctr">
              <a:lnSpc>
                <a:spcPts val="6122"/>
              </a:lnSpc>
            </a:pPr>
            <a:endParaRPr lang="en-US" sz="3600" dirty="0">
              <a:solidFill>
                <a:srgbClr val="F2FAFF"/>
              </a:solidFill>
              <a:latin typeface="Roboto Condensed Bold"/>
            </a:endParaRPr>
          </a:p>
          <a:p>
            <a:pPr algn="ctr">
              <a:lnSpc>
                <a:spcPts val="6719"/>
              </a:lnSpc>
            </a:pPr>
            <a:endParaRPr lang="en-US" sz="3600" dirty="0">
              <a:solidFill>
                <a:srgbClr val="F2FAFF"/>
              </a:solidFill>
              <a:latin typeface="Roboto Condensed Bold"/>
            </a:endParaRPr>
          </a:p>
          <a:p>
            <a:pPr algn="ctr">
              <a:lnSpc>
                <a:spcPts val="6719"/>
              </a:lnSpc>
            </a:pPr>
            <a:r>
              <a:rPr lang="en-US" sz="4800" spc="571" dirty="0">
                <a:solidFill>
                  <a:srgbClr val="244357"/>
                </a:solidFill>
                <a:latin typeface="Roboto Condensed Bold"/>
              </a:rPr>
              <a:t>BESCHRIJF DEZE HERNIEUWBARE ENERGIEËN EN HOE ZE WORDEN VERKREGEN.</a:t>
            </a:r>
          </a:p>
        </p:txBody>
      </p:sp>
      <p:grpSp>
        <p:nvGrpSpPr>
          <p:cNvPr id="5" name="Group 5"/>
          <p:cNvGrpSpPr/>
          <p:nvPr/>
        </p:nvGrpSpPr>
        <p:grpSpPr>
          <a:xfrm>
            <a:off x="0" y="3535368"/>
            <a:ext cx="18288000" cy="3969976"/>
            <a:chOff x="0" y="0"/>
            <a:chExt cx="24384000" cy="5293301"/>
          </a:xfrm>
        </p:grpSpPr>
        <p:pic>
          <p:nvPicPr>
            <p:cNvPr id="6" name="Picture 6"/>
            <p:cNvPicPr>
              <a:picLocks noChangeAspect="1"/>
            </p:cNvPicPr>
            <p:nvPr/>
          </p:nvPicPr>
          <p:blipFill>
            <a:blip r:embed="rId2"/>
            <a:srcRect t="1172" b="1172"/>
            <a:stretch>
              <a:fillRect/>
            </a:stretch>
          </p:blipFill>
          <p:spPr>
            <a:xfrm>
              <a:off x="0" y="0"/>
              <a:ext cx="8128000" cy="5293301"/>
            </a:xfrm>
            <a:prstGeom prst="rect">
              <a:avLst/>
            </a:prstGeom>
          </p:spPr>
        </p:pic>
        <p:pic>
          <p:nvPicPr>
            <p:cNvPr id="7" name="Picture 7"/>
            <p:cNvPicPr>
              <a:picLocks noChangeAspect="1"/>
            </p:cNvPicPr>
            <p:nvPr/>
          </p:nvPicPr>
          <p:blipFill>
            <a:blip r:embed="rId3"/>
            <a:srcRect t="1217" b="1217"/>
            <a:stretch>
              <a:fillRect/>
            </a:stretch>
          </p:blipFill>
          <p:spPr>
            <a:xfrm>
              <a:off x="8128000" y="0"/>
              <a:ext cx="8128000" cy="5293301"/>
            </a:xfrm>
            <a:prstGeom prst="rect">
              <a:avLst/>
            </a:prstGeom>
          </p:spPr>
        </p:pic>
        <p:pic>
          <p:nvPicPr>
            <p:cNvPr id="8" name="Picture 8"/>
            <p:cNvPicPr>
              <a:picLocks noChangeAspect="1"/>
            </p:cNvPicPr>
            <p:nvPr/>
          </p:nvPicPr>
          <p:blipFill>
            <a:blip r:embed="rId4"/>
            <a:srcRect t="1034" b="1034"/>
            <a:stretch>
              <a:fillRect/>
            </a:stretch>
          </p:blipFill>
          <p:spPr>
            <a:xfrm>
              <a:off x="16256000" y="0"/>
              <a:ext cx="8128000" cy="5293301"/>
            </a:xfrm>
            <a:prstGeom prst="rect">
              <a:avLst/>
            </a:prstGeom>
          </p:spPr>
        </p:pic>
      </p:grpSp>
      <p:grpSp>
        <p:nvGrpSpPr>
          <p:cNvPr id="9" name="Group 9"/>
          <p:cNvGrpSpPr/>
          <p:nvPr/>
        </p:nvGrpSpPr>
        <p:grpSpPr>
          <a:xfrm>
            <a:off x="0" y="9836474"/>
            <a:ext cx="18288000" cy="450526"/>
            <a:chOff x="0" y="0"/>
            <a:chExt cx="6186311" cy="152400"/>
          </a:xfrm>
        </p:grpSpPr>
        <p:sp>
          <p:nvSpPr>
            <p:cNvPr id="10" name="Freeform 10"/>
            <p:cNvSpPr/>
            <p:nvPr/>
          </p:nvSpPr>
          <p:spPr>
            <a:xfrm>
              <a:off x="0" y="0"/>
              <a:ext cx="6186311" cy="152400"/>
            </a:xfrm>
            <a:custGeom>
              <a:avLst/>
              <a:gdLst/>
              <a:ahLst/>
              <a:cxnLst/>
              <a:rect l="l" t="t" r="r" b="b"/>
              <a:pathLst>
                <a:path w="6186311" h="152400">
                  <a:moveTo>
                    <a:pt x="0" y="0"/>
                  </a:moveTo>
                  <a:lnTo>
                    <a:pt x="6186311" y="0"/>
                  </a:lnTo>
                  <a:lnTo>
                    <a:pt x="6186311" y="152400"/>
                  </a:lnTo>
                  <a:lnTo>
                    <a:pt x="0" y="152400"/>
                  </a:lnTo>
                  <a:close/>
                </a:path>
              </a:pathLst>
            </a:custGeom>
            <a:solidFill>
              <a:srgbClr val="9DD520"/>
            </a:solidFill>
          </p:spPr>
        </p:sp>
      </p:grpSp>
      <p:sp>
        <p:nvSpPr>
          <p:cNvPr id="11" name="TextBox 11"/>
          <p:cNvSpPr txBox="1"/>
          <p:nvPr/>
        </p:nvSpPr>
        <p:spPr>
          <a:xfrm>
            <a:off x="-918661" y="-951716"/>
            <a:ext cx="18706537" cy="2750176"/>
          </a:xfrm>
          <a:prstGeom prst="rect">
            <a:avLst/>
          </a:prstGeom>
        </p:spPr>
        <p:txBody>
          <a:bodyPr lIns="0" tIns="0" rIns="0" bIns="0" rtlCol="0" anchor="t">
            <a:spAutoFit/>
          </a:bodyPr>
          <a:lstStyle/>
          <a:p>
            <a:pPr>
              <a:lnSpc>
                <a:spcPts val="23077"/>
              </a:lnSpc>
            </a:pPr>
            <a:r>
              <a:rPr lang="en-US" sz="16483" dirty="0">
                <a:solidFill>
                  <a:srgbClr val="9DD520">
                    <a:alpha val="10980"/>
                  </a:srgbClr>
                </a:solidFill>
                <a:latin typeface="Roboto Condensed Bold"/>
              </a:rPr>
              <a:t> </a:t>
            </a:r>
            <a:r>
              <a:rPr lang="en-US" sz="12000" dirty="0">
                <a:solidFill>
                  <a:srgbClr val="9DD520">
                    <a:alpha val="10980"/>
                  </a:srgbClr>
                </a:solidFill>
                <a:latin typeface="Roboto Condensed Bold"/>
              </a:rPr>
              <a:t>HERNIEUWBARE ENERGIE</a:t>
            </a:r>
          </a:p>
        </p:txBody>
      </p:sp>
      <p:sp>
        <p:nvSpPr>
          <p:cNvPr id="12" name="TextBox 12"/>
          <p:cNvSpPr txBox="1"/>
          <p:nvPr/>
        </p:nvSpPr>
        <p:spPr>
          <a:xfrm>
            <a:off x="269132" y="148128"/>
            <a:ext cx="11922868" cy="1141338"/>
          </a:xfrm>
          <a:prstGeom prst="rect">
            <a:avLst/>
          </a:prstGeom>
        </p:spPr>
        <p:txBody>
          <a:bodyPr wrap="square" lIns="0" tIns="0" rIns="0" bIns="0" rtlCol="0" anchor="t">
            <a:spAutoFit/>
          </a:bodyPr>
          <a:lstStyle/>
          <a:p>
            <a:pPr>
              <a:lnSpc>
                <a:spcPts val="8854"/>
              </a:lnSpc>
            </a:pPr>
            <a:r>
              <a:rPr lang="en-US" sz="6324" dirty="0">
                <a:solidFill>
                  <a:srgbClr val="6CAD21"/>
                </a:solidFill>
                <a:latin typeface="Roboto Condensed Bold"/>
              </a:rPr>
              <a:t> HERNIEUWBARE ENERGIEBRONNEN</a:t>
            </a:r>
          </a:p>
        </p:txBody>
      </p:sp>
    </p:spTree>
    <p:extLst>
      <p:ext uri="{BB962C8B-B14F-4D97-AF65-F5344CB8AC3E}">
        <p14:creationId xmlns:p14="http://schemas.microsoft.com/office/powerpoint/2010/main" val="31435421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244357"/>
        </a:solidFill>
        <a:effectLst/>
      </p:bgPr>
    </p:bg>
    <p:spTree>
      <p:nvGrpSpPr>
        <p:cNvPr id="1" name=""/>
        <p:cNvGrpSpPr/>
        <p:nvPr/>
      </p:nvGrpSpPr>
      <p:grpSpPr>
        <a:xfrm>
          <a:off x="0" y="0"/>
          <a:ext cx="0" cy="0"/>
          <a:chOff x="0" y="0"/>
          <a:chExt cx="0" cy="0"/>
        </a:xfrm>
      </p:grpSpPr>
      <p:sp>
        <p:nvSpPr>
          <p:cNvPr id="2" name="AutoShape 2"/>
          <p:cNvSpPr/>
          <p:nvPr/>
        </p:nvSpPr>
        <p:spPr>
          <a:xfrm>
            <a:off x="1028700" y="2477802"/>
            <a:ext cx="6396639" cy="6155145"/>
          </a:xfrm>
          <a:prstGeom prst="rect">
            <a:avLst/>
          </a:prstGeom>
          <a:solidFill>
            <a:srgbClr val="F2FAFF"/>
          </a:solidFill>
        </p:spPr>
      </p:sp>
      <p:sp>
        <p:nvSpPr>
          <p:cNvPr id="3" name="AutoShape 3"/>
          <p:cNvSpPr/>
          <p:nvPr/>
        </p:nvSpPr>
        <p:spPr>
          <a:xfrm>
            <a:off x="10861550" y="2477802"/>
            <a:ext cx="6764939" cy="6155145"/>
          </a:xfrm>
          <a:prstGeom prst="rect">
            <a:avLst/>
          </a:prstGeom>
          <a:solidFill>
            <a:srgbClr val="F2FAFF"/>
          </a:solidFill>
        </p:spPr>
      </p:sp>
      <p:sp>
        <p:nvSpPr>
          <p:cNvPr id="4" name="TextBox 4"/>
          <p:cNvSpPr txBox="1"/>
          <p:nvPr/>
        </p:nvSpPr>
        <p:spPr>
          <a:xfrm>
            <a:off x="11347310" y="3101734"/>
            <a:ext cx="5793420" cy="4780155"/>
          </a:xfrm>
          <a:prstGeom prst="rect">
            <a:avLst/>
          </a:prstGeom>
        </p:spPr>
        <p:txBody>
          <a:bodyPr lIns="0" tIns="0" rIns="0" bIns="0" rtlCol="0" anchor="t">
            <a:spAutoFit/>
          </a:bodyPr>
          <a:lstStyle/>
          <a:p>
            <a:pPr>
              <a:lnSpc>
                <a:spcPts val="6300"/>
              </a:lnSpc>
            </a:pPr>
            <a:r>
              <a:rPr lang="nl-NL" sz="4200" spc="105" dirty="0">
                <a:solidFill>
                  <a:srgbClr val="244357"/>
                </a:solidFill>
                <a:latin typeface="Roboto"/>
              </a:rPr>
              <a:t>Zonlicht kan worden benut door zonnepanelen om elektriciteit te produceren door het fotovoltaïsche proces</a:t>
            </a:r>
          </a:p>
        </p:txBody>
      </p:sp>
      <p:pic>
        <p:nvPicPr>
          <p:cNvPr id="5" name="Picture 5"/>
          <p:cNvPicPr>
            <a:picLocks noChangeAspect="1"/>
          </p:cNvPicPr>
          <p:nvPr/>
        </p:nvPicPr>
        <p:blipFill>
          <a:blip r:embed="rId2"/>
          <a:srcRect/>
          <a:stretch>
            <a:fillRect/>
          </a:stretch>
        </p:blipFill>
        <p:spPr>
          <a:xfrm>
            <a:off x="8001000" y="4412374"/>
            <a:ext cx="2286000" cy="2286000"/>
          </a:xfrm>
          <a:prstGeom prst="rect">
            <a:avLst/>
          </a:prstGeom>
        </p:spPr>
      </p:pic>
      <p:sp>
        <p:nvSpPr>
          <p:cNvPr id="6" name="TextBox 6"/>
          <p:cNvSpPr txBox="1"/>
          <p:nvPr/>
        </p:nvSpPr>
        <p:spPr>
          <a:xfrm>
            <a:off x="3752998" y="748543"/>
            <a:ext cx="10782004" cy="942721"/>
          </a:xfrm>
          <a:prstGeom prst="rect">
            <a:avLst/>
          </a:prstGeom>
        </p:spPr>
        <p:txBody>
          <a:bodyPr lIns="0" tIns="0" rIns="0" bIns="0" rtlCol="0" anchor="t">
            <a:spAutoFit/>
          </a:bodyPr>
          <a:lstStyle/>
          <a:p>
            <a:pPr marL="0" lvl="0" indent="0" algn="ctr">
              <a:lnSpc>
                <a:spcPts val="7231"/>
              </a:lnSpc>
              <a:spcBef>
                <a:spcPct val="0"/>
              </a:spcBef>
            </a:pPr>
            <a:r>
              <a:rPr lang="en-US" sz="6400" spc="672" dirty="0" smtClean="0">
                <a:solidFill>
                  <a:srgbClr val="FFFFFF"/>
                </a:solidFill>
                <a:latin typeface="Roboto Condensed Bold"/>
              </a:rPr>
              <a:t>ZONNE-ENERGIE</a:t>
            </a:r>
            <a:endParaRPr lang="en-US" sz="6400" spc="672" dirty="0">
              <a:solidFill>
                <a:srgbClr val="FFFFFF"/>
              </a:solidFill>
              <a:latin typeface="Roboto Condensed Bold"/>
            </a:endParaRPr>
          </a:p>
        </p:txBody>
      </p:sp>
      <p:grpSp>
        <p:nvGrpSpPr>
          <p:cNvPr id="7" name="Group 7"/>
          <p:cNvGrpSpPr/>
          <p:nvPr/>
        </p:nvGrpSpPr>
        <p:grpSpPr>
          <a:xfrm>
            <a:off x="0" y="9009993"/>
            <a:ext cx="18288000" cy="1277007"/>
            <a:chOff x="0" y="0"/>
            <a:chExt cx="6186311" cy="431975"/>
          </a:xfrm>
        </p:grpSpPr>
        <p:sp>
          <p:nvSpPr>
            <p:cNvPr id="8" name="Freeform 8"/>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9DD520"/>
            </a:solidFill>
          </p:spPr>
        </p:sp>
      </p:grpSp>
      <p:sp>
        <p:nvSpPr>
          <p:cNvPr id="9" name="TextBox 9"/>
          <p:cNvSpPr txBox="1"/>
          <p:nvPr/>
        </p:nvSpPr>
        <p:spPr>
          <a:xfrm>
            <a:off x="9372600" y="9170202"/>
            <a:ext cx="8712527" cy="1154162"/>
          </a:xfrm>
          <a:prstGeom prst="rect">
            <a:avLst/>
          </a:prstGeom>
        </p:spPr>
        <p:txBody>
          <a:bodyPr wrap="square" lIns="0" tIns="0" rIns="0" bIns="0" rtlCol="0" anchor="t">
            <a:spAutoFit/>
          </a:bodyPr>
          <a:lstStyle/>
          <a:p>
            <a:pPr>
              <a:lnSpc>
                <a:spcPts val="8960"/>
              </a:lnSpc>
            </a:pPr>
            <a:r>
              <a:rPr lang="en-US" sz="6400" dirty="0">
                <a:solidFill>
                  <a:srgbClr val="F8FFEF"/>
                </a:solidFill>
                <a:latin typeface="Roboto Condensed Bold"/>
              </a:rPr>
              <a:t> HERNIEUWBARE ENERGIE</a:t>
            </a:r>
          </a:p>
        </p:txBody>
      </p:sp>
      <p:pic>
        <p:nvPicPr>
          <p:cNvPr id="10" name="Picture 10"/>
          <p:cNvPicPr>
            <a:picLocks noChangeAspect="1"/>
          </p:cNvPicPr>
          <p:nvPr/>
        </p:nvPicPr>
        <p:blipFill>
          <a:blip r:embed="rId3"/>
          <a:srcRect l="8256" r="22439"/>
          <a:stretch>
            <a:fillRect/>
          </a:stretch>
        </p:blipFill>
        <p:spPr>
          <a:xfrm>
            <a:off x="1028700" y="2477802"/>
            <a:ext cx="6396639" cy="6155145"/>
          </a:xfrm>
          <a:prstGeom prst="rect">
            <a:avLst/>
          </a:prstGeom>
        </p:spPr>
      </p:pic>
    </p:spTree>
    <p:extLst>
      <p:ext uri="{BB962C8B-B14F-4D97-AF65-F5344CB8AC3E}">
        <p14:creationId xmlns:p14="http://schemas.microsoft.com/office/powerpoint/2010/main" val="2498225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1000" fill="hold"/>
                                        <p:tgtEl>
                                          <p:spTgt spid="3"/>
                                        </p:tgtEl>
                                        <p:attrNameLst>
                                          <p:attrName>ppt_y</p:attrName>
                                        </p:attrNameLst>
                                      </p:cBhvr>
                                      <p:tavLst>
                                        <p:tav tm="0">
                                          <p:val>
                                            <p:strVal val="#ppt_y+.1"/>
                                          </p:val>
                                        </p:tav>
                                        <p:tav tm="100000">
                                          <p:val>
                                            <p:strVal val="#ppt_y"/>
                                          </p:val>
                                        </p:tav>
                                      </p:tavLst>
                                    </p:anim>
                                  </p:childTnLst>
                                </p:cTn>
                              </p:par>
                              <p:par>
                                <p:cTn id="16" presetID="42" presetClass="entr" presetSubtype="0" fill="hold" grpId="0" nodeType="with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1000"/>
                                        <p:tgtEl>
                                          <p:spTgt spid="4"/>
                                        </p:tgtEl>
                                      </p:cBhvr>
                                    </p:animEffect>
                                    <p:anim calcmode="lin" valueType="num">
                                      <p:cBhvr>
                                        <p:cTn id="19" dur="1000" fill="hold"/>
                                        <p:tgtEl>
                                          <p:spTgt spid="4"/>
                                        </p:tgtEl>
                                        <p:attrNameLst>
                                          <p:attrName>ppt_x</p:attrName>
                                        </p:attrNameLst>
                                      </p:cBhvr>
                                      <p:tavLst>
                                        <p:tav tm="0">
                                          <p:val>
                                            <p:strVal val="#ppt_x"/>
                                          </p:val>
                                        </p:tav>
                                        <p:tav tm="100000">
                                          <p:val>
                                            <p:strVal val="#ppt_x"/>
                                          </p:val>
                                        </p:tav>
                                      </p:tavLst>
                                    </p:anim>
                                    <p:anim calcmode="lin" valueType="num">
                                      <p:cBhvr>
                                        <p:cTn id="2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244357"/>
        </a:solidFill>
        <a:effectLst/>
      </p:bgPr>
    </p:bg>
    <p:spTree>
      <p:nvGrpSpPr>
        <p:cNvPr id="1" name=""/>
        <p:cNvGrpSpPr/>
        <p:nvPr/>
      </p:nvGrpSpPr>
      <p:grpSpPr>
        <a:xfrm>
          <a:off x="0" y="0"/>
          <a:ext cx="0" cy="0"/>
          <a:chOff x="0" y="0"/>
          <a:chExt cx="0" cy="0"/>
        </a:xfrm>
      </p:grpSpPr>
      <p:sp>
        <p:nvSpPr>
          <p:cNvPr id="2" name="AutoShape 2"/>
          <p:cNvSpPr/>
          <p:nvPr/>
        </p:nvSpPr>
        <p:spPr>
          <a:xfrm>
            <a:off x="1028700" y="2477802"/>
            <a:ext cx="6396639" cy="6155145"/>
          </a:xfrm>
          <a:prstGeom prst="rect">
            <a:avLst/>
          </a:prstGeom>
          <a:solidFill>
            <a:srgbClr val="F2FAFF"/>
          </a:solidFill>
        </p:spPr>
      </p:sp>
      <p:sp>
        <p:nvSpPr>
          <p:cNvPr id="3" name="AutoShape 3"/>
          <p:cNvSpPr/>
          <p:nvPr/>
        </p:nvSpPr>
        <p:spPr>
          <a:xfrm>
            <a:off x="10861550" y="2244481"/>
            <a:ext cx="6764939" cy="6155145"/>
          </a:xfrm>
          <a:prstGeom prst="rect">
            <a:avLst/>
          </a:prstGeom>
          <a:solidFill>
            <a:srgbClr val="F2FAFF"/>
          </a:solidFill>
        </p:spPr>
      </p:sp>
      <p:pic>
        <p:nvPicPr>
          <p:cNvPr id="4" name="Picture 4"/>
          <p:cNvPicPr>
            <a:picLocks noChangeAspect="1"/>
          </p:cNvPicPr>
          <p:nvPr/>
        </p:nvPicPr>
        <p:blipFill>
          <a:blip r:embed="rId4"/>
          <a:srcRect/>
          <a:stretch>
            <a:fillRect/>
          </a:stretch>
        </p:blipFill>
        <p:spPr>
          <a:xfrm>
            <a:off x="8122526" y="4533900"/>
            <a:ext cx="2164474" cy="2164474"/>
          </a:xfrm>
          <a:prstGeom prst="rect">
            <a:avLst/>
          </a:prstGeom>
        </p:spPr>
      </p:pic>
      <p:grpSp>
        <p:nvGrpSpPr>
          <p:cNvPr id="5" name="Group 5"/>
          <p:cNvGrpSpPr/>
          <p:nvPr/>
        </p:nvGrpSpPr>
        <p:grpSpPr>
          <a:xfrm>
            <a:off x="0" y="9009993"/>
            <a:ext cx="18288000" cy="1277007"/>
            <a:chOff x="0" y="0"/>
            <a:chExt cx="6186311" cy="431975"/>
          </a:xfrm>
        </p:grpSpPr>
        <p:sp>
          <p:nvSpPr>
            <p:cNvPr id="6" name="Freeform 6"/>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9DD520"/>
            </a:solidFill>
          </p:spPr>
        </p:sp>
      </p:grpSp>
      <p:sp>
        <p:nvSpPr>
          <p:cNvPr id="7" name="TextBox 7"/>
          <p:cNvSpPr txBox="1"/>
          <p:nvPr/>
        </p:nvSpPr>
        <p:spPr>
          <a:xfrm>
            <a:off x="11347309" y="2744232"/>
            <a:ext cx="5793420" cy="5655394"/>
          </a:xfrm>
          <a:prstGeom prst="rect">
            <a:avLst/>
          </a:prstGeom>
        </p:spPr>
        <p:txBody>
          <a:bodyPr lIns="0" tIns="0" rIns="0" bIns="0" rtlCol="0" anchor="t">
            <a:spAutoFit/>
          </a:bodyPr>
          <a:lstStyle/>
          <a:p>
            <a:pPr>
              <a:lnSpc>
                <a:spcPts val="6300"/>
              </a:lnSpc>
            </a:pPr>
            <a:r>
              <a:rPr lang="nl-NL" sz="4200" spc="105" dirty="0">
                <a:solidFill>
                  <a:srgbClr val="244357"/>
                </a:solidFill>
                <a:latin typeface="Roboto"/>
              </a:rPr>
              <a:t>Windturbines kunnen worden gebruikt om elektriciteit op te wekken als er genoeg wind is om de propellers te laten bewegen.</a:t>
            </a:r>
            <a:endParaRPr lang="nl-NL" sz="4200" spc="105" dirty="0">
              <a:solidFill>
                <a:srgbClr val="244357"/>
              </a:solidFill>
              <a:latin typeface="Roboto"/>
              <a:ea typeface="Roboto"/>
            </a:endParaRPr>
          </a:p>
        </p:txBody>
      </p:sp>
      <p:sp>
        <p:nvSpPr>
          <p:cNvPr id="8" name="TextBox 8"/>
          <p:cNvSpPr txBox="1"/>
          <p:nvPr/>
        </p:nvSpPr>
        <p:spPr>
          <a:xfrm>
            <a:off x="3752998" y="748543"/>
            <a:ext cx="10782004" cy="942721"/>
          </a:xfrm>
          <a:prstGeom prst="rect">
            <a:avLst/>
          </a:prstGeom>
        </p:spPr>
        <p:txBody>
          <a:bodyPr lIns="0" tIns="0" rIns="0" bIns="0" rtlCol="0" anchor="t">
            <a:spAutoFit/>
          </a:bodyPr>
          <a:lstStyle/>
          <a:p>
            <a:pPr marL="0" lvl="0" indent="0" algn="ctr">
              <a:lnSpc>
                <a:spcPts val="7231"/>
              </a:lnSpc>
              <a:spcBef>
                <a:spcPct val="0"/>
              </a:spcBef>
            </a:pPr>
            <a:r>
              <a:rPr lang="en-US" sz="6400" spc="672" dirty="0">
                <a:solidFill>
                  <a:srgbClr val="FFFFFF"/>
                </a:solidFill>
                <a:latin typeface="Roboto Condensed Bold"/>
              </a:rPr>
              <a:t>WIND ENERGIE</a:t>
            </a:r>
          </a:p>
        </p:txBody>
      </p:sp>
      <p:sp>
        <p:nvSpPr>
          <p:cNvPr id="9" name="TextBox 9"/>
          <p:cNvSpPr txBox="1"/>
          <p:nvPr/>
        </p:nvSpPr>
        <p:spPr>
          <a:xfrm>
            <a:off x="9296400" y="9170202"/>
            <a:ext cx="8788727" cy="1154162"/>
          </a:xfrm>
          <a:prstGeom prst="rect">
            <a:avLst/>
          </a:prstGeom>
        </p:spPr>
        <p:txBody>
          <a:bodyPr wrap="square" lIns="0" tIns="0" rIns="0" bIns="0" rtlCol="0" anchor="t">
            <a:spAutoFit/>
          </a:bodyPr>
          <a:lstStyle/>
          <a:p>
            <a:pPr>
              <a:lnSpc>
                <a:spcPts val="8960"/>
              </a:lnSpc>
            </a:pPr>
            <a:r>
              <a:rPr lang="en-US" sz="6400" dirty="0">
                <a:solidFill>
                  <a:srgbClr val="F8FFEF"/>
                </a:solidFill>
                <a:latin typeface="Roboto Condensed Bold"/>
              </a:rPr>
              <a:t> HERNIEUWBARE ENERGIE</a:t>
            </a:r>
          </a:p>
        </p:txBody>
      </p:sp>
      <p:pic>
        <p:nvPicPr>
          <p:cNvPr id="10" name="THE ENVIRONMENT AND CLIMATE CHANGE (11)">
            <a:hlinkClick r:id="" action="ppaction://media"/>
            <a:extLst>
              <a:ext uri="{FF2B5EF4-FFF2-40B4-BE49-F238E27FC236}">
                <a16:creationId xmlns="" xmlns:a16="http://schemas.microsoft.com/office/drawing/2014/main" id="{B513B98F-5EB6-455F-8C46-295A2696650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6548" t="23281" r="56120" b="16667"/>
          <a:stretch/>
        </p:blipFill>
        <p:spPr>
          <a:xfrm>
            <a:off x="1028699" y="2336507"/>
            <a:ext cx="6972301" cy="6308847"/>
          </a:xfrm>
          <a:prstGeom prst="rect">
            <a:avLst/>
          </a:prstGeom>
        </p:spPr>
      </p:pic>
    </p:spTree>
    <p:extLst>
      <p:ext uri="{BB962C8B-B14F-4D97-AF65-F5344CB8AC3E}">
        <p14:creationId xmlns:p14="http://schemas.microsoft.com/office/powerpoint/2010/main" val="1150789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cTn>
                              </p:par>
                            </p:childTnLst>
                          </p:cTn>
                        </p:par>
                        <p:par>
                          <p:cTn id="22" fill="hold">
                            <p:stCondLst>
                              <p:cond delay="1000"/>
                            </p:stCondLst>
                            <p:childTnLst>
                              <p:par>
                                <p:cTn id="23" presetID="1" presetClass="mediacall" presetSubtype="0" fill="hold" nodeType="afterEffect">
                                  <p:stCondLst>
                                    <p:cond delay="0"/>
                                  </p:stCondLst>
                                  <p:childTnLst>
                                    <p:cmd type="call" cmd="playFrom(0.0)">
                                      <p:cBhvr>
                                        <p:cTn id="24" dur="22967"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5" fill="hold" display="0">
                  <p:stCondLst>
                    <p:cond delay="indefinite"/>
                  </p:stCondLst>
                </p:cTn>
                <p:tgtEl>
                  <p:spTgt spid="10"/>
                </p:tgtEl>
              </p:cMediaNode>
            </p:video>
            <p:seq concurrent="1" nextAc="seek">
              <p:cTn id="26" restart="whenNotActive" fill="hold" evtFilter="cancelBubble" nodeType="interactiveSeq">
                <p:stCondLst>
                  <p:cond evt="onClick" delay="0">
                    <p:tgtEl>
                      <p:spTgt spid="10"/>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10"/>
                                        </p:tgtEl>
                                      </p:cBhvr>
                                    </p:cmd>
                                  </p:childTnLst>
                                </p:cTn>
                              </p:par>
                            </p:childTnLst>
                          </p:cTn>
                        </p:par>
                      </p:childTnLst>
                    </p:cTn>
                  </p:par>
                </p:childTnLst>
              </p:cTn>
              <p:nextCondLst>
                <p:cond evt="onClick" delay="0">
                  <p:tgtEl>
                    <p:spTgt spid="10"/>
                  </p:tgtEl>
                </p:cond>
              </p:nextCondLst>
            </p:seq>
          </p:childTnLst>
        </p:cTn>
      </p:par>
    </p:tnLst>
    <p:bldLst>
      <p:bldP spid="7"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244357"/>
        </a:solidFill>
        <a:effectLst/>
      </p:bgPr>
    </p:bg>
    <p:spTree>
      <p:nvGrpSpPr>
        <p:cNvPr id="1" name=""/>
        <p:cNvGrpSpPr/>
        <p:nvPr/>
      </p:nvGrpSpPr>
      <p:grpSpPr>
        <a:xfrm>
          <a:off x="0" y="0"/>
          <a:ext cx="0" cy="0"/>
          <a:chOff x="0" y="0"/>
          <a:chExt cx="0" cy="0"/>
        </a:xfrm>
      </p:grpSpPr>
      <p:sp>
        <p:nvSpPr>
          <p:cNvPr id="2" name="AutoShape 2"/>
          <p:cNvSpPr/>
          <p:nvPr/>
        </p:nvSpPr>
        <p:spPr>
          <a:xfrm>
            <a:off x="1028700" y="2477802"/>
            <a:ext cx="6396639" cy="6155145"/>
          </a:xfrm>
          <a:prstGeom prst="rect">
            <a:avLst/>
          </a:prstGeom>
          <a:solidFill>
            <a:srgbClr val="F2FAFF"/>
          </a:solidFill>
        </p:spPr>
      </p:sp>
      <p:sp>
        <p:nvSpPr>
          <p:cNvPr id="3" name="AutoShape 3"/>
          <p:cNvSpPr/>
          <p:nvPr/>
        </p:nvSpPr>
        <p:spPr>
          <a:xfrm>
            <a:off x="10861550" y="2477802"/>
            <a:ext cx="6764939" cy="6155145"/>
          </a:xfrm>
          <a:prstGeom prst="rect">
            <a:avLst/>
          </a:prstGeom>
          <a:solidFill>
            <a:srgbClr val="F2FAFF"/>
          </a:solidFill>
        </p:spPr>
      </p:sp>
      <p:pic>
        <p:nvPicPr>
          <p:cNvPr id="4" name="Picture 4"/>
          <p:cNvPicPr>
            <a:picLocks noChangeAspect="1"/>
          </p:cNvPicPr>
          <p:nvPr/>
        </p:nvPicPr>
        <p:blipFill>
          <a:blip r:embed="rId4"/>
          <a:srcRect/>
          <a:stretch>
            <a:fillRect/>
          </a:stretch>
        </p:blipFill>
        <p:spPr>
          <a:xfrm>
            <a:off x="8001000" y="4412374"/>
            <a:ext cx="2286000" cy="2286000"/>
          </a:xfrm>
          <a:prstGeom prst="rect">
            <a:avLst/>
          </a:prstGeom>
        </p:spPr>
      </p:pic>
      <p:grpSp>
        <p:nvGrpSpPr>
          <p:cNvPr id="5" name="Group 5"/>
          <p:cNvGrpSpPr/>
          <p:nvPr/>
        </p:nvGrpSpPr>
        <p:grpSpPr>
          <a:xfrm>
            <a:off x="0" y="9009993"/>
            <a:ext cx="18288000" cy="1277007"/>
            <a:chOff x="0" y="0"/>
            <a:chExt cx="6186311" cy="431975"/>
          </a:xfrm>
        </p:grpSpPr>
        <p:sp>
          <p:nvSpPr>
            <p:cNvPr id="6" name="Freeform 6"/>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9DD520"/>
            </a:solidFill>
          </p:spPr>
        </p:sp>
      </p:grpSp>
      <p:sp>
        <p:nvSpPr>
          <p:cNvPr id="7" name="TextBox 7"/>
          <p:cNvSpPr txBox="1"/>
          <p:nvPr/>
        </p:nvSpPr>
        <p:spPr>
          <a:xfrm>
            <a:off x="11347310" y="3101734"/>
            <a:ext cx="5793420" cy="4039567"/>
          </a:xfrm>
          <a:prstGeom prst="rect">
            <a:avLst/>
          </a:prstGeom>
        </p:spPr>
        <p:txBody>
          <a:bodyPr lIns="0" tIns="0" rIns="0" bIns="0" rtlCol="0" anchor="t">
            <a:spAutoFit/>
          </a:bodyPr>
          <a:lstStyle/>
          <a:p>
            <a:pPr>
              <a:lnSpc>
                <a:spcPts val="6300"/>
              </a:lnSpc>
            </a:pPr>
            <a:r>
              <a:rPr lang="nl-NL" sz="4200" spc="105" dirty="0">
                <a:solidFill>
                  <a:srgbClr val="244357"/>
                </a:solidFill>
                <a:latin typeface="Roboto"/>
              </a:rPr>
              <a:t>Elektriciteit wordt geproduceerd door de watermassa zodanig te manipuleren dat turbines gaan draaien.</a:t>
            </a:r>
          </a:p>
        </p:txBody>
      </p:sp>
      <p:sp>
        <p:nvSpPr>
          <p:cNvPr id="8" name="TextBox 8"/>
          <p:cNvSpPr txBox="1"/>
          <p:nvPr/>
        </p:nvSpPr>
        <p:spPr>
          <a:xfrm>
            <a:off x="3752998" y="748543"/>
            <a:ext cx="10782004" cy="942721"/>
          </a:xfrm>
          <a:prstGeom prst="rect">
            <a:avLst/>
          </a:prstGeom>
        </p:spPr>
        <p:txBody>
          <a:bodyPr lIns="0" tIns="0" rIns="0" bIns="0" rtlCol="0" anchor="t">
            <a:spAutoFit/>
          </a:bodyPr>
          <a:lstStyle/>
          <a:p>
            <a:pPr marL="0" lvl="0" indent="0" algn="ctr">
              <a:lnSpc>
                <a:spcPts val="7231"/>
              </a:lnSpc>
              <a:spcBef>
                <a:spcPct val="0"/>
              </a:spcBef>
            </a:pPr>
            <a:r>
              <a:rPr lang="en-US" sz="6400" spc="672" dirty="0">
                <a:solidFill>
                  <a:srgbClr val="FFFFFF"/>
                </a:solidFill>
                <a:latin typeface="Roboto Condensed Bold"/>
              </a:rPr>
              <a:t>WATERKRACHT</a:t>
            </a:r>
          </a:p>
        </p:txBody>
      </p:sp>
      <p:sp>
        <p:nvSpPr>
          <p:cNvPr id="9" name="TextBox 9"/>
          <p:cNvSpPr txBox="1"/>
          <p:nvPr/>
        </p:nvSpPr>
        <p:spPr>
          <a:xfrm>
            <a:off x="9220200" y="9170202"/>
            <a:ext cx="8864927" cy="1154162"/>
          </a:xfrm>
          <a:prstGeom prst="rect">
            <a:avLst/>
          </a:prstGeom>
        </p:spPr>
        <p:txBody>
          <a:bodyPr wrap="square" lIns="0" tIns="0" rIns="0" bIns="0" rtlCol="0" anchor="t">
            <a:spAutoFit/>
          </a:bodyPr>
          <a:lstStyle/>
          <a:p>
            <a:pPr>
              <a:lnSpc>
                <a:spcPts val="8960"/>
              </a:lnSpc>
            </a:pPr>
            <a:r>
              <a:rPr lang="en-US" sz="6400" dirty="0">
                <a:solidFill>
                  <a:srgbClr val="F8FFEF"/>
                </a:solidFill>
                <a:latin typeface="Roboto Condensed Bold"/>
              </a:rPr>
              <a:t> HERNIEUWBARE ENERGIE</a:t>
            </a:r>
          </a:p>
        </p:txBody>
      </p:sp>
      <p:pic>
        <p:nvPicPr>
          <p:cNvPr id="10" name="THE ENVIRONMENT AND CLIMATE CHANGE (12)">
            <a:hlinkClick r:id="" action="ppaction://media"/>
            <a:extLst>
              <a:ext uri="{FF2B5EF4-FFF2-40B4-BE49-F238E27FC236}">
                <a16:creationId xmlns="" xmlns:a16="http://schemas.microsoft.com/office/drawing/2014/main" id="{47A918A6-68E8-4605-892B-646932A824A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4274" t="25190" r="57820" b="17608"/>
          <a:stretch/>
        </p:blipFill>
        <p:spPr>
          <a:xfrm>
            <a:off x="661511" y="2477801"/>
            <a:ext cx="7251228" cy="6155145"/>
          </a:xfrm>
          <a:prstGeom prst="rect">
            <a:avLst/>
          </a:prstGeom>
        </p:spPr>
      </p:pic>
    </p:spTree>
    <p:extLst>
      <p:ext uri="{BB962C8B-B14F-4D97-AF65-F5344CB8AC3E}">
        <p14:creationId xmlns:p14="http://schemas.microsoft.com/office/powerpoint/2010/main" val="2536515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mediacall" presetSubtype="0" fill="hold" nodeType="clickEffect">
                                  <p:stCondLst>
                                    <p:cond delay="0"/>
                                  </p:stCondLst>
                                  <p:childTnLst>
                                    <p:cmd type="call" cmd="playFrom(0.0)">
                                      <p:cBhvr>
                                        <p:cTn id="13" dur="1370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4" fill="hold" display="0">
                  <p:stCondLst>
                    <p:cond delay="indefinite"/>
                  </p:stCondLst>
                </p:cTn>
                <p:tgtEl>
                  <p:spTgt spid="10"/>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244357"/>
        </a:solidFill>
        <a:effectLst/>
      </p:bgPr>
    </p:bg>
    <p:spTree>
      <p:nvGrpSpPr>
        <p:cNvPr id="1" name=""/>
        <p:cNvGrpSpPr/>
        <p:nvPr/>
      </p:nvGrpSpPr>
      <p:grpSpPr>
        <a:xfrm>
          <a:off x="0" y="0"/>
          <a:ext cx="0" cy="0"/>
          <a:chOff x="0" y="0"/>
          <a:chExt cx="0" cy="0"/>
        </a:xfrm>
      </p:grpSpPr>
      <p:sp>
        <p:nvSpPr>
          <p:cNvPr id="2" name="AutoShape 2"/>
          <p:cNvSpPr/>
          <p:nvPr/>
        </p:nvSpPr>
        <p:spPr>
          <a:xfrm>
            <a:off x="1028700" y="2477802"/>
            <a:ext cx="6396639" cy="6155145"/>
          </a:xfrm>
          <a:prstGeom prst="rect">
            <a:avLst/>
          </a:prstGeom>
          <a:solidFill>
            <a:srgbClr val="F2FAFF"/>
          </a:solidFill>
        </p:spPr>
      </p:sp>
      <p:sp>
        <p:nvSpPr>
          <p:cNvPr id="3" name="AutoShape 3"/>
          <p:cNvSpPr/>
          <p:nvPr/>
        </p:nvSpPr>
        <p:spPr>
          <a:xfrm>
            <a:off x="10861550" y="2477802"/>
            <a:ext cx="6764939" cy="6155145"/>
          </a:xfrm>
          <a:prstGeom prst="rect">
            <a:avLst/>
          </a:prstGeom>
          <a:solidFill>
            <a:srgbClr val="F2FAFF"/>
          </a:solidFill>
        </p:spPr>
      </p:sp>
      <p:pic>
        <p:nvPicPr>
          <p:cNvPr id="4" name="Picture 4"/>
          <p:cNvPicPr>
            <a:picLocks noChangeAspect="1"/>
          </p:cNvPicPr>
          <p:nvPr/>
        </p:nvPicPr>
        <p:blipFill>
          <a:blip r:embed="rId4"/>
          <a:srcRect/>
          <a:stretch>
            <a:fillRect/>
          </a:stretch>
        </p:blipFill>
        <p:spPr>
          <a:xfrm>
            <a:off x="8001000" y="4412374"/>
            <a:ext cx="2286000" cy="2286000"/>
          </a:xfrm>
          <a:prstGeom prst="rect">
            <a:avLst/>
          </a:prstGeom>
        </p:spPr>
      </p:pic>
      <p:grpSp>
        <p:nvGrpSpPr>
          <p:cNvPr id="5" name="Group 5"/>
          <p:cNvGrpSpPr/>
          <p:nvPr/>
        </p:nvGrpSpPr>
        <p:grpSpPr>
          <a:xfrm>
            <a:off x="0" y="9009993"/>
            <a:ext cx="18288000" cy="1277007"/>
            <a:chOff x="0" y="0"/>
            <a:chExt cx="6186311" cy="431975"/>
          </a:xfrm>
        </p:grpSpPr>
        <p:sp>
          <p:nvSpPr>
            <p:cNvPr id="6" name="Freeform 6"/>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9DD520"/>
            </a:solidFill>
          </p:spPr>
        </p:sp>
      </p:grpSp>
      <p:sp>
        <p:nvSpPr>
          <p:cNvPr id="7" name="TextBox 7"/>
          <p:cNvSpPr txBox="1"/>
          <p:nvPr/>
        </p:nvSpPr>
        <p:spPr>
          <a:xfrm>
            <a:off x="11347310" y="3101734"/>
            <a:ext cx="5793420" cy="5655394"/>
          </a:xfrm>
          <a:prstGeom prst="rect">
            <a:avLst/>
          </a:prstGeom>
        </p:spPr>
        <p:txBody>
          <a:bodyPr lIns="0" tIns="0" rIns="0" bIns="0" rtlCol="0" anchor="t">
            <a:spAutoFit/>
          </a:bodyPr>
          <a:lstStyle/>
          <a:p>
            <a:pPr>
              <a:lnSpc>
                <a:spcPts val="6300"/>
              </a:lnSpc>
            </a:pPr>
            <a:r>
              <a:rPr lang="nl-NL" sz="4200" spc="105" dirty="0">
                <a:solidFill>
                  <a:srgbClr val="244357"/>
                </a:solidFill>
                <a:latin typeface="Roboto"/>
              </a:rPr>
              <a:t>Oceanen kunnen thermische energie opwekken uit warmte van de zon en mechanische energie uit de getijden en golven. </a:t>
            </a:r>
          </a:p>
        </p:txBody>
      </p:sp>
      <p:sp>
        <p:nvSpPr>
          <p:cNvPr id="8" name="TextBox 8"/>
          <p:cNvSpPr txBox="1"/>
          <p:nvPr/>
        </p:nvSpPr>
        <p:spPr>
          <a:xfrm>
            <a:off x="3752998" y="748543"/>
            <a:ext cx="10782004" cy="942721"/>
          </a:xfrm>
          <a:prstGeom prst="rect">
            <a:avLst/>
          </a:prstGeom>
        </p:spPr>
        <p:txBody>
          <a:bodyPr lIns="0" tIns="0" rIns="0" bIns="0" rtlCol="0" anchor="t">
            <a:spAutoFit/>
          </a:bodyPr>
          <a:lstStyle/>
          <a:p>
            <a:pPr marL="0" lvl="0" indent="0" algn="ctr">
              <a:lnSpc>
                <a:spcPts val="7231"/>
              </a:lnSpc>
              <a:spcBef>
                <a:spcPct val="0"/>
              </a:spcBef>
            </a:pPr>
            <a:r>
              <a:rPr lang="en-US" sz="6400" spc="672" dirty="0">
                <a:solidFill>
                  <a:srgbClr val="FFFFFF"/>
                </a:solidFill>
                <a:latin typeface="Roboto Condensed Bold"/>
              </a:rPr>
              <a:t>OCEAAN ENERGIE</a:t>
            </a:r>
          </a:p>
        </p:txBody>
      </p:sp>
      <p:sp>
        <p:nvSpPr>
          <p:cNvPr id="9" name="TextBox 9"/>
          <p:cNvSpPr txBox="1"/>
          <p:nvPr/>
        </p:nvSpPr>
        <p:spPr>
          <a:xfrm>
            <a:off x="9372600" y="9170202"/>
            <a:ext cx="8712527" cy="1154162"/>
          </a:xfrm>
          <a:prstGeom prst="rect">
            <a:avLst/>
          </a:prstGeom>
        </p:spPr>
        <p:txBody>
          <a:bodyPr wrap="square" lIns="0" tIns="0" rIns="0" bIns="0" rtlCol="0" anchor="t">
            <a:spAutoFit/>
          </a:bodyPr>
          <a:lstStyle/>
          <a:p>
            <a:pPr>
              <a:lnSpc>
                <a:spcPts val="8960"/>
              </a:lnSpc>
            </a:pPr>
            <a:r>
              <a:rPr lang="en-US" sz="6400" dirty="0">
                <a:solidFill>
                  <a:srgbClr val="F8FFEF"/>
                </a:solidFill>
                <a:latin typeface="Roboto Condensed Bold"/>
              </a:rPr>
              <a:t> HERNIEUWBARE ENERGIE</a:t>
            </a:r>
          </a:p>
        </p:txBody>
      </p:sp>
      <p:pic>
        <p:nvPicPr>
          <p:cNvPr id="10" name="THE ENVIRONMENT AND CLIMATE CHANGE (13)">
            <a:hlinkClick r:id="" action="ppaction://media"/>
            <a:extLst>
              <a:ext uri="{FF2B5EF4-FFF2-40B4-BE49-F238E27FC236}">
                <a16:creationId xmlns="" xmlns:a16="http://schemas.microsoft.com/office/drawing/2014/main" id="{223EAF04-8344-465C-83ED-59B9849CCBE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5208" t="23148" r="59607" b="17608"/>
          <a:stretch/>
        </p:blipFill>
        <p:spPr>
          <a:xfrm>
            <a:off x="764591" y="2416924"/>
            <a:ext cx="6764938" cy="6384176"/>
          </a:xfrm>
          <a:prstGeom prst="rect">
            <a:avLst/>
          </a:prstGeom>
        </p:spPr>
      </p:pic>
    </p:spTree>
    <p:extLst>
      <p:ext uri="{BB962C8B-B14F-4D97-AF65-F5344CB8AC3E}">
        <p14:creationId xmlns:p14="http://schemas.microsoft.com/office/powerpoint/2010/main" val="486530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 presetClass="mediacall" presetSubtype="0" fill="hold" nodeType="clickEffect">
                                  <p:stCondLst>
                                    <p:cond delay="0"/>
                                  </p:stCondLst>
                                  <p:childTnLst>
                                    <p:cmd type="call" cmd="playFrom(0.0)">
                                      <p:cBhvr>
                                        <p:cTn id="25" dur="7367"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6" fill="hold" display="0">
                  <p:stCondLst>
                    <p:cond delay="indefinite"/>
                  </p:stCondLst>
                </p:cTn>
                <p:tgtEl>
                  <p:spTgt spid="10"/>
                </p:tgtEl>
              </p:cMediaNode>
            </p:video>
          </p:childTnLst>
        </p:cTn>
      </p:par>
    </p:tnLst>
    <p:bldLst>
      <p:bldP spid="7"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244357"/>
        </a:solidFill>
        <a:effectLst/>
      </p:bgPr>
    </p:bg>
    <p:spTree>
      <p:nvGrpSpPr>
        <p:cNvPr id="1" name=""/>
        <p:cNvGrpSpPr/>
        <p:nvPr/>
      </p:nvGrpSpPr>
      <p:grpSpPr>
        <a:xfrm>
          <a:off x="0" y="0"/>
          <a:ext cx="0" cy="0"/>
          <a:chOff x="0" y="0"/>
          <a:chExt cx="0" cy="0"/>
        </a:xfrm>
      </p:grpSpPr>
      <p:sp>
        <p:nvSpPr>
          <p:cNvPr id="2" name="AutoShape 2"/>
          <p:cNvSpPr/>
          <p:nvPr/>
        </p:nvSpPr>
        <p:spPr>
          <a:xfrm>
            <a:off x="1028700" y="2477802"/>
            <a:ext cx="6396639" cy="6155145"/>
          </a:xfrm>
          <a:prstGeom prst="rect">
            <a:avLst/>
          </a:prstGeom>
          <a:solidFill>
            <a:srgbClr val="F2FAFF"/>
          </a:solidFill>
        </p:spPr>
      </p:sp>
      <p:sp>
        <p:nvSpPr>
          <p:cNvPr id="3" name="AutoShape 3"/>
          <p:cNvSpPr/>
          <p:nvPr/>
        </p:nvSpPr>
        <p:spPr>
          <a:xfrm>
            <a:off x="10972800" y="2477802"/>
            <a:ext cx="6764939" cy="6155145"/>
          </a:xfrm>
          <a:prstGeom prst="rect">
            <a:avLst/>
          </a:prstGeom>
          <a:solidFill>
            <a:srgbClr val="F2FAFF"/>
          </a:solidFill>
        </p:spPr>
      </p:sp>
      <p:pic>
        <p:nvPicPr>
          <p:cNvPr id="4" name="Picture 4"/>
          <p:cNvPicPr>
            <a:picLocks noChangeAspect="1"/>
          </p:cNvPicPr>
          <p:nvPr/>
        </p:nvPicPr>
        <p:blipFill>
          <a:blip r:embed="rId4"/>
          <a:srcRect/>
          <a:stretch>
            <a:fillRect/>
          </a:stretch>
        </p:blipFill>
        <p:spPr>
          <a:xfrm>
            <a:off x="8001000" y="4412374"/>
            <a:ext cx="2286000" cy="2286000"/>
          </a:xfrm>
          <a:prstGeom prst="rect">
            <a:avLst/>
          </a:prstGeom>
        </p:spPr>
      </p:pic>
      <p:grpSp>
        <p:nvGrpSpPr>
          <p:cNvPr id="5" name="Group 5"/>
          <p:cNvGrpSpPr/>
          <p:nvPr/>
        </p:nvGrpSpPr>
        <p:grpSpPr>
          <a:xfrm>
            <a:off x="0" y="9009993"/>
            <a:ext cx="18288000" cy="1277007"/>
            <a:chOff x="0" y="0"/>
            <a:chExt cx="6186311" cy="431975"/>
          </a:xfrm>
        </p:grpSpPr>
        <p:sp>
          <p:nvSpPr>
            <p:cNvPr id="6" name="Freeform 6"/>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9DD520"/>
            </a:solidFill>
          </p:spPr>
        </p:sp>
      </p:grpSp>
      <p:sp>
        <p:nvSpPr>
          <p:cNvPr id="7" name="TextBox 7"/>
          <p:cNvSpPr txBox="1"/>
          <p:nvPr/>
        </p:nvSpPr>
        <p:spPr>
          <a:xfrm>
            <a:off x="11347310" y="3101734"/>
            <a:ext cx="5793420" cy="4847481"/>
          </a:xfrm>
          <a:prstGeom prst="rect">
            <a:avLst/>
          </a:prstGeom>
        </p:spPr>
        <p:txBody>
          <a:bodyPr lIns="0" tIns="0" rIns="0" bIns="0" rtlCol="0" anchor="t">
            <a:spAutoFit/>
          </a:bodyPr>
          <a:lstStyle/>
          <a:p>
            <a:pPr>
              <a:lnSpc>
                <a:spcPts val="6300"/>
              </a:lnSpc>
            </a:pPr>
            <a:r>
              <a:rPr lang="nl-NL" sz="4200" spc="105" dirty="0">
                <a:solidFill>
                  <a:srgbClr val="244357"/>
                </a:solidFill>
                <a:latin typeface="Roboto"/>
              </a:rPr>
              <a:t>Elektriciteit wordt op verschillende manieren opgewekt met behulp van de kerntemperatuur van de aarde</a:t>
            </a:r>
            <a:r>
              <a:rPr lang="en-US" sz="4200" spc="105" dirty="0">
                <a:solidFill>
                  <a:srgbClr val="244357"/>
                </a:solidFill>
                <a:latin typeface="Roboto"/>
              </a:rPr>
              <a:t> </a:t>
            </a:r>
          </a:p>
        </p:txBody>
      </p:sp>
      <p:sp>
        <p:nvSpPr>
          <p:cNvPr id="8" name="TextBox 8"/>
          <p:cNvSpPr txBox="1"/>
          <p:nvPr/>
        </p:nvSpPr>
        <p:spPr>
          <a:xfrm>
            <a:off x="3752998" y="748543"/>
            <a:ext cx="10782004" cy="923330"/>
          </a:xfrm>
          <a:prstGeom prst="rect">
            <a:avLst/>
          </a:prstGeom>
        </p:spPr>
        <p:txBody>
          <a:bodyPr lIns="0" tIns="0" rIns="0" bIns="0" rtlCol="0" anchor="t">
            <a:spAutoFit/>
          </a:bodyPr>
          <a:lstStyle/>
          <a:p>
            <a:pPr marL="0" lvl="0" indent="0" algn="ctr">
              <a:lnSpc>
                <a:spcPts val="7231"/>
              </a:lnSpc>
              <a:spcBef>
                <a:spcPct val="0"/>
              </a:spcBef>
            </a:pPr>
            <a:r>
              <a:rPr lang="en-US" sz="6400" spc="672" dirty="0">
                <a:solidFill>
                  <a:srgbClr val="FFFFFF"/>
                </a:solidFill>
                <a:latin typeface="Roboto Condensed Bold"/>
              </a:rPr>
              <a:t>GEOTHERMISCHE ENERGIE</a:t>
            </a:r>
          </a:p>
        </p:txBody>
      </p:sp>
      <p:sp>
        <p:nvSpPr>
          <p:cNvPr id="9" name="TextBox 9"/>
          <p:cNvSpPr txBox="1"/>
          <p:nvPr/>
        </p:nvSpPr>
        <p:spPr>
          <a:xfrm>
            <a:off x="9448800" y="9170202"/>
            <a:ext cx="8636327" cy="1154162"/>
          </a:xfrm>
          <a:prstGeom prst="rect">
            <a:avLst/>
          </a:prstGeom>
        </p:spPr>
        <p:txBody>
          <a:bodyPr wrap="square" lIns="0" tIns="0" rIns="0" bIns="0" rtlCol="0" anchor="t">
            <a:spAutoFit/>
          </a:bodyPr>
          <a:lstStyle/>
          <a:p>
            <a:pPr>
              <a:lnSpc>
                <a:spcPts val="8960"/>
              </a:lnSpc>
            </a:pPr>
            <a:r>
              <a:rPr lang="en-US" sz="6400" dirty="0">
                <a:solidFill>
                  <a:srgbClr val="F8FFEF"/>
                </a:solidFill>
                <a:latin typeface="Roboto Condensed Bold"/>
              </a:rPr>
              <a:t> HERNIEUWBARE ENERGIE</a:t>
            </a:r>
          </a:p>
        </p:txBody>
      </p:sp>
      <p:pic>
        <p:nvPicPr>
          <p:cNvPr id="10" name="THE ENVIRONMENT AND CLIMATE CHANGE (14)">
            <a:hlinkClick r:id="" action="ppaction://media"/>
            <a:extLst>
              <a:ext uri="{FF2B5EF4-FFF2-40B4-BE49-F238E27FC236}">
                <a16:creationId xmlns="" xmlns:a16="http://schemas.microsoft.com/office/drawing/2014/main" id="{A08EF5BF-2AF1-4B68-9E24-BAE8A708E801}"/>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3646" t="25190" r="59896" b="17608"/>
          <a:stretch/>
        </p:blipFill>
        <p:spPr>
          <a:xfrm>
            <a:off x="912606" y="2383009"/>
            <a:ext cx="7081768" cy="6249938"/>
          </a:xfrm>
          <a:prstGeom prst="rect">
            <a:avLst/>
          </a:prstGeom>
        </p:spPr>
      </p:pic>
    </p:spTree>
    <p:extLst>
      <p:ext uri="{BB962C8B-B14F-4D97-AF65-F5344CB8AC3E}">
        <p14:creationId xmlns:p14="http://schemas.microsoft.com/office/powerpoint/2010/main" val="2148804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 presetClass="mediacall" presetSubtype="0" fill="hold" nodeType="clickEffect">
                                  <p:stCondLst>
                                    <p:cond delay="0"/>
                                  </p:stCondLst>
                                  <p:childTnLst>
                                    <p:cmd type="call" cmd="playFrom(0.0)">
                                      <p:cBhvr>
                                        <p:cTn id="25" dur="1000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6" fill="hold" display="0">
                  <p:stCondLst>
                    <p:cond delay="indefinite"/>
                  </p:stCondLst>
                </p:cTn>
                <p:tgtEl>
                  <p:spTgt spid="10"/>
                </p:tgtEl>
              </p:cMediaNode>
            </p:video>
          </p:childTnLst>
        </p:cTn>
      </p:par>
    </p:tnLst>
    <p:bldLst>
      <p:bldP spid="7"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244357"/>
        </a:solidFill>
        <a:effectLst/>
      </p:bgPr>
    </p:bg>
    <p:spTree>
      <p:nvGrpSpPr>
        <p:cNvPr id="1" name=""/>
        <p:cNvGrpSpPr/>
        <p:nvPr/>
      </p:nvGrpSpPr>
      <p:grpSpPr>
        <a:xfrm>
          <a:off x="0" y="0"/>
          <a:ext cx="0" cy="0"/>
          <a:chOff x="0" y="0"/>
          <a:chExt cx="0" cy="0"/>
        </a:xfrm>
      </p:grpSpPr>
      <p:sp>
        <p:nvSpPr>
          <p:cNvPr id="3" name="AutoShape 3"/>
          <p:cNvSpPr/>
          <p:nvPr/>
        </p:nvSpPr>
        <p:spPr>
          <a:xfrm>
            <a:off x="10861550" y="1691264"/>
            <a:ext cx="6764939" cy="6941683"/>
          </a:xfrm>
          <a:prstGeom prst="rect">
            <a:avLst/>
          </a:prstGeom>
          <a:solidFill>
            <a:srgbClr val="F2FAFF"/>
          </a:solidFill>
        </p:spPr>
      </p:sp>
      <p:pic>
        <p:nvPicPr>
          <p:cNvPr id="4" name="Picture 4"/>
          <p:cNvPicPr>
            <a:picLocks noChangeAspect="1"/>
          </p:cNvPicPr>
          <p:nvPr/>
        </p:nvPicPr>
        <p:blipFill>
          <a:blip r:embed="rId2"/>
          <a:srcRect/>
          <a:stretch>
            <a:fillRect/>
          </a:stretch>
        </p:blipFill>
        <p:spPr>
          <a:xfrm>
            <a:off x="8001000" y="4412374"/>
            <a:ext cx="2286000" cy="2286000"/>
          </a:xfrm>
          <a:prstGeom prst="rect">
            <a:avLst/>
          </a:prstGeom>
        </p:spPr>
      </p:pic>
      <p:grpSp>
        <p:nvGrpSpPr>
          <p:cNvPr id="5" name="Group 5"/>
          <p:cNvGrpSpPr/>
          <p:nvPr/>
        </p:nvGrpSpPr>
        <p:grpSpPr>
          <a:xfrm>
            <a:off x="0" y="9009993"/>
            <a:ext cx="18288000" cy="1277007"/>
            <a:chOff x="0" y="0"/>
            <a:chExt cx="6186311" cy="431975"/>
          </a:xfrm>
        </p:grpSpPr>
        <p:sp>
          <p:nvSpPr>
            <p:cNvPr id="6" name="Freeform 6"/>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9DD520"/>
            </a:solidFill>
          </p:spPr>
        </p:sp>
      </p:grpSp>
      <p:sp>
        <p:nvSpPr>
          <p:cNvPr id="8" name="TextBox 8"/>
          <p:cNvSpPr txBox="1"/>
          <p:nvPr/>
        </p:nvSpPr>
        <p:spPr>
          <a:xfrm>
            <a:off x="3752998" y="571627"/>
            <a:ext cx="10782004" cy="942721"/>
          </a:xfrm>
          <a:prstGeom prst="rect">
            <a:avLst/>
          </a:prstGeom>
        </p:spPr>
        <p:txBody>
          <a:bodyPr lIns="0" tIns="0" rIns="0" bIns="0" rtlCol="0" anchor="t">
            <a:spAutoFit/>
          </a:bodyPr>
          <a:lstStyle/>
          <a:p>
            <a:pPr marL="0" lvl="0" indent="0" algn="ctr">
              <a:lnSpc>
                <a:spcPts val="7231"/>
              </a:lnSpc>
              <a:spcBef>
                <a:spcPct val="0"/>
              </a:spcBef>
            </a:pPr>
            <a:r>
              <a:rPr lang="en-US" sz="6400" spc="672" dirty="0">
                <a:solidFill>
                  <a:srgbClr val="FFFFFF"/>
                </a:solidFill>
                <a:latin typeface="Roboto Condensed Bold"/>
              </a:rPr>
              <a:t>BIOMASSA </a:t>
            </a:r>
          </a:p>
        </p:txBody>
      </p:sp>
      <p:sp>
        <p:nvSpPr>
          <p:cNvPr id="9" name="TextBox 9"/>
          <p:cNvSpPr txBox="1"/>
          <p:nvPr/>
        </p:nvSpPr>
        <p:spPr>
          <a:xfrm>
            <a:off x="9372600" y="9170202"/>
            <a:ext cx="8712527" cy="1154162"/>
          </a:xfrm>
          <a:prstGeom prst="rect">
            <a:avLst/>
          </a:prstGeom>
        </p:spPr>
        <p:txBody>
          <a:bodyPr wrap="square" lIns="0" tIns="0" rIns="0" bIns="0" rtlCol="0" anchor="t">
            <a:spAutoFit/>
          </a:bodyPr>
          <a:lstStyle/>
          <a:p>
            <a:pPr>
              <a:lnSpc>
                <a:spcPts val="8960"/>
              </a:lnSpc>
            </a:pPr>
            <a:r>
              <a:rPr lang="en-US" sz="6400" dirty="0">
                <a:solidFill>
                  <a:srgbClr val="F8FFEF"/>
                </a:solidFill>
                <a:latin typeface="Roboto Condensed Bold"/>
              </a:rPr>
              <a:t> HERNIEUWBARE ENERGIE</a:t>
            </a:r>
          </a:p>
        </p:txBody>
      </p:sp>
      <p:sp>
        <p:nvSpPr>
          <p:cNvPr id="10" name="TextBox 10"/>
          <p:cNvSpPr txBox="1"/>
          <p:nvPr/>
        </p:nvSpPr>
        <p:spPr>
          <a:xfrm>
            <a:off x="11135486" y="1576964"/>
            <a:ext cx="6491004" cy="6924973"/>
          </a:xfrm>
          <a:prstGeom prst="rect">
            <a:avLst/>
          </a:prstGeom>
        </p:spPr>
        <p:txBody>
          <a:bodyPr lIns="0" tIns="0" rIns="0" bIns="0" rtlCol="0" anchor="t">
            <a:spAutoFit/>
          </a:bodyPr>
          <a:lstStyle/>
          <a:p>
            <a:pPr>
              <a:lnSpc>
                <a:spcPts val="5422"/>
              </a:lnSpc>
            </a:pPr>
            <a:r>
              <a:rPr lang="nl-NL" sz="3200" spc="90" dirty="0">
                <a:solidFill>
                  <a:srgbClr val="244357"/>
                </a:solidFill>
                <a:latin typeface="Roboto"/>
              </a:rPr>
              <a:t>Biomassa is een hernieuwbare energiebron die afkomstig is van organisch materiaal (planten en dieren). Biomassa bevat opgeslagen energie uit de energie van de zon in een proces dat fotosynthese wordt genoemd. Bij verbranding van biomassa komt chemische energie uit de biomassa als warmte vrij</a:t>
            </a:r>
            <a:r>
              <a:rPr lang="nl-NL" sz="3600" spc="90" dirty="0">
                <a:solidFill>
                  <a:srgbClr val="244357"/>
                </a:solidFill>
                <a:latin typeface="Roboto"/>
              </a:rPr>
              <a:t> </a:t>
            </a:r>
            <a:endParaRPr lang="nl-NL" sz="3614" spc="90" dirty="0">
              <a:solidFill>
                <a:srgbClr val="244357"/>
              </a:solidFill>
              <a:latin typeface="Roboto"/>
            </a:endParaRPr>
          </a:p>
        </p:txBody>
      </p:sp>
      <p:pic>
        <p:nvPicPr>
          <p:cNvPr id="11" name="Obrázek 10">
            <a:extLst>
              <a:ext uri="{FF2B5EF4-FFF2-40B4-BE49-F238E27FC236}">
                <a16:creationId xmlns="" xmlns:a16="http://schemas.microsoft.com/office/drawing/2014/main" id="{84716C8B-8136-49E8-A78F-27B1CC63241B}"/>
              </a:ext>
            </a:extLst>
          </p:cNvPr>
          <p:cNvPicPr>
            <a:picLocks noChangeAspect="1"/>
          </p:cNvPicPr>
          <p:nvPr/>
        </p:nvPicPr>
        <p:blipFill rotWithShape="1">
          <a:blip r:embed="rId3">
            <a:extLst>
              <a:ext uri="{28A0092B-C50C-407E-A947-70E740481C1C}">
                <a14:useLocalDpi xmlns:a14="http://schemas.microsoft.com/office/drawing/2010/main" val="0"/>
              </a:ext>
            </a:extLst>
          </a:blip>
          <a:srcRect l="22083" r="22083"/>
          <a:stretch/>
        </p:blipFill>
        <p:spPr>
          <a:xfrm>
            <a:off x="806377" y="1686714"/>
            <a:ext cx="6890263" cy="6941683"/>
          </a:xfrm>
          <a:prstGeom prst="rect">
            <a:avLst/>
          </a:prstGeom>
        </p:spPr>
      </p:pic>
    </p:spTree>
    <p:extLst>
      <p:ext uri="{BB962C8B-B14F-4D97-AF65-F5344CB8AC3E}">
        <p14:creationId xmlns:p14="http://schemas.microsoft.com/office/powerpoint/2010/main" val="697478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244357"/>
        </a:solidFill>
        <a:effectLst/>
      </p:bgPr>
    </p:bg>
    <p:spTree>
      <p:nvGrpSpPr>
        <p:cNvPr id="1" name=""/>
        <p:cNvGrpSpPr/>
        <p:nvPr/>
      </p:nvGrpSpPr>
      <p:grpSpPr>
        <a:xfrm>
          <a:off x="0" y="0"/>
          <a:ext cx="0" cy="0"/>
          <a:chOff x="0" y="0"/>
          <a:chExt cx="0" cy="0"/>
        </a:xfrm>
      </p:grpSpPr>
      <p:sp>
        <p:nvSpPr>
          <p:cNvPr id="2" name="AutoShape 2"/>
          <p:cNvSpPr/>
          <p:nvPr/>
        </p:nvSpPr>
        <p:spPr>
          <a:xfrm>
            <a:off x="1028700" y="2477802"/>
            <a:ext cx="6396639" cy="6155145"/>
          </a:xfrm>
          <a:prstGeom prst="rect">
            <a:avLst/>
          </a:prstGeom>
          <a:solidFill>
            <a:srgbClr val="F2FAFF"/>
          </a:solidFill>
        </p:spPr>
      </p:sp>
      <p:sp>
        <p:nvSpPr>
          <p:cNvPr id="3" name="AutoShape 3"/>
          <p:cNvSpPr/>
          <p:nvPr/>
        </p:nvSpPr>
        <p:spPr>
          <a:xfrm>
            <a:off x="10861550" y="2153350"/>
            <a:ext cx="6764939" cy="6487233"/>
          </a:xfrm>
          <a:prstGeom prst="rect">
            <a:avLst/>
          </a:prstGeom>
          <a:solidFill>
            <a:srgbClr val="F2FAFF"/>
          </a:solidFill>
        </p:spPr>
      </p:sp>
      <p:pic>
        <p:nvPicPr>
          <p:cNvPr id="4" name="Picture 4"/>
          <p:cNvPicPr>
            <a:picLocks noChangeAspect="1"/>
          </p:cNvPicPr>
          <p:nvPr/>
        </p:nvPicPr>
        <p:blipFill>
          <a:blip r:embed="rId4"/>
          <a:srcRect/>
          <a:stretch>
            <a:fillRect/>
          </a:stretch>
        </p:blipFill>
        <p:spPr>
          <a:xfrm>
            <a:off x="9009343" y="4767943"/>
            <a:ext cx="1852207" cy="1852207"/>
          </a:xfrm>
          <a:prstGeom prst="rect">
            <a:avLst/>
          </a:prstGeom>
        </p:spPr>
      </p:pic>
      <p:grpSp>
        <p:nvGrpSpPr>
          <p:cNvPr id="5" name="Group 5"/>
          <p:cNvGrpSpPr/>
          <p:nvPr/>
        </p:nvGrpSpPr>
        <p:grpSpPr>
          <a:xfrm>
            <a:off x="0" y="9009993"/>
            <a:ext cx="18288000" cy="1277007"/>
            <a:chOff x="0" y="0"/>
            <a:chExt cx="6186311" cy="431975"/>
          </a:xfrm>
        </p:grpSpPr>
        <p:sp>
          <p:nvSpPr>
            <p:cNvPr id="6" name="Freeform 6"/>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9DD520"/>
            </a:solidFill>
          </p:spPr>
        </p:sp>
      </p:grpSp>
      <p:sp>
        <p:nvSpPr>
          <p:cNvPr id="7" name="TextBox 7"/>
          <p:cNvSpPr txBox="1"/>
          <p:nvPr/>
        </p:nvSpPr>
        <p:spPr>
          <a:xfrm>
            <a:off x="3752998" y="571627"/>
            <a:ext cx="10782004" cy="942721"/>
          </a:xfrm>
          <a:prstGeom prst="rect">
            <a:avLst/>
          </a:prstGeom>
        </p:spPr>
        <p:txBody>
          <a:bodyPr lIns="0" tIns="0" rIns="0" bIns="0" rtlCol="0" anchor="t">
            <a:spAutoFit/>
          </a:bodyPr>
          <a:lstStyle/>
          <a:p>
            <a:pPr marL="0" lvl="0" indent="0" algn="ctr">
              <a:lnSpc>
                <a:spcPts val="7231"/>
              </a:lnSpc>
              <a:spcBef>
                <a:spcPct val="0"/>
              </a:spcBef>
            </a:pPr>
            <a:r>
              <a:rPr lang="en-US" sz="6400" spc="672" dirty="0">
                <a:solidFill>
                  <a:srgbClr val="FFFFFF"/>
                </a:solidFill>
                <a:latin typeface="Roboto Condensed Bold"/>
              </a:rPr>
              <a:t>WATERSTOF</a:t>
            </a:r>
          </a:p>
        </p:txBody>
      </p:sp>
      <p:sp>
        <p:nvSpPr>
          <p:cNvPr id="8" name="TextBox 8"/>
          <p:cNvSpPr txBox="1"/>
          <p:nvPr/>
        </p:nvSpPr>
        <p:spPr>
          <a:xfrm>
            <a:off x="9448800" y="9170202"/>
            <a:ext cx="8636327" cy="1154162"/>
          </a:xfrm>
          <a:prstGeom prst="rect">
            <a:avLst/>
          </a:prstGeom>
        </p:spPr>
        <p:txBody>
          <a:bodyPr wrap="square" lIns="0" tIns="0" rIns="0" bIns="0" rtlCol="0" anchor="t">
            <a:spAutoFit/>
          </a:bodyPr>
          <a:lstStyle/>
          <a:p>
            <a:pPr>
              <a:lnSpc>
                <a:spcPts val="8960"/>
              </a:lnSpc>
            </a:pPr>
            <a:r>
              <a:rPr lang="en-US" sz="6400" dirty="0">
                <a:solidFill>
                  <a:srgbClr val="F8FFEF"/>
                </a:solidFill>
                <a:latin typeface="Roboto Condensed Bold"/>
              </a:rPr>
              <a:t> HERNIEUWBARE ENERGIE</a:t>
            </a:r>
          </a:p>
        </p:txBody>
      </p:sp>
      <p:sp>
        <p:nvSpPr>
          <p:cNvPr id="9" name="TextBox 9"/>
          <p:cNvSpPr txBox="1"/>
          <p:nvPr/>
        </p:nvSpPr>
        <p:spPr>
          <a:xfrm>
            <a:off x="11462558" y="2483530"/>
            <a:ext cx="5796742" cy="5770811"/>
          </a:xfrm>
          <a:prstGeom prst="rect">
            <a:avLst/>
          </a:prstGeom>
        </p:spPr>
        <p:txBody>
          <a:bodyPr wrap="square" lIns="0" tIns="0" rIns="0" bIns="0" rtlCol="0" anchor="t">
            <a:spAutoFit/>
          </a:bodyPr>
          <a:lstStyle/>
          <a:p>
            <a:pPr>
              <a:lnSpc>
                <a:spcPts val="7476"/>
              </a:lnSpc>
            </a:pPr>
            <a:r>
              <a:rPr lang="nl-NL" sz="4400" spc="124" dirty="0">
                <a:solidFill>
                  <a:srgbClr val="244357"/>
                </a:solidFill>
                <a:latin typeface="Roboto"/>
              </a:rPr>
              <a:t>In combinatie met zuurstof bij gebruik van een brandstofcel wordt elektriciteit opgewekt. Het eindproduct is water. </a:t>
            </a:r>
          </a:p>
        </p:txBody>
      </p:sp>
      <p:pic>
        <p:nvPicPr>
          <p:cNvPr id="10" name="THE ENVIRONMENT AND CLIMATE CHANGE (15)">
            <a:hlinkClick r:id="" action="ppaction://media"/>
            <a:extLst>
              <a:ext uri="{FF2B5EF4-FFF2-40B4-BE49-F238E27FC236}">
                <a16:creationId xmlns="" xmlns:a16="http://schemas.microsoft.com/office/drawing/2014/main" id="{E6E68290-0714-4BE1-9A16-6B13BEA186C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2604" t="23148" r="50000" b="17608"/>
          <a:stretch/>
        </p:blipFill>
        <p:spPr>
          <a:xfrm>
            <a:off x="389261" y="2477802"/>
            <a:ext cx="8754183" cy="6155144"/>
          </a:xfrm>
          <a:prstGeom prst="rect">
            <a:avLst/>
          </a:prstGeom>
        </p:spPr>
      </p:pic>
    </p:spTree>
    <p:extLst>
      <p:ext uri="{BB962C8B-B14F-4D97-AF65-F5344CB8AC3E}">
        <p14:creationId xmlns:p14="http://schemas.microsoft.com/office/powerpoint/2010/main" val="777596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 presetClass="mediacall" presetSubtype="0" fill="hold" nodeType="clickEffect">
                                  <p:stCondLst>
                                    <p:cond delay="0"/>
                                  </p:stCondLst>
                                  <p:childTnLst>
                                    <p:cmd type="call" cmd="playFrom(0.0)">
                                      <p:cBhvr>
                                        <p:cTn id="25" dur="560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20000" mute="1">
                <p:cTn id="26" fill="hold" display="0">
                  <p:stCondLst>
                    <p:cond delay="indefinite"/>
                  </p:stCondLst>
                </p:cTn>
                <p:tgtEl>
                  <p:spTgt spid="10"/>
                </p:tgtEl>
              </p:cMediaNode>
            </p:video>
          </p:childTnLst>
        </p:cTn>
      </p:par>
    </p:tnLst>
    <p:bldLst>
      <p:bldP spid="9"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999571" y="2145714"/>
            <a:ext cx="14722652" cy="6487233"/>
          </a:xfrm>
          <a:prstGeom prst="rect">
            <a:avLst/>
          </a:prstGeom>
          <a:solidFill>
            <a:srgbClr val="F2FAFF"/>
          </a:solidFill>
        </p:spPr>
      </p:sp>
      <p:grpSp>
        <p:nvGrpSpPr>
          <p:cNvPr id="3" name="Group 3"/>
          <p:cNvGrpSpPr/>
          <p:nvPr/>
        </p:nvGrpSpPr>
        <p:grpSpPr>
          <a:xfrm>
            <a:off x="0" y="9009993"/>
            <a:ext cx="18288000" cy="1277007"/>
            <a:chOff x="0" y="0"/>
            <a:chExt cx="6186311" cy="431975"/>
          </a:xfrm>
        </p:grpSpPr>
        <p:sp>
          <p:nvSpPr>
            <p:cNvPr id="4" name="Freeform 4"/>
            <p:cNvSpPr/>
            <p:nvPr/>
          </p:nvSpPr>
          <p:spPr>
            <a:xfrm>
              <a:off x="0" y="0"/>
              <a:ext cx="6186311" cy="431975"/>
            </a:xfrm>
            <a:custGeom>
              <a:avLst/>
              <a:gdLst/>
              <a:ahLst/>
              <a:cxnLst/>
              <a:rect l="l" t="t" r="r" b="b"/>
              <a:pathLst>
                <a:path w="6186311" h="431975">
                  <a:moveTo>
                    <a:pt x="0" y="0"/>
                  </a:moveTo>
                  <a:lnTo>
                    <a:pt x="6186311" y="0"/>
                  </a:lnTo>
                  <a:lnTo>
                    <a:pt x="6186311" y="431975"/>
                  </a:lnTo>
                  <a:lnTo>
                    <a:pt x="0" y="431975"/>
                  </a:lnTo>
                  <a:close/>
                </a:path>
              </a:pathLst>
            </a:custGeom>
            <a:solidFill>
              <a:srgbClr val="9DD520"/>
            </a:solidFill>
          </p:spPr>
        </p:sp>
      </p:grpSp>
      <p:pic>
        <p:nvPicPr>
          <p:cNvPr id="5" name="Picture 5"/>
          <p:cNvPicPr>
            <a:picLocks noChangeAspect="1"/>
          </p:cNvPicPr>
          <p:nvPr/>
        </p:nvPicPr>
        <p:blipFill>
          <a:blip r:embed="rId2"/>
          <a:srcRect r="27137" b="55191"/>
          <a:stretch>
            <a:fillRect/>
          </a:stretch>
        </p:blipFill>
        <p:spPr>
          <a:xfrm rot="-5400000">
            <a:off x="6636262" y="5801048"/>
            <a:ext cx="5330073" cy="73751"/>
          </a:xfrm>
          <a:prstGeom prst="rect">
            <a:avLst/>
          </a:prstGeom>
        </p:spPr>
      </p:pic>
      <p:pic>
        <p:nvPicPr>
          <p:cNvPr id="6" name="Picture 6"/>
          <p:cNvPicPr>
            <a:picLocks noChangeAspect="1"/>
          </p:cNvPicPr>
          <p:nvPr/>
        </p:nvPicPr>
        <p:blipFill>
          <a:blip r:embed="rId2"/>
          <a:srcRect l="231" r="27137" b="75854"/>
          <a:stretch>
            <a:fillRect/>
          </a:stretch>
        </p:blipFill>
        <p:spPr>
          <a:xfrm>
            <a:off x="2046316" y="3104427"/>
            <a:ext cx="14675906" cy="109774"/>
          </a:xfrm>
          <a:prstGeom prst="rect">
            <a:avLst/>
          </a:prstGeom>
        </p:spPr>
      </p:pic>
      <p:pic>
        <p:nvPicPr>
          <p:cNvPr id="7" name="Picture 7"/>
          <p:cNvPicPr>
            <a:picLocks noChangeAspect="1"/>
          </p:cNvPicPr>
          <p:nvPr/>
        </p:nvPicPr>
        <p:blipFill>
          <a:blip r:embed="rId3"/>
          <a:srcRect/>
          <a:stretch>
            <a:fillRect/>
          </a:stretch>
        </p:blipFill>
        <p:spPr>
          <a:xfrm>
            <a:off x="3581157" y="3228651"/>
            <a:ext cx="1914849" cy="1914849"/>
          </a:xfrm>
          <a:prstGeom prst="rect">
            <a:avLst/>
          </a:prstGeom>
        </p:spPr>
      </p:pic>
      <p:pic>
        <p:nvPicPr>
          <p:cNvPr id="8" name="Picture 8"/>
          <p:cNvPicPr>
            <a:picLocks noChangeAspect="1"/>
          </p:cNvPicPr>
          <p:nvPr/>
        </p:nvPicPr>
        <p:blipFill>
          <a:blip r:embed="rId4"/>
          <a:srcRect/>
          <a:stretch>
            <a:fillRect/>
          </a:stretch>
        </p:blipFill>
        <p:spPr>
          <a:xfrm>
            <a:off x="2046316" y="5389330"/>
            <a:ext cx="1534840" cy="1534840"/>
          </a:xfrm>
          <a:prstGeom prst="rect">
            <a:avLst/>
          </a:prstGeom>
        </p:spPr>
      </p:pic>
      <p:pic>
        <p:nvPicPr>
          <p:cNvPr id="9" name="Picture 9"/>
          <p:cNvPicPr>
            <a:picLocks noChangeAspect="1"/>
          </p:cNvPicPr>
          <p:nvPr/>
        </p:nvPicPr>
        <p:blipFill>
          <a:blip r:embed="rId5"/>
          <a:srcRect/>
          <a:stretch>
            <a:fillRect/>
          </a:stretch>
        </p:blipFill>
        <p:spPr>
          <a:xfrm>
            <a:off x="6756242" y="3439350"/>
            <a:ext cx="1177994" cy="1704150"/>
          </a:xfrm>
          <a:prstGeom prst="rect">
            <a:avLst/>
          </a:prstGeom>
        </p:spPr>
      </p:pic>
      <p:pic>
        <p:nvPicPr>
          <p:cNvPr id="10" name="Picture 10"/>
          <p:cNvPicPr>
            <a:picLocks noChangeAspect="1"/>
          </p:cNvPicPr>
          <p:nvPr/>
        </p:nvPicPr>
        <p:blipFill>
          <a:blip r:embed="rId6"/>
          <a:srcRect/>
          <a:stretch>
            <a:fillRect/>
          </a:stretch>
        </p:blipFill>
        <p:spPr>
          <a:xfrm>
            <a:off x="7124434" y="6168995"/>
            <a:ext cx="2139989" cy="1308068"/>
          </a:xfrm>
          <a:prstGeom prst="rect">
            <a:avLst/>
          </a:prstGeom>
        </p:spPr>
      </p:pic>
      <p:pic>
        <p:nvPicPr>
          <p:cNvPr id="11" name="Picture 11"/>
          <p:cNvPicPr>
            <a:picLocks noChangeAspect="1"/>
          </p:cNvPicPr>
          <p:nvPr/>
        </p:nvPicPr>
        <p:blipFill>
          <a:blip r:embed="rId7"/>
          <a:srcRect/>
          <a:stretch>
            <a:fillRect/>
          </a:stretch>
        </p:blipFill>
        <p:spPr>
          <a:xfrm>
            <a:off x="4227549" y="6773182"/>
            <a:ext cx="1956055" cy="1664425"/>
          </a:xfrm>
          <a:prstGeom prst="rect">
            <a:avLst/>
          </a:prstGeom>
        </p:spPr>
      </p:pic>
      <p:pic>
        <p:nvPicPr>
          <p:cNvPr id="12" name="Picture 12"/>
          <p:cNvPicPr>
            <a:picLocks noChangeAspect="1"/>
          </p:cNvPicPr>
          <p:nvPr/>
        </p:nvPicPr>
        <p:blipFill>
          <a:blip r:embed="rId8"/>
          <a:srcRect/>
          <a:stretch>
            <a:fillRect/>
          </a:stretch>
        </p:blipFill>
        <p:spPr>
          <a:xfrm>
            <a:off x="10329382" y="3797066"/>
            <a:ext cx="1135337" cy="1773963"/>
          </a:xfrm>
          <a:prstGeom prst="rect">
            <a:avLst/>
          </a:prstGeom>
        </p:spPr>
      </p:pic>
      <p:pic>
        <p:nvPicPr>
          <p:cNvPr id="13" name="Picture 13"/>
          <p:cNvPicPr>
            <a:picLocks noChangeAspect="1"/>
          </p:cNvPicPr>
          <p:nvPr/>
        </p:nvPicPr>
        <p:blipFill>
          <a:blip r:embed="rId9"/>
          <a:srcRect/>
          <a:stretch>
            <a:fillRect/>
          </a:stretch>
        </p:blipFill>
        <p:spPr>
          <a:xfrm>
            <a:off x="14433869" y="3866879"/>
            <a:ext cx="1712478" cy="1246542"/>
          </a:xfrm>
          <a:prstGeom prst="rect">
            <a:avLst/>
          </a:prstGeom>
        </p:spPr>
      </p:pic>
      <p:pic>
        <p:nvPicPr>
          <p:cNvPr id="14" name="Picture 14"/>
          <p:cNvPicPr>
            <a:picLocks noChangeAspect="1"/>
          </p:cNvPicPr>
          <p:nvPr/>
        </p:nvPicPr>
        <p:blipFill>
          <a:blip r:embed="rId10"/>
          <a:srcRect/>
          <a:stretch>
            <a:fillRect/>
          </a:stretch>
        </p:blipFill>
        <p:spPr>
          <a:xfrm>
            <a:off x="9845312" y="6604492"/>
            <a:ext cx="1465384" cy="1625946"/>
          </a:xfrm>
          <a:prstGeom prst="rect">
            <a:avLst/>
          </a:prstGeom>
        </p:spPr>
      </p:pic>
      <p:pic>
        <p:nvPicPr>
          <p:cNvPr id="15" name="Picture 15"/>
          <p:cNvPicPr>
            <a:picLocks noChangeAspect="1"/>
          </p:cNvPicPr>
          <p:nvPr/>
        </p:nvPicPr>
        <p:blipFill>
          <a:blip r:embed="rId11"/>
          <a:srcRect/>
          <a:stretch>
            <a:fillRect/>
          </a:stretch>
        </p:blipFill>
        <p:spPr>
          <a:xfrm>
            <a:off x="14585875" y="6156750"/>
            <a:ext cx="1408467" cy="1877956"/>
          </a:xfrm>
          <a:prstGeom prst="rect">
            <a:avLst/>
          </a:prstGeom>
        </p:spPr>
      </p:pic>
      <p:pic>
        <p:nvPicPr>
          <p:cNvPr id="16" name="Picture 16"/>
          <p:cNvPicPr>
            <a:picLocks noChangeAspect="1"/>
          </p:cNvPicPr>
          <p:nvPr/>
        </p:nvPicPr>
        <p:blipFill>
          <a:blip r:embed="rId12"/>
          <a:srcRect/>
          <a:stretch>
            <a:fillRect/>
          </a:stretch>
        </p:blipFill>
        <p:spPr>
          <a:xfrm>
            <a:off x="12658100" y="4988167"/>
            <a:ext cx="1420038" cy="1816327"/>
          </a:xfrm>
          <a:prstGeom prst="rect">
            <a:avLst/>
          </a:prstGeom>
        </p:spPr>
      </p:pic>
      <p:pic>
        <p:nvPicPr>
          <p:cNvPr id="17" name="Picture 17"/>
          <p:cNvPicPr>
            <a:picLocks noChangeAspect="1"/>
          </p:cNvPicPr>
          <p:nvPr/>
        </p:nvPicPr>
        <p:blipFill>
          <a:blip r:embed="rId12"/>
          <a:srcRect/>
          <a:stretch>
            <a:fillRect/>
          </a:stretch>
        </p:blipFill>
        <p:spPr>
          <a:xfrm>
            <a:off x="5336204" y="4662866"/>
            <a:ext cx="1420038" cy="1816327"/>
          </a:xfrm>
          <a:prstGeom prst="rect">
            <a:avLst/>
          </a:prstGeom>
        </p:spPr>
      </p:pic>
      <p:pic>
        <p:nvPicPr>
          <p:cNvPr id="18" name="Picture 18"/>
          <p:cNvPicPr>
            <a:picLocks noChangeAspect="1"/>
          </p:cNvPicPr>
          <p:nvPr/>
        </p:nvPicPr>
        <p:blipFill>
          <a:blip r:embed="rId13"/>
          <a:srcRect/>
          <a:stretch>
            <a:fillRect/>
          </a:stretch>
        </p:blipFill>
        <p:spPr>
          <a:xfrm>
            <a:off x="5531746" y="5722394"/>
            <a:ext cx="767699" cy="700525"/>
          </a:xfrm>
          <a:prstGeom prst="rect">
            <a:avLst/>
          </a:prstGeom>
        </p:spPr>
      </p:pic>
      <p:sp>
        <p:nvSpPr>
          <p:cNvPr id="19" name="TextBox 19"/>
          <p:cNvSpPr txBox="1"/>
          <p:nvPr/>
        </p:nvSpPr>
        <p:spPr>
          <a:xfrm>
            <a:off x="902357" y="571627"/>
            <a:ext cx="16724133" cy="730969"/>
          </a:xfrm>
          <a:prstGeom prst="rect">
            <a:avLst/>
          </a:prstGeom>
        </p:spPr>
        <p:txBody>
          <a:bodyPr lIns="0" tIns="0" rIns="0" bIns="0" rtlCol="0" anchor="t">
            <a:spAutoFit/>
          </a:bodyPr>
          <a:lstStyle/>
          <a:p>
            <a:pPr marL="0" lvl="0" indent="0" algn="ctr">
              <a:lnSpc>
                <a:spcPts val="5740"/>
              </a:lnSpc>
              <a:spcBef>
                <a:spcPct val="0"/>
              </a:spcBef>
            </a:pPr>
            <a:r>
              <a:rPr lang="en-US" sz="4800" spc="50" dirty="0">
                <a:solidFill>
                  <a:srgbClr val="244357"/>
                </a:solidFill>
                <a:latin typeface="Roboto Condensed Bold"/>
              </a:rPr>
              <a:t>HOE TEKEN JE HERNIEUWBARE EN NIET HERNIEUWBARE ENERGIE</a:t>
            </a:r>
          </a:p>
        </p:txBody>
      </p:sp>
      <p:sp>
        <p:nvSpPr>
          <p:cNvPr id="20" name="TextBox 20"/>
          <p:cNvSpPr txBox="1"/>
          <p:nvPr/>
        </p:nvSpPr>
        <p:spPr>
          <a:xfrm>
            <a:off x="9338174" y="9170202"/>
            <a:ext cx="8746953" cy="1154162"/>
          </a:xfrm>
          <a:prstGeom prst="rect">
            <a:avLst/>
          </a:prstGeom>
        </p:spPr>
        <p:txBody>
          <a:bodyPr wrap="square" lIns="0" tIns="0" rIns="0" bIns="0" rtlCol="0" anchor="t">
            <a:spAutoFit/>
          </a:bodyPr>
          <a:lstStyle/>
          <a:p>
            <a:pPr>
              <a:lnSpc>
                <a:spcPts val="8960"/>
              </a:lnSpc>
            </a:pPr>
            <a:r>
              <a:rPr lang="en-US" sz="6400" dirty="0">
                <a:solidFill>
                  <a:srgbClr val="F8FFEF"/>
                </a:solidFill>
                <a:latin typeface="Roboto Condensed Bold"/>
              </a:rPr>
              <a:t> HERNIEUWBARE ENERGIE</a:t>
            </a:r>
          </a:p>
        </p:txBody>
      </p:sp>
      <p:sp>
        <p:nvSpPr>
          <p:cNvPr id="21" name="TextBox 21"/>
          <p:cNvSpPr txBox="1"/>
          <p:nvPr/>
        </p:nvSpPr>
        <p:spPr>
          <a:xfrm>
            <a:off x="2046315" y="2149725"/>
            <a:ext cx="7059594" cy="730969"/>
          </a:xfrm>
          <a:prstGeom prst="rect">
            <a:avLst/>
          </a:prstGeom>
        </p:spPr>
        <p:txBody>
          <a:bodyPr wrap="square" lIns="0" tIns="0" rIns="0" bIns="0" rtlCol="0" anchor="t">
            <a:spAutoFit/>
          </a:bodyPr>
          <a:lstStyle/>
          <a:p>
            <a:pPr algn="ctr">
              <a:lnSpc>
                <a:spcPts val="5740"/>
              </a:lnSpc>
              <a:spcBef>
                <a:spcPct val="0"/>
              </a:spcBef>
            </a:pPr>
            <a:r>
              <a:rPr lang="en-US" sz="4800" spc="50" dirty="0">
                <a:solidFill>
                  <a:srgbClr val="6CAD21"/>
                </a:solidFill>
                <a:latin typeface="Schoolbell Bold"/>
              </a:rPr>
              <a:t> </a:t>
            </a:r>
            <a:r>
              <a:rPr lang="en-US" sz="4000" spc="50" dirty="0">
                <a:solidFill>
                  <a:srgbClr val="6CAD21"/>
                </a:solidFill>
                <a:latin typeface="Schoolbell Bold"/>
              </a:rPr>
              <a:t>HERNIEUWBARE ENERGIE</a:t>
            </a:r>
          </a:p>
        </p:txBody>
      </p:sp>
      <p:sp>
        <p:nvSpPr>
          <p:cNvPr id="22" name="TextBox 22"/>
          <p:cNvSpPr txBox="1"/>
          <p:nvPr/>
        </p:nvSpPr>
        <p:spPr>
          <a:xfrm>
            <a:off x="9264423" y="2192336"/>
            <a:ext cx="8197409" cy="730969"/>
          </a:xfrm>
          <a:prstGeom prst="rect">
            <a:avLst/>
          </a:prstGeom>
        </p:spPr>
        <p:txBody>
          <a:bodyPr wrap="square" lIns="0" tIns="0" rIns="0" bIns="0" rtlCol="0" anchor="t">
            <a:spAutoFit/>
          </a:bodyPr>
          <a:lstStyle/>
          <a:p>
            <a:pPr algn="ctr">
              <a:lnSpc>
                <a:spcPts val="5740"/>
              </a:lnSpc>
              <a:spcBef>
                <a:spcPct val="0"/>
              </a:spcBef>
            </a:pPr>
            <a:r>
              <a:rPr lang="en-US" sz="4800" spc="50" dirty="0">
                <a:solidFill>
                  <a:srgbClr val="EB5B60"/>
                </a:solidFill>
                <a:latin typeface="Schoolbell Bold"/>
              </a:rPr>
              <a:t> </a:t>
            </a:r>
            <a:r>
              <a:rPr lang="en-US" sz="4000" spc="50" dirty="0">
                <a:solidFill>
                  <a:srgbClr val="EB5B60"/>
                </a:solidFill>
                <a:latin typeface="Schoolbell Bold"/>
              </a:rPr>
              <a:t>NIET HERNIEUWBARE ENERGIE</a:t>
            </a:r>
          </a:p>
        </p:txBody>
      </p:sp>
      <p:pic>
        <p:nvPicPr>
          <p:cNvPr id="23" name="Picture 23"/>
          <p:cNvPicPr>
            <a:picLocks noChangeAspect="1"/>
          </p:cNvPicPr>
          <p:nvPr/>
        </p:nvPicPr>
        <p:blipFill>
          <a:blip r:embed="rId13"/>
          <a:srcRect/>
          <a:stretch>
            <a:fillRect/>
          </a:stretch>
        </p:blipFill>
        <p:spPr>
          <a:xfrm>
            <a:off x="12801754" y="6072657"/>
            <a:ext cx="767699" cy="700525"/>
          </a:xfrm>
          <a:prstGeom prst="rect">
            <a:avLst/>
          </a:prstGeom>
        </p:spPr>
      </p:pic>
      <p:sp>
        <p:nvSpPr>
          <p:cNvPr id="24" name="TextBox 24"/>
          <p:cNvSpPr txBox="1"/>
          <p:nvPr/>
        </p:nvSpPr>
        <p:spPr>
          <a:xfrm>
            <a:off x="2320921" y="3703265"/>
            <a:ext cx="1717573" cy="974626"/>
          </a:xfrm>
          <a:prstGeom prst="rect">
            <a:avLst/>
          </a:prstGeom>
        </p:spPr>
        <p:txBody>
          <a:bodyPr lIns="0" tIns="0" rIns="0" bIns="0" rtlCol="0" anchor="t">
            <a:spAutoFit/>
          </a:bodyPr>
          <a:lstStyle/>
          <a:p>
            <a:pPr algn="ctr">
              <a:lnSpc>
                <a:spcPts val="3813"/>
              </a:lnSpc>
            </a:pPr>
            <a:r>
              <a:rPr lang="en-US" sz="2724" dirty="0" err="1">
                <a:solidFill>
                  <a:srgbClr val="000000"/>
                </a:solidFill>
                <a:latin typeface="Schoolbell"/>
              </a:rPr>
              <a:t>zonne</a:t>
            </a:r>
            <a:r>
              <a:rPr lang="en-US" sz="2724" dirty="0">
                <a:solidFill>
                  <a:srgbClr val="000000"/>
                </a:solidFill>
                <a:latin typeface="Schoolbell"/>
              </a:rPr>
              <a:t> </a:t>
            </a:r>
            <a:r>
              <a:rPr lang="en-US" sz="2724" dirty="0" err="1">
                <a:solidFill>
                  <a:srgbClr val="000000"/>
                </a:solidFill>
                <a:latin typeface="Schoolbell"/>
              </a:rPr>
              <a:t>energie</a:t>
            </a:r>
            <a:endParaRPr lang="en-US" sz="2724" dirty="0">
              <a:solidFill>
                <a:srgbClr val="000000"/>
              </a:solidFill>
              <a:latin typeface="Schoolbell"/>
            </a:endParaRPr>
          </a:p>
        </p:txBody>
      </p:sp>
      <p:sp>
        <p:nvSpPr>
          <p:cNvPr id="25" name="TextBox 25"/>
          <p:cNvSpPr txBox="1"/>
          <p:nvPr/>
        </p:nvSpPr>
        <p:spPr>
          <a:xfrm>
            <a:off x="2027427" y="6972171"/>
            <a:ext cx="1821828" cy="487313"/>
          </a:xfrm>
          <a:prstGeom prst="rect">
            <a:avLst/>
          </a:prstGeom>
        </p:spPr>
        <p:txBody>
          <a:bodyPr wrap="square" lIns="0" tIns="0" rIns="0" bIns="0" rtlCol="0" anchor="t">
            <a:spAutoFit/>
          </a:bodyPr>
          <a:lstStyle/>
          <a:p>
            <a:pPr algn="ctr">
              <a:lnSpc>
                <a:spcPts val="3813"/>
              </a:lnSpc>
            </a:pPr>
            <a:r>
              <a:rPr lang="en-US" sz="2724" dirty="0" err="1">
                <a:solidFill>
                  <a:srgbClr val="000000"/>
                </a:solidFill>
                <a:latin typeface="Schoolbell"/>
              </a:rPr>
              <a:t>waterenergie</a:t>
            </a:r>
            <a:endParaRPr lang="en-US" sz="2724" dirty="0">
              <a:solidFill>
                <a:srgbClr val="000000"/>
              </a:solidFill>
              <a:latin typeface="Schoolbell"/>
            </a:endParaRPr>
          </a:p>
        </p:txBody>
      </p:sp>
      <p:sp>
        <p:nvSpPr>
          <p:cNvPr id="26" name="TextBox 26"/>
          <p:cNvSpPr txBox="1"/>
          <p:nvPr/>
        </p:nvSpPr>
        <p:spPr>
          <a:xfrm>
            <a:off x="6259501" y="7867654"/>
            <a:ext cx="2649364" cy="974626"/>
          </a:xfrm>
          <a:prstGeom prst="rect">
            <a:avLst/>
          </a:prstGeom>
        </p:spPr>
        <p:txBody>
          <a:bodyPr lIns="0" tIns="0" rIns="0" bIns="0" rtlCol="0" anchor="t">
            <a:spAutoFit/>
          </a:bodyPr>
          <a:lstStyle/>
          <a:p>
            <a:pPr>
              <a:lnSpc>
                <a:spcPts val="3813"/>
              </a:lnSpc>
            </a:pPr>
            <a:r>
              <a:rPr lang="en-US" sz="2724" dirty="0" err="1">
                <a:solidFill>
                  <a:srgbClr val="000000"/>
                </a:solidFill>
                <a:latin typeface="Schoolbell"/>
              </a:rPr>
              <a:t>Geothermische</a:t>
            </a:r>
            <a:r>
              <a:rPr lang="en-US" sz="2724" dirty="0">
                <a:solidFill>
                  <a:srgbClr val="000000"/>
                </a:solidFill>
                <a:latin typeface="Schoolbell"/>
              </a:rPr>
              <a:t>  </a:t>
            </a:r>
            <a:r>
              <a:rPr lang="en-US" sz="2724" dirty="0" err="1">
                <a:solidFill>
                  <a:srgbClr val="000000"/>
                </a:solidFill>
                <a:latin typeface="Schoolbell"/>
              </a:rPr>
              <a:t>energie</a:t>
            </a:r>
            <a:endParaRPr lang="en-US" sz="2724" dirty="0">
              <a:solidFill>
                <a:srgbClr val="000000"/>
              </a:solidFill>
              <a:latin typeface="Schoolbell"/>
            </a:endParaRPr>
          </a:p>
        </p:txBody>
      </p:sp>
      <p:sp>
        <p:nvSpPr>
          <p:cNvPr id="27" name="TextBox 27"/>
          <p:cNvSpPr txBox="1"/>
          <p:nvPr/>
        </p:nvSpPr>
        <p:spPr>
          <a:xfrm>
            <a:off x="7934236" y="4943697"/>
            <a:ext cx="1185382" cy="974626"/>
          </a:xfrm>
          <a:prstGeom prst="rect">
            <a:avLst/>
          </a:prstGeom>
        </p:spPr>
        <p:txBody>
          <a:bodyPr lIns="0" tIns="0" rIns="0" bIns="0" rtlCol="0" anchor="t">
            <a:spAutoFit/>
          </a:bodyPr>
          <a:lstStyle/>
          <a:p>
            <a:pPr algn="r">
              <a:lnSpc>
                <a:spcPts val="3813"/>
              </a:lnSpc>
            </a:pPr>
            <a:r>
              <a:rPr lang="en-US" sz="2724" dirty="0">
                <a:solidFill>
                  <a:srgbClr val="000000"/>
                </a:solidFill>
                <a:latin typeface="Schoolbell"/>
              </a:rPr>
              <a:t>wind</a:t>
            </a:r>
          </a:p>
          <a:p>
            <a:pPr algn="r">
              <a:lnSpc>
                <a:spcPts val="3813"/>
              </a:lnSpc>
            </a:pPr>
            <a:r>
              <a:rPr lang="en-US" sz="2724" dirty="0">
                <a:solidFill>
                  <a:srgbClr val="000000"/>
                </a:solidFill>
                <a:latin typeface="Schoolbell"/>
              </a:rPr>
              <a:t> </a:t>
            </a:r>
            <a:r>
              <a:rPr lang="en-US" sz="2724" dirty="0" err="1">
                <a:solidFill>
                  <a:srgbClr val="000000"/>
                </a:solidFill>
                <a:latin typeface="Schoolbell"/>
              </a:rPr>
              <a:t>energie</a:t>
            </a:r>
            <a:endParaRPr lang="en-US" sz="2724" dirty="0">
              <a:solidFill>
                <a:srgbClr val="000000"/>
              </a:solidFill>
              <a:latin typeface="Schoolbell"/>
            </a:endParaRPr>
          </a:p>
        </p:txBody>
      </p:sp>
      <p:sp>
        <p:nvSpPr>
          <p:cNvPr id="28" name="TextBox 28"/>
          <p:cNvSpPr txBox="1"/>
          <p:nvPr/>
        </p:nvSpPr>
        <p:spPr>
          <a:xfrm>
            <a:off x="7124434" y="3292174"/>
            <a:ext cx="1784430" cy="974626"/>
          </a:xfrm>
          <a:prstGeom prst="rect">
            <a:avLst/>
          </a:prstGeom>
        </p:spPr>
        <p:txBody>
          <a:bodyPr lIns="0" tIns="0" rIns="0" bIns="0" rtlCol="0" anchor="t">
            <a:spAutoFit/>
          </a:bodyPr>
          <a:lstStyle/>
          <a:p>
            <a:pPr algn="r">
              <a:lnSpc>
                <a:spcPts val="3813"/>
              </a:lnSpc>
            </a:pPr>
            <a:r>
              <a:rPr lang="en-US" sz="2724" dirty="0" err="1">
                <a:solidFill>
                  <a:srgbClr val="000000"/>
                </a:solidFill>
                <a:latin typeface="Schoolbell"/>
              </a:rPr>
              <a:t>biomassa</a:t>
            </a:r>
            <a:endParaRPr lang="en-US" sz="2724" dirty="0">
              <a:solidFill>
                <a:srgbClr val="000000"/>
              </a:solidFill>
              <a:latin typeface="Schoolbell"/>
            </a:endParaRPr>
          </a:p>
          <a:p>
            <a:pPr algn="r">
              <a:lnSpc>
                <a:spcPts val="3813"/>
              </a:lnSpc>
            </a:pPr>
            <a:r>
              <a:rPr lang="en-US" sz="2724" dirty="0">
                <a:solidFill>
                  <a:srgbClr val="000000"/>
                </a:solidFill>
                <a:latin typeface="Schoolbell"/>
              </a:rPr>
              <a:t> </a:t>
            </a:r>
            <a:r>
              <a:rPr lang="en-US" sz="2724" dirty="0" err="1">
                <a:solidFill>
                  <a:srgbClr val="000000"/>
                </a:solidFill>
                <a:latin typeface="Schoolbell"/>
              </a:rPr>
              <a:t>energie</a:t>
            </a:r>
            <a:endParaRPr lang="en-US" sz="2724" dirty="0">
              <a:solidFill>
                <a:srgbClr val="000000"/>
              </a:solidFill>
              <a:latin typeface="Schoolbell"/>
            </a:endParaRPr>
          </a:p>
        </p:txBody>
      </p:sp>
      <p:sp>
        <p:nvSpPr>
          <p:cNvPr id="29" name="TextBox 29"/>
          <p:cNvSpPr txBox="1"/>
          <p:nvPr/>
        </p:nvSpPr>
        <p:spPr>
          <a:xfrm>
            <a:off x="3787093" y="4988166"/>
            <a:ext cx="1708914" cy="1932260"/>
          </a:xfrm>
          <a:prstGeom prst="rect">
            <a:avLst/>
          </a:prstGeom>
        </p:spPr>
        <p:txBody>
          <a:bodyPr wrap="square" lIns="0" tIns="0" rIns="0" bIns="0" rtlCol="0" anchor="t">
            <a:spAutoFit/>
          </a:bodyPr>
          <a:lstStyle/>
          <a:p>
            <a:pPr>
              <a:lnSpc>
                <a:spcPts val="3813"/>
              </a:lnSpc>
            </a:pPr>
            <a:r>
              <a:rPr lang="en-US" sz="2724" dirty="0" err="1">
                <a:solidFill>
                  <a:srgbClr val="000000"/>
                </a:solidFill>
                <a:latin typeface="Schoolbell"/>
              </a:rPr>
              <a:t>energie</a:t>
            </a:r>
            <a:r>
              <a:rPr lang="en-US" sz="2724" dirty="0">
                <a:solidFill>
                  <a:srgbClr val="000000"/>
                </a:solidFill>
                <a:latin typeface="Schoolbell"/>
              </a:rPr>
              <a:t>: de </a:t>
            </a:r>
            <a:r>
              <a:rPr lang="en-US" sz="2724" dirty="0" err="1">
                <a:solidFill>
                  <a:srgbClr val="000000"/>
                </a:solidFill>
                <a:latin typeface="Schoolbell"/>
              </a:rPr>
              <a:t>brandstof</a:t>
            </a:r>
            <a:r>
              <a:rPr lang="en-US" sz="2724" dirty="0">
                <a:solidFill>
                  <a:srgbClr val="000000"/>
                </a:solidFill>
                <a:latin typeface="Schoolbell"/>
              </a:rPr>
              <a:t> </a:t>
            </a:r>
            <a:r>
              <a:rPr lang="en-US" sz="2724" dirty="0" err="1">
                <a:solidFill>
                  <a:srgbClr val="000000"/>
                </a:solidFill>
                <a:latin typeface="Schoolbell"/>
              </a:rPr>
              <a:t>voor</a:t>
            </a:r>
            <a:r>
              <a:rPr lang="en-US" sz="2724" dirty="0">
                <a:solidFill>
                  <a:srgbClr val="000000"/>
                </a:solidFill>
                <a:latin typeface="Schoolbell"/>
              </a:rPr>
              <a:t> het </a:t>
            </a:r>
            <a:r>
              <a:rPr lang="en-US" sz="2724" dirty="0" err="1">
                <a:solidFill>
                  <a:srgbClr val="000000"/>
                </a:solidFill>
                <a:latin typeface="Schoolbell"/>
              </a:rPr>
              <a:t>leven</a:t>
            </a:r>
            <a:endParaRPr lang="en-US" sz="2724" dirty="0">
              <a:solidFill>
                <a:srgbClr val="000000"/>
              </a:solidFill>
              <a:latin typeface="Schoolbell"/>
            </a:endParaRPr>
          </a:p>
        </p:txBody>
      </p:sp>
      <p:sp>
        <p:nvSpPr>
          <p:cNvPr id="30" name="TextBox 30"/>
          <p:cNvSpPr txBox="1"/>
          <p:nvPr/>
        </p:nvSpPr>
        <p:spPr>
          <a:xfrm>
            <a:off x="11114107" y="5474509"/>
            <a:ext cx="1880463" cy="1932260"/>
          </a:xfrm>
          <a:prstGeom prst="rect">
            <a:avLst/>
          </a:prstGeom>
        </p:spPr>
        <p:txBody>
          <a:bodyPr wrap="square" lIns="0" tIns="0" rIns="0" bIns="0" rtlCol="0" anchor="t">
            <a:spAutoFit/>
          </a:bodyPr>
          <a:lstStyle/>
          <a:p>
            <a:pPr>
              <a:lnSpc>
                <a:spcPts val="3813"/>
              </a:lnSpc>
            </a:pPr>
            <a:r>
              <a:rPr lang="en-US" sz="2724" dirty="0" err="1">
                <a:solidFill>
                  <a:srgbClr val="000000"/>
                </a:solidFill>
                <a:latin typeface="Schoolbell"/>
              </a:rPr>
              <a:t>energie</a:t>
            </a:r>
            <a:r>
              <a:rPr lang="en-US" sz="2724" dirty="0">
                <a:solidFill>
                  <a:srgbClr val="000000"/>
                </a:solidFill>
                <a:latin typeface="Schoolbell"/>
              </a:rPr>
              <a:t>: de </a:t>
            </a:r>
            <a:r>
              <a:rPr lang="en-US" sz="2724" dirty="0" err="1">
                <a:solidFill>
                  <a:srgbClr val="000000"/>
                </a:solidFill>
                <a:latin typeface="Schoolbell"/>
              </a:rPr>
              <a:t>brandstof</a:t>
            </a:r>
            <a:r>
              <a:rPr lang="en-US" sz="2724" dirty="0">
                <a:solidFill>
                  <a:srgbClr val="000000"/>
                </a:solidFill>
                <a:latin typeface="Schoolbell"/>
              </a:rPr>
              <a:t> </a:t>
            </a:r>
            <a:r>
              <a:rPr lang="en-US" sz="2724" dirty="0" err="1">
                <a:solidFill>
                  <a:srgbClr val="000000"/>
                </a:solidFill>
                <a:latin typeface="Schoolbell"/>
              </a:rPr>
              <a:t>voor</a:t>
            </a:r>
            <a:r>
              <a:rPr lang="en-US" sz="2724" dirty="0">
                <a:solidFill>
                  <a:srgbClr val="000000"/>
                </a:solidFill>
                <a:latin typeface="Schoolbell"/>
              </a:rPr>
              <a:t> het </a:t>
            </a:r>
            <a:r>
              <a:rPr lang="en-US" sz="2724" dirty="0" err="1">
                <a:solidFill>
                  <a:srgbClr val="000000"/>
                </a:solidFill>
                <a:latin typeface="Schoolbell"/>
              </a:rPr>
              <a:t>leven</a:t>
            </a:r>
            <a:endParaRPr lang="en-US" sz="2724" dirty="0">
              <a:solidFill>
                <a:srgbClr val="000000"/>
              </a:solidFill>
              <a:latin typeface="Schoolbell"/>
            </a:endParaRPr>
          </a:p>
        </p:txBody>
      </p:sp>
      <p:sp>
        <p:nvSpPr>
          <p:cNvPr id="31" name="TextBox 31"/>
          <p:cNvSpPr txBox="1"/>
          <p:nvPr/>
        </p:nvSpPr>
        <p:spPr>
          <a:xfrm>
            <a:off x="9845312" y="3233442"/>
            <a:ext cx="3261279" cy="487313"/>
          </a:xfrm>
          <a:prstGeom prst="rect">
            <a:avLst/>
          </a:prstGeom>
        </p:spPr>
        <p:txBody>
          <a:bodyPr wrap="square" lIns="0" tIns="0" rIns="0" bIns="0" rtlCol="0" anchor="t">
            <a:spAutoFit/>
          </a:bodyPr>
          <a:lstStyle/>
          <a:p>
            <a:pPr>
              <a:lnSpc>
                <a:spcPts val="3813"/>
              </a:lnSpc>
            </a:pPr>
            <a:r>
              <a:rPr lang="en-US" sz="2724" dirty="0" err="1">
                <a:solidFill>
                  <a:srgbClr val="000000"/>
                </a:solidFill>
                <a:latin typeface="Schoolbell"/>
              </a:rPr>
              <a:t>Fossiele</a:t>
            </a:r>
            <a:r>
              <a:rPr lang="en-US" sz="2724" dirty="0">
                <a:solidFill>
                  <a:srgbClr val="000000"/>
                </a:solidFill>
                <a:latin typeface="Schoolbell"/>
              </a:rPr>
              <a:t> </a:t>
            </a:r>
            <a:r>
              <a:rPr lang="en-US" sz="2724" dirty="0" err="1">
                <a:solidFill>
                  <a:srgbClr val="000000"/>
                </a:solidFill>
                <a:latin typeface="Schoolbell"/>
              </a:rPr>
              <a:t>brandstof</a:t>
            </a:r>
            <a:r>
              <a:rPr lang="en-US" sz="2724" dirty="0">
                <a:solidFill>
                  <a:srgbClr val="000000"/>
                </a:solidFill>
                <a:latin typeface="Schoolbell"/>
              </a:rPr>
              <a:t> </a:t>
            </a:r>
            <a:r>
              <a:rPr lang="en-US" sz="2724" dirty="0" err="1">
                <a:solidFill>
                  <a:srgbClr val="000000"/>
                </a:solidFill>
                <a:latin typeface="Schoolbell"/>
              </a:rPr>
              <a:t>olie</a:t>
            </a:r>
            <a:endParaRPr lang="en-US" sz="2724" dirty="0">
              <a:solidFill>
                <a:srgbClr val="000000"/>
              </a:solidFill>
              <a:latin typeface="Schoolbell"/>
            </a:endParaRPr>
          </a:p>
        </p:txBody>
      </p:sp>
      <p:sp>
        <p:nvSpPr>
          <p:cNvPr id="32" name="TextBox 32"/>
          <p:cNvSpPr txBox="1"/>
          <p:nvPr/>
        </p:nvSpPr>
        <p:spPr>
          <a:xfrm>
            <a:off x="14209912" y="3233442"/>
            <a:ext cx="1784430" cy="487313"/>
          </a:xfrm>
          <a:prstGeom prst="rect">
            <a:avLst/>
          </a:prstGeom>
        </p:spPr>
        <p:txBody>
          <a:bodyPr lIns="0" tIns="0" rIns="0" bIns="0" rtlCol="0" anchor="t">
            <a:spAutoFit/>
          </a:bodyPr>
          <a:lstStyle/>
          <a:p>
            <a:pPr algn="r">
              <a:lnSpc>
                <a:spcPts val="3813"/>
              </a:lnSpc>
            </a:pPr>
            <a:r>
              <a:rPr lang="en-US" sz="2724" dirty="0" err="1">
                <a:solidFill>
                  <a:srgbClr val="000000"/>
                </a:solidFill>
                <a:latin typeface="Schoolbell"/>
              </a:rPr>
              <a:t>kolen</a:t>
            </a:r>
            <a:endParaRPr lang="en-US" sz="2724" dirty="0">
              <a:solidFill>
                <a:srgbClr val="000000"/>
              </a:solidFill>
              <a:latin typeface="Schoolbell"/>
            </a:endParaRPr>
          </a:p>
        </p:txBody>
      </p:sp>
      <p:sp>
        <p:nvSpPr>
          <p:cNvPr id="33" name="TextBox 33"/>
          <p:cNvSpPr txBox="1"/>
          <p:nvPr/>
        </p:nvSpPr>
        <p:spPr>
          <a:xfrm>
            <a:off x="10418481" y="7867654"/>
            <a:ext cx="1784430" cy="470293"/>
          </a:xfrm>
          <a:prstGeom prst="rect">
            <a:avLst/>
          </a:prstGeom>
        </p:spPr>
        <p:txBody>
          <a:bodyPr lIns="0" tIns="0" rIns="0" bIns="0" rtlCol="0" anchor="t">
            <a:spAutoFit/>
          </a:bodyPr>
          <a:lstStyle/>
          <a:p>
            <a:pPr algn="r">
              <a:lnSpc>
                <a:spcPts val="3813"/>
              </a:lnSpc>
            </a:pPr>
            <a:r>
              <a:rPr lang="en-US" sz="2724" dirty="0" err="1">
                <a:solidFill>
                  <a:srgbClr val="000000"/>
                </a:solidFill>
                <a:latin typeface="Schoolbell"/>
              </a:rPr>
              <a:t>nucleair</a:t>
            </a:r>
            <a:endParaRPr lang="en-US" sz="2724" dirty="0">
              <a:solidFill>
                <a:srgbClr val="000000"/>
              </a:solidFill>
              <a:latin typeface="Schoolbell"/>
            </a:endParaRPr>
          </a:p>
        </p:txBody>
      </p:sp>
      <p:sp>
        <p:nvSpPr>
          <p:cNvPr id="34" name="TextBox 34"/>
          <p:cNvSpPr txBox="1"/>
          <p:nvPr/>
        </p:nvSpPr>
        <p:spPr>
          <a:xfrm>
            <a:off x="14046167" y="8034706"/>
            <a:ext cx="1784430" cy="487313"/>
          </a:xfrm>
          <a:prstGeom prst="rect">
            <a:avLst/>
          </a:prstGeom>
        </p:spPr>
        <p:txBody>
          <a:bodyPr lIns="0" tIns="0" rIns="0" bIns="0" rtlCol="0" anchor="t">
            <a:spAutoFit/>
          </a:bodyPr>
          <a:lstStyle/>
          <a:p>
            <a:pPr algn="r">
              <a:lnSpc>
                <a:spcPts val="3813"/>
              </a:lnSpc>
            </a:pPr>
            <a:r>
              <a:rPr lang="en-US" sz="2724" dirty="0" err="1">
                <a:solidFill>
                  <a:srgbClr val="000000"/>
                </a:solidFill>
                <a:latin typeface="Schoolbell"/>
              </a:rPr>
              <a:t>aardgas</a:t>
            </a:r>
            <a:endParaRPr lang="en-US" sz="2724" dirty="0">
              <a:solidFill>
                <a:srgbClr val="000000"/>
              </a:solidFill>
              <a:latin typeface="Schoolbell"/>
            </a:endParaRPr>
          </a:p>
        </p:txBody>
      </p:sp>
    </p:spTree>
    <p:extLst>
      <p:ext uri="{BB962C8B-B14F-4D97-AF65-F5344CB8AC3E}">
        <p14:creationId xmlns:p14="http://schemas.microsoft.com/office/powerpoint/2010/main" val="3097094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F4B0046ED11BE459D6448DFF86C7CA7" ma:contentTypeVersion="12" ma:contentTypeDescription="Create a new document." ma:contentTypeScope="" ma:versionID="93bee81d1cbfd5af212a81d1542e547d">
  <xsd:schema xmlns:xsd="http://www.w3.org/2001/XMLSchema" xmlns:xs="http://www.w3.org/2001/XMLSchema" xmlns:p="http://schemas.microsoft.com/office/2006/metadata/properties" xmlns:ns2="3b551fe5-994f-461c-9952-50457ddbe9d2" xmlns:ns3="65342464-89e8-45be-a6b6-76ec2cfaafb3" targetNamespace="http://schemas.microsoft.com/office/2006/metadata/properties" ma:root="true" ma:fieldsID="7c91547fec6bf671e9e0cadacf741bbe" ns2:_="" ns3:_="">
    <xsd:import namespace="3b551fe5-994f-461c-9952-50457ddbe9d2"/>
    <xsd:import namespace="65342464-89e8-45be-a6b6-76ec2cfaafb3"/>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b551fe5-994f-461c-9952-50457ddbe9d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5342464-89e8-45be-a6b6-76ec2cfaafb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A031CAE-032A-4084-8373-1B8C3F232780}">
  <ds:schemaRefs>
    <ds:schemaRef ds:uri="http://schemas.openxmlformats.org/package/2006/metadata/core-properties"/>
    <ds:schemaRef ds:uri="3b551fe5-994f-461c-9952-50457ddbe9d2"/>
    <ds:schemaRef ds:uri="http://schemas.microsoft.com/office/infopath/2007/PartnerControls"/>
    <ds:schemaRef ds:uri="http://www.w3.org/XML/1998/namespace"/>
    <ds:schemaRef ds:uri="http://purl.org/dc/terms/"/>
    <ds:schemaRef ds:uri="http://schemas.microsoft.com/office/2006/documentManagement/types"/>
    <ds:schemaRef ds:uri="http://purl.org/dc/elements/1.1/"/>
    <ds:schemaRef ds:uri="65342464-89e8-45be-a6b6-76ec2cfaafb3"/>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DA653C1A-E73C-4340-A2F9-7D61E42DB883}">
  <ds:schemaRefs>
    <ds:schemaRef ds:uri="http://schemas.microsoft.com/sharepoint/v3/contenttype/forms"/>
  </ds:schemaRefs>
</ds:datastoreItem>
</file>

<file path=customXml/itemProps3.xml><?xml version="1.0" encoding="utf-8"?>
<ds:datastoreItem xmlns:ds="http://schemas.openxmlformats.org/officeDocument/2006/customXml" ds:itemID="{92E42D2E-7174-4AF8-91CB-FBE3430344A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b551fe5-994f-461c-9952-50457ddbe9d2"/>
    <ds:schemaRef ds:uri="65342464-89e8-45be-a6b6-76ec2cfaaf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636</TotalTime>
  <Words>1004</Words>
  <Application>Microsoft Office PowerPoint</Application>
  <PresentationFormat>Aangepast</PresentationFormat>
  <Paragraphs>162</Paragraphs>
  <Slides>38</Slides>
  <Notes>0</Notes>
  <HiddenSlides>0</HiddenSlides>
  <MMClips>13</MMClips>
  <ScaleCrop>false</ScaleCrop>
  <HeadingPairs>
    <vt:vector size="6" baseType="variant">
      <vt:variant>
        <vt:lpstr>Gebruikte lettertypen</vt:lpstr>
      </vt:variant>
      <vt:variant>
        <vt:i4>12</vt:i4>
      </vt:variant>
      <vt:variant>
        <vt:lpstr>Thema</vt:lpstr>
      </vt:variant>
      <vt:variant>
        <vt:i4>1</vt:i4>
      </vt:variant>
      <vt:variant>
        <vt:lpstr>Diatitels</vt:lpstr>
      </vt:variant>
      <vt:variant>
        <vt:i4>38</vt:i4>
      </vt:variant>
    </vt:vector>
  </HeadingPairs>
  <TitlesOfParts>
    <vt:vector size="51" baseType="lpstr">
      <vt:lpstr>Montserrat Extra-Bold</vt:lpstr>
      <vt:lpstr>Montserrat Light Italics</vt:lpstr>
      <vt:lpstr>Schoolbell</vt:lpstr>
      <vt:lpstr>Roboto Italics</vt:lpstr>
      <vt:lpstr>Open Sans Bold</vt:lpstr>
      <vt:lpstr>Roboto</vt:lpstr>
      <vt:lpstr>Roboto Bold</vt:lpstr>
      <vt:lpstr>Arial</vt:lpstr>
      <vt:lpstr>Roboto Condensed</vt:lpstr>
      <vt:lpstr>Schoolbell Bold</vt:lpstr>
      <vt:lpstr>Calibri</vt:lpstr>
      <vt:lpstr>Roboto Condensed Bold</vt:lpstr>
      <vt:lpstr>Office Theme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lpstr>PowerPoint-presentatie</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ENVIRONMENT AND CLIMATE CHANGE</dc:title>
  <dc:creator>Sabrina Plisková</dc:creator>
  <cp:lastModifiedBy>Paul de Groot</cp:lastModifiedBy>
  <cp:revision>169</cp:revision>
  <dcterms:created xsi:type="dcterms:W3CDTF">2006-08-16T00:00:00Z</dcterms:created>
  <dcterms:modified xsi:type="dcterms:W3CDTF">2020-11-02T09:06:21Z</dcterms:modified>
  <dc:identifier>DAEIB5hB9jE</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0x0101006F4B0046ED11BE459D6448DFF86C7CA7</vt:lpwstr>
  </property>
</Properties>
</file>