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8288000" cy="10287000"/>
  <p:notesSz cx="6858000" cy="9144000"/>
  <p:embeddedFontLst>
    <p:embeddedFont>
      <p:font typeface="Open Sans" panose="020B0604020202020204" charset="0"/>
      <p:regular r:id="rId23"/>
    </p:embeddedFont>
    <p:embeddedFont>
      <p:font typeface="Montserrat Light Bold" panose="020B0604020202020204" charset="0"/>
      <p:regular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ontserrat Light Italics" panose="020B0604020202020204" charset="0"/>
      <p:regular r:id="rId33"/>
    </p:embeddedFont>
    <p:embeddedFont>
      <p:font typeface="Roboto Condensed" panose="020B0604020202020204" charset="0"/>
      <p:regular r:id="rId34"/>
    </p:embeddedFont>
    <p:embeddedFont>
      <p:font typeface="Roboto Condensed Bold" panose="020B0604020202020204" charset="0"/>
      <p:regular r:id="rId35"/>
    </p:embeddedFont>
    <p:embeddedFont>
      <p:font typeface="Arimo" panose="020B0604020202020204" charset="0"/>
      <p:regular r:id="rId36"/>
    </p:embeddedFont>
    <p:embeddedFont>
      <p:font typeface="Open Sans Light Bold" panose="020B0604020202020204" charset="0"/>
      <p:regular r:id="rId37"/>
    </p:embeddedFont>
    <p:embeddedFont>
      <p:font typeface="Open Sans Bold" panose="020B0604020202020204" charset="0"/>
      <p:regular r:id="rId38"/>
    </p:embeddedFont>
    <p:embeddedFont>
      <p:font typeface="Roboto Bold" panose="02000000000000000000" pitchFamily="2" charset="0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999"/>
          </a:blip>
          <a:srcRect l="16987" r="110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285705" y="0"/>
            <a:ext cx="6392639" cy="10287000"/>
            <a:chOff x="0" y="0"/>
            <a:chExt cx="2162448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2448" cy="3479800"/>
            </a:xfrm>
            <a:custGeom>
              <a:avLst/>
              <a:gdLst/>
              <a:ahLst/>
              <a:cxnLst/>
              <a:rect l="l" t="t" r="r" b="b"/>
              <a:pathLst>
                <a:path w="2162448" h="3479800">
                  <a:moveTo>
                    <a:pt x="0" y="0"/>
                  </a:moveTo>
                  <a:lnTo>
                    <a:pt x="2162448" y="0"/>
                  </a:lnTo>
                  <a:lnTo>
                    <a:pt x="2162448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9429C">
                <a:alpha val="44705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19325" t="27918" r="19655" b="29822"/>
          <a:stretch>
            <a:fillRect/>
          </a:stretch>
        </p:blipFill>
        <p:spPr>
          <a:xfrm>
            <a:off x="11495564" y="332878"/>
            <a:ext cx="6350220" cy="228964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588061" y="3846408"/>
            <a:ext cx="5787926" cy="515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4"/>
              </a:lnSpc>
            </a:pPr>
            <a:r>
              <a:rPr lang="en-US" sz="5560" dirty="0">
                <a:solidFill>
                  <a:srgbClr val="FFFFFF"/>
                </a:solidFill>
                <a:latin typeface="Montserrat Light Bold"/>
              </a:rPr>
              <a:t>SCHONE ENERGIE</a:t>
            </a:r>
          </a:p>
          <a:p>
            <a:pPr algn="ctr">
              <a:lnSpc>
                <a:spcPts val="8960"/>
              </a:lnSpc>
            </a:pPr>
            <a:r>
              <a:rPr lang="en-US" sz="6400" dirty="0">
                <a:solidFill>
                  <a:srgbClr val="FFFFFF"/>
                </a:solidFill>
                <a:latin typeface="Montserrat Light Bold"/>
              </a:rPr>
              <a:t>WATERSTOF</a:t>
            </a:r>
          </a:p>
          <a:p>
            <a:pPr algn="ctr">
              <a:lnSpc>
                <a:spcPts val="7784"/>
              </a:lnSpc>
            </a:pPr>
            <a:endParaRPr lang="en-US" sz="6400" dirty="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7784"/>
              </a:lnSpc>
            </a:pPr>
            <a:r>
              <a:rPr lang="en-US" sz="5560" dirty="0">
                <a:solidFill>
                  <a:srgbClr val="FFFFFF"/>
                </a:solidFill>
                <a:latin typeface="Montserrat Light Italics"/>
              </a:rPr>
              <a:t>LES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57258" y="3309948"/>
            <a:ext cx="11573483" cy="36671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2602121" y="609680"/>
            <a:ext cx="10245581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WIELEN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398530"/>
            <a:ext cx="8050381" cy="68884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02745" y="7817169"/>
            <a:ext cx="6594395" cy="14654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19902" y="-6052"/>
            <a:ext cx="9969262" cy="52389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-1524000" y="3303280"/>
            <a:ext cx="10245581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 1.  BRANDSTOFCEL HOUDER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31345" y="8473680"/>
            <a:ext cx="65943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GROTE MOEREN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1905801" y="176624"/>
            <a:ext cx="10245581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2. MONTEREN OP HET CHASSIS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48951" y="5336019"/>
            <a:ext cx="65943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METALEN BORGRING</a:t>
            </a: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53713" y="6283330"/>
            <a:ext cx="65943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nl-NL" sz="3200" dirty="0">
                <a:solidFill>
                  <a:srgbClr val="FFFFFF"/>
                </a:solidFill>
                <a:latin typeface="Roboto Condensed Bold"/>
              </a:rPr>
              <a:t>KLEINE MOER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84979" y="5740426"/>
            <a:ext cx="65943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KLEINE SCHROEF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559423" y="4751827"/>
            <a:ext cx="7524361" cy="1672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21508"/>
          <a:stretch>
            <a:fillRect/>
          </a:stretch>
        </p:blipFill>
        <p:spPr>
          <a:xfrm>
            <a:off x="0" y="2936244"/>
            <a:ext cx="6022763" cy="735075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4094090" y="793417"/>
            <a:ext cx="10245581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MOTOR </a:t>
            </a:r>
            <a:r>
              <a:rPr lang="en-US" sz="4971" dirty="0" smtClean="0">
                <a:solidFill>
                  <a:srgbClr val="FFFFFF"/>
                </a:solidFill>
                <a:latin typeface="Roboto Condensed Bold"/>
              </a:rPr>
              <a:t>AANSLUITEN</a:t>
            </a:r>
            <a:endParaRPr lang="en-US" sz="4971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7707577">
            <a:off x="2606077" y="6061358"/>
            <a:ext cx="2158896" cy="21588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039128" y="3372121"/>
            <a:ext cx="7545884" cy="6873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nl-NL" sz="4800" dirty="0" smtClean="0">
                <a:solidFill>
                  <a:srgbClr val="FFFFFF"/>
                </a:solidFill>
                <a:latin typeface="Roboto Condensed"/>
              </a:rPr>
              <a:t>Opmerking: als de motor achteruit loopt, verwissel dan de draden.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nl-NL" sz="4800" dirty="0" smtClean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nl-NL" sz="4800" dirty="0" smtClean="0">
                <a:solidFill>
                  <a:srgbClr val="FFFFFF"/>
                </a:solidFill>
                <a:latin typeface="Roboto Condensed"/>
              </a:rPr>
              <a:t>Verplaats de rode naar de zwarte positie en de zwarte naar de rode positie.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endParaRPr lang="nl-NL" sz="48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27500" y="2761440"/>
            <a:ext cx="9770025" cy="75255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16000"/>
          </a:blip>
          <a:srcRect t="19212" b="19212"/>
          <a:stretch>
            <a:fillRect/>
          </a:stretch>
        </p:blipFill>
        <p:spPr>
          <a:xfrm rot="925840">
            <a:off x="14856831" y="-358636"/>
            <a:ext cx="4202210" cy="267789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-5791200" y="392681"/>
            <a:ext cx="1343991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130"/>
              </a:lnSpc>
              <a:spcBef>
                <a:spcPct val="0"/>
              </a:spcBef>
            </a:pPr>
            <a:r>
              <a:rPr lang="en-US" sz="6521" dirty="0">
                <a:solidFill>
                  <a:srgbClr val="FFFFFF"/>
                </a:solidFill>
                <a:latin typeface="Roboto Condensed Bold"/>
              </a:rPr>
              <a:t>KLAAR OM TE RACEN?</a:t>
            </a:r>
          </a:p>
          <a:p>
            <a:pPr algn="ctr">
              <a:lnSpc>
                <a:spcPts val="9130"/>
              </a:lnSpc>
              <a:spcBef>
                <a:spcPct val="0"/>
              </a:spcBef>
            </a:pPr>
            <a:endParaRPr lang="en-US" sz="652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9694" y="1904684"/>
            <a:ext cx="7677427" cy="8871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nl-NL" sz="3600" dirty="0">
                <a:solidFill>
                  <a:srgbClr val="FFFFFF"/>
                </a:solidFill>
                <a:latin typeface="Roboto Condensed"/>
              </a:rPr>
              <a:t>Nu je alle onderdelen hebt gemonteerd laat je de auto rijden!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nl-NL" sz="36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nl-NL" sz="3600" dirty="0">
                <a:solidFill>
                  <a:srgbClr val="FFFFFF"/>
                </a:solidFill>
                <a:latin typeface="Roboto Condensed"/>
              </a:rPr>
              <a:t>Breng indien nodig wijzigingen en/of aanpassingen aan.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nl-NL" sz="36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nl-NL" sz="3600" dirty="0">
                <a:solidFill>
                  <a:srgbClr val="FFFFFF"/>
                </a:solidFill>
                <a:latin typeface="Roboto Condensed"/>
              </a:rPr>
              <a:t>Meet hoever de auto kan rijden met een lading waterstof en zuurstof .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nl-NL" sz="36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nl-NL" sz="3600" dirty="0">
                <a:solidFill>
                  <a:srgbClr val="FFFFFF"/>
                </a:solidFill>
                <a:latin typeface="Roboto Condensed"/>
              </a:rPr>
              <a:t>Kan je de brandstofcelinvoer aanpassen om deze sneller te laten werken?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nl-NL" sz="36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1133" b="61269"/>
          <a:stretch>
            <a:fillRect/>
          </a:stretch>
        </p:blipFill>
        <p:spPr>
          <a:xfrm>
            <a:off x="0" y="44340"/>
            <a:ext cx="18288000" cy="214143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5523" y="3032380"/>
            <a:ext cx="7380677" cy="5565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spc="577" dirty="0">
                <a:solidFill>
                  <a:srgbClr val="FFFFFF"/>
                </a:solidFill>
                <a:latin typeface="Roboto Condensed Bold"/>
              </a:rPr>
              <a:t>WAT ZIJN ANDERE VOORBEELDEN VAN TOEPASSINGEN DIE JE KAN BEDENKEN VOOR HET GEBRUIK VAN WATERSTOF ALS ENERGIEBRON </a:t>
            </a:r>
            <a:r>
              <a:rPr lang="en-US" sz="5500" u="none" spc="577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96200" y="2395040"/>
            <a:ext cx="10510152" cy="7868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4"/>
              </a:lnSpc>
            </a:pPr>
            <a:r>
              <a:rPr lang="nl-NL" sz="4000" dirty="0">
                <a:solidFill>
                  <a:srgbClr val="FFFFFF"/>
                </a:solidFill>
                <a:latin typeface="Roboto Condensed"/>
              </a:rPr>
              <a:t>Als een brandstofcel elektriciteit opwekt</a:t>
            </a:r>
            <a:r>
              <a:rPr lang="nl-NL" sz="4000" dirty="0">
                <a:solidFill>
                  <a:srgbClr val="FFFFFF"/>
                </a:solidFill>
                <a:latin typeface="Arimo"/>
              </a:rPr>
              <a:t>.</a:t>
            </a:r>
          </a:p>
          <a:p>
            <a:pPr>
              <a:lnSpc>
                <a:spcPts val="6164"/>
              </a:lnSpc>
            </a:pPr>
            <a:endParaRPr lang="nl-NL" sz="4000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6164"/>
              </a:lnSpc>
            </a:pPr>
            <a:r>
              <a:rPr lang="nl-NL" sz="4000" dirty="0">
                <a:solidFill>
                  <a:srgbClr val="FFFFFF"/>
                </a:solidFill>
                <a:latin typeface="Arimo"/>
              </a:rPr>
              <a:t>Als warmte- en krachtbron voor je huis.</a:t>
            </a:r>
          </a:p>
          <a:p>
            <a:pPr>
              <a:lnSpc>
                <a:spcPts val="6164"/>
              </a:lnSpc>
            </a:pPr>
            <a:endParaRPr lang="nl-NL" sz="4000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6164"/>
              </a:lnSpc>
            </a:pPr>
            <a:r>
              <a:rPr lang="nl-NL" sz="4000" dirty="0">
                <a:solidFill>
                  <a:srgbClr val="FFFFFF"/>
                </a:solidFill>
                <a:latin typeface="Arimo"/>
              </a:rPr>
              <a:t>Om aardolie te raffineren en kunstmest te produceren.</a:t>
            </a:r>
          </a:p>
          <a:p>
            <a:pPr>
              <a:lnSpc>
                <a:spcPts val="6164"/>
              </a:lnSpc>
            </a:pPr>
            <a:endParaRPr lang="nl-NL" sz="4000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6164"/>
              </a:lnSpc>
            </a:pPr>
            <a:r>
              <a:rPr lang="nl-NL" sz="4000" dirty="0">
                <a:solidFill>
                  <a:srgbClr val="FFFFFF"/>
                </a:solidFill>
                <a:latin typeface="Arimo"/>
              </a:rPr>
              <a:t>Als batterij om stroom op te slaan voor later. </a:t>
            </a:r>
          </a:p>
          <a:p>
            <a:pPr>
              <a:lnSpc>
                <a:spcPts val="6164"/>
              </a:lnSpc>
            </a:pPr>
            <a:endParaRPr lang="nl-NL" sz="4000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6164"/>
              </a:lnSpc>
            </a:pPr>
            <a:r>
              <a:rPr lang="nl-NL" sz="4000" dirty="0">
                <a:solidFill>
                  <a:srgbClr val="FFFFFF"/>
                </a:solidFill>
                <a:latin typeface="Arimo"/>
              </a:rPr>
              <a:t>Transport.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362" r="7310" b="1348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0129"/>
          <a:stretch>
            <a:fillRect/>
          </a:stretch>
        </p:blipFill>
        <p:spPr>
          <a:xfrm>
            <a:off x="0" y="-9525"/>
            <a:ext cx="7680964" cy="46019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757" b="1026"/>
          <a:stretch>
            <a:fillRect/>
          </a:stretch>
        </p:blipFill>
        <p:spPr>
          <a:xfrm>
            <a:off x="7680964" y="-9525"/>
            <a:ext cx="10607036" cy="46019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9676"/>
          <a:stretch>
            <a:fillRect/>
          </a:stretch>
        </p:blipFill>
        <p:spPr>
          <a:xfrm>
            <a:off x="9560797" y="4592443"/>
            <a:ext cx="8727203" cy="56945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11516" r="33953"/>
          <a:stretch>
            <a:fillRect/>
          </a:stretch>
        </p:blipFill>
        <p:spPr>
          <a:xfrm>
            <a:off x="0" y="4592443"/>
            <a:ext cx="9560797" cy="56945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1359061"/>
          </a:xfrm>
          <a:prstGeom prst="rect">
            <a:avLst/>
          </a:prstGeom>
          <a:solidFill>
            <a:srgbClr val="43C3DD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89028" y="679530"/>
            <a:ext cx="9050120" cy="50831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7213" r="22060"/>
          <a:stretch>
            <a:fillRect/>
          </a:stretch>
        </p:blipFill>
        <p:spPr>
          <a:xfrm>
            <a:off x="-649945" y="3927059"/>
            <a:ext cx="7386897" cy="608210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138495" y="7608277"/>
            <a:ext cx="12149505" cy="2125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03"/>
              </a:lnSpc>
            </a:pPr>
            <a:r>
              <a:rPr lang="en-US" sz="3600" spc="98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GEEN EMISSIES! DE EMISSIE VAN ELEKTROLYSE IS GEWOON WATER, HET PRODUCT VAN DE BINDING TUSSEN TWEE DELEN WATERSTOF EN EEN DEEL ZUURSTOF</a:t>
            </a:r>
            <a:endParaRPr lang="en-US" sz="3600" spc="98" dirty="0">
              <a:solidFill>
                <a:srgbClr val="09429C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374045" y="4869132"/>
            <a:ext cx="11665104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nl-NL" sz="3600" dirty="0">
                <a:solidFill>
                  <a:srgbClr val="1E2D4B"/>
                </a:solidFill>
                <a:latin typeface="Roboto Condensed"/>
              </a:rPr>
              <a:t>Vrachtwagens worden nu ook voorzien van brandstofcellen. Zij vervangen steeds meer de fossiele brandstoffen, dat betekent dat waterstof ons een stap dichter  bij een schoner milieu brengt!</a:t>
            </a:r>
          </a:p>
          <a:p>
            <a:pPr algn="ctr">
              <a:lnSpc>
                <a:spcPts val="2474"/>
              </a:lnSpc>
              <a:spcBef>
                <a:spcPct val="0"/>
              </a:spcBef>
            </a:pPr>
            <a:endParaRPr lang="nl-NL" sz="1767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2813" y="350520"/>
            <a:ext cx="16962336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nl-NL" sz="3200" dirty="0" smtClean="0">
                <a:solidFill>
                  <a:srgbClr val="FFFFFF"/>
                </a:solidFill>
                <a:latin typeface="Roboto Condensed Bold"/>
              </a:rPr>
              <a:t>Waterstof brandstofcellen zijn  hernieuwbare  energiebronnen en worden gebruikt in het transport</a:t>
            </a:r>
          </a:p>
          <a:p>
            <a:pPr algn="ctr">
              <a:lnSpc>
                <a:spcPts val="5687"/>
              </a:lnSpc>
              <a:spcBef>
                <a:spcPct val="0"/>
              </a:spcBef>
            </a:pPr>
            <a:endParaRPr lang="nl-NL" sz="4062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2813" y="1588197"/>
            <a:ext cx="9298972" cy="2222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nl-NL" sz="3600" dirty="0">
                <a:solidFill>
                  <a:srgbClr val="1E2D4B"/>
                </a:solidFill>
                <a:latin typeface="Roboto Condensed"/>
              </a:rPr>
              <a:t>De Toyota </a:t>
            </a:r>
            <a:r>
              <a:rPr lang="nl-NL" sz="3600" dirty="0" err="1">
                <a:solidFill>
                  <a:srgbClr val="1E2D4B"/>
                </a:solidFill>
                <a:latin typeface="Roboto Condensed"/>
              </a:rPr>
              <a:t>Mirai</a:t>
            </a:r>
            <a:r>
              <a:rPr lang="nl-NL" sz="3600" dirty="0">
                <a:solidFill>
                  <a:srgbClr val="1E2D4B"/>
                </a:solidFill>
                <a:latin typeface="Roboto Condensed"/>
              </a:rPr>
              <a:t> kan ongeveer 4,8 kg waterstof gebruiken als brandstof om elektriciteit te maken voor de elektromotor in de auto. </a:t>
            </a:r>
          </a:p>
          <a:p>
            <a:pPr algn="ctr">
              <a:lnSpc>
                <a:spcPts val="2474"/>
              </a:lnSpc>
              <a:spcBef>
                <a:spcPct val="0"/>
              </a:spcBef>
            </a:pP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9" b="147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098413"/>
            <a:ext cx="18288000" cy="1359061"/>
          </a:xfrm>
          <a:prstGeom prst="rect">
            <a:avLst/>
          </a:prstGeom>
          <a:solidFill>
            <a:srgbClr val="43C3DD"/>
          </a:solidFill>
        </p:spPr>
      </p:sp>
      <p:grpSp>
        <p:nvGrpSpPr>
          <p:cNvPr id="3" name="Group 3"/>
          <p:cNvGrpSpPr/>
          <p:nvPr/>
        </p:nvGrpSpPr>
        <p:grpSpPr>
          <a:xfrm>
            <a:off x="7201144" y="276184"/>
            <a:ext cx="2610638" cy="261063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>
                <a:alpha val="27843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4867974" y="432545"/>
            <a:ext cx="2610638" cy="261063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C52FF">
                <a:alpha val="50980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941450" y="276184"/>
            <a:ext cx="1065758" cy="106575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>
                <a:alpha val="27843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9666694" y="2749865"/>
            <a:ext cx="1065758" cy="106575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5757">
                <a:alpha val="27843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3177712" y="413140"/>
            <a:ext cx="1065758" cy="106575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14D">
                <a:alpha val="27843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7330812" y="2946850"/>
            <a:ext cx="1401652" cy="140165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>
                <a:alpha val="27843"/>
              </a:srgbClr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473725">
            <a:off x="11215554" y="1478898"/>
            <a:ext cx="2379438" cy="2334823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1442174" y="1735623"/>
            <a:ext cx="1847794" cy="1847794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265750" y="356345"/>
            <a:ext cx="6359817" cy="320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nl-NL" sz="3200" dirty="0">
                <a:solidFill>
                  <a:srgbClr val="09429C"/>
                </a:solidFill>
                <a:latin typeface="Roboto Condensed"/>
              </a:rPr>
              <a:t>In feite worden beide elementen gebruikt in de brandstoftechnologie, maar aangezien zuurstof al aanwezig is in de lucht die we inademen, kunnen brandstofcellen deze gebruiken.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9383739"/>
            <a:ext cx="16230600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nl-NL" sz="3200" dirty="0">
                <a:solidFill>
                  <a:srgbClr val="FFFFFF"/>
                </a:solidFill>
                <a:latin typeface="Roboto Condensed Bold"/>
              </a:rPr>
              <a:t>Waarom wordt waterstof in plaats van zuurstof gebruikt om brandstofcelauto’s aan te drijven?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77712" y="3764802"/>
            <a:ext cx="2402551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en-US" sz="4078" dirty="0">
                <a:solidFill>
                  <a:srgbClr val="DCFCFD"/>
                </a:solidFill>
                <a:latin typeface="Roboto Condensed"/>
              </a:rPr>
              <a:t>PLANTEN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35267" y="7899244"/>
            <a:ext cx="2412731" cy="523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6"/>
              </a:lnSpc>
            </a:pPr>
            <a:r>
              <a:rPr lang="en-US" sz="3126" dirty="0">
                <a:solidFill>
                  <a:srgbClr val="1E2D4B"/>
                </a:solidFill>
                <a:latin typeface="Roboto Condensed"/>
              </a:rPr>
              <a:t>DIEREN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003521" y="3454267"/>
            <a:ext cx="1997356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en-US" sz="4078" dirty="0">
                <a:solidFill>
                  <a:srgbClr val="1E2D4B"/>
                </a:solidFill>
                <a:latin typeface="Roboto Condensed"/>
              </a:rPr>
              <a:t>OCEAAN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01144" y="1109735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867974" y="1246692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317890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Ar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4254" y="2861125"/>
            <a:ext cx="2412731" cy="81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sz="4805">
                <a:solidFill>
                  <a:srgbClr val="000000"/>
                </a:solidFill>
                <a:latin typeface="Open Sans"/>
              </a:rPr>
              <a:t>CH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405272" y="509243"/>
            <a:ext cx="2462701" cy="83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7"/>
              </a:lnSpc>
            </a:pPr>
            <a:r>
              <a:rPr lang="en-US" sz="4905">
                <a:solidFill>
                  <a:srgbClr val="000000"/>
                </a:solidFill>
                <a:latin typeface="Open Sans"/>
              </a:rPr>
              <a:t>CO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840510" y="3156503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H 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95576" y="1451759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146644" y="3473317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666694" y="3133595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77712" y="825871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580263" y="1617716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741101" y="2202423"/>
            <a:ext cx="3281742" cy="728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3"/>
              </a:lnSpc>
            </a:pPr>
            <a:r>
              <a:rPr lang="en-US" sz="2131">
                <a:solidFill>
                  <a:srgbClr val="FFFFFF"/>
                </a:solidFill>
                <a:latin typeface="Open Sans Light Bold"/>
              </a:rPr>
              <a:t>oxcidizing </a:t>
            </a:r>
          </a:p>
          <a:p>
            <a:pPr algn="ctr">
              <a:lnSpc>
                <a:spcPts val="2983"/>
              </a:lnSpc>
            </a:pPr>
            <a:r>
              <a:rPr lang="en-US" sz="2131">
                <a:solidFill>
                  <a:srgbClr val="FFFFFF"/>
                </a:solidFill>
                <a:latin typeface="Open Sans Light Bold"/>
              </a:rPr>
              <a:t>atmosphere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73578" y="663691"/>
            <a:ext cx="13421436" cy="9101297"/>
            <a:chOff x="0" y="-123825"/>
            <a:chExt cx="17895247" cy="12135063"/>
          </a:xfrm>
        </p:grpSpPr>
        <p:sp>
          <p:nvSpPr>
            <p:cNvPr id="3" name="TextBox 3"/>
            <p:cNvSpPr txBox="1"/>
            <p:nvPr/>
          </p:nvSpPr>
          <p:spPr>
            <a:xfrm>
              <a:off x="0" y="11202482"/>
              <a:ext cx="17895247" cy="808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9"/>
                </a:lnSpc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7895247" cy="1145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07"/>
                </a:lnSpc>
              </a:pPr>
              <a:r>
                <a:rPr lang="en-US" sz="4625" spc="485" dirty="0">
                  <a:solidFill>
                    <a:srgbClr val="F2FAFF"/>
                  </a:solidFill>
                  <a:latin typeface="Roboto Bold"/>
                </a:rPr>
                <a:t>BRONNEN OM TE BEKIJKEN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396652" y="2805150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396652" y="10299855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133600" y="2804914"/>
            <a:ext cx="12877800" cy="4847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29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Geothermie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: https://www.youtube.com/watch?v=JztI5xZHcGc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 dirty="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Windenergie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: https://www.youtube.com/watch?v=oRZwkZoVefM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 dirty="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Zonne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Open Sans"/>
              </a:rPr>
              <a:t>energie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: https://www.youtube.com/watch?v=cOYFMSmOyJU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 dirty="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Biomassa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: https://www.youtube.com/watch?v=zQAtglPJbHI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3515"/>
          <a:stretch>
            <a:fillRect/>
          </a:stretch>
        </p:blipFill>
        <p:spPr>
          <a:xfrm>
            <a:off x="-11140" y="0"/>
            <a:ext cx="18596716" cy="17498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09646" y="-220744"/>
            <a:ext cx="2099308" cy="218970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553747" y="3762541"/>
            <a:ext cx="4352809" cy="2761918"/>
            <a:chOff x="0" y="0"/>
            <a:chExt cx="2283670" cy="1449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6C4DC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004201" y="3762541"/>
            <a:ext cx="4352809" cy="2761918"/>
            <a:chOff x="0" y="0"/>
            <a:chExt cx="2283670" cy="14490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C8CBB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2454655" y="3684384"/>
            <a:ext cx="4352809" cy="2761918"/>
            <a:chOff x="0" y="0"/>
            <a:chExt cx="2283670" cy="14490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316007" y="7173145"/>
            <a:ext cx="4352809" cy="2761918"/>
            <a:chOff x="0" y="0"/>
            <a:chExt cx="2283670" cy="14490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25A3C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848904" y="7173145"/>
            <a:ext cx="4352809" cy="2761918"/>
            <a:chOff x="0" y="0"/>
            <a:chExt cx="2283670" cy="14490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5473353" y="4891253"/>
            <a:ext cx="1596643" cy="70234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91273" y="772557"/>
            <a:ext cx="1381803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spc="577" dirty="0">
                <a:solidFill>
                  <a:srgbClr val="FFFFFF"/>
                </a:solidFill>
                <a:latin typeface="Roboto Condensed Bold"/>
              </a:rPr>
              <a:t>LEERDOELEN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0669" y="1883240"/>
            <a:ext cx="12019207" cy="678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8"/>
              </a:lnSpc>
              <a:spcBef>
                <a:spcPct val="0"/>
              </a:spcBef>
            </a:pPr>
            <a:r>
              <a:rPr lang="nl-NL" sz="4048" dirty="0">
                <a:solidFill>
                  <a:srgbClr val="1E2D4B"/>
                </a:solidFill>
                <a:latin typeface="Roboto Condensed"/>
              </a:rPr>
              <a:t>Na afronding van deze les kunnen leerlingen het volgende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34783" y="3825137"/>
            <a:ext cx="3527303" cy="2737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nl-NL" sz="2587" dirty="0">
                <a:solidFill>
                  <a:srgbClr val="FFFFFF"/>
                </a:solidFill>
                <a:latin typeface="Roboto Bold"/>
              </a:rPr>
              <a:t>Laten zien hoe je door gebruik van energie chemische verbindingen kunt breken met behulp van de DIY kit;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81939" y="4180273"/>
            <a:ext cx="3797333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nl-NL" sz="2587" dirty="0">
                <a:solidFill>
                  <a:srgbClr val="FFFFFF"/>
                </a:solidFill>
                <a:latin typeface="Roboto Bold"/>
              </a:rPr>
              <a:t>Laten zien hoe door een chemische reactie elektriciteit opgewekt kan worden met de DIY kit;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93848" y="4180273"/>
            <a:ext cx="3447931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nl-NL" sz="2587" dirty="0">
                <a:solidFill>
                  <a:srgbClr val="FFFFFF"/>
                </a:solidFill>
                <a:latin typeface="Roboto Bold"/>
              </a:rPr>
              <a:t>Begrijpen wat elektrolyse is en hoe het wordt gebruikt om water te splitsen;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51533" y="7514994"/>
            <a:ext cx="3153279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</a:pPr>
            <a:r>
              <a:rPr lang="nl-NL" sz="2587" dirty="0">
                <a:solidFill>
                  <a:srgbClr val="FFFFFF"/>
                </a:solidFill>
                <a:latin typeface="Roboto Bold"/>
              </a:rPr>
              <a:t>Effectief monteren van het DIY chassis</a:t>
            </a:r>
            <a:endParaRPr lang="nl-NL" sz="1109" dirty="0">
              <a:solidFill>
                <a:srgbClr val="FFFFFF"/>
              </a:solidFill>
              <a:latin typeface="Arim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978926" y="7385325"/>
            <a:ext cx="4118074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nl-NL" sz="2587" dirty="0">
                <a:solidFill>
                  <a:srgbClr val="FFFFFF"/>
                </a:solidFill>
                <a:latin typeface="Roboto Bold"/>
              </a:rPr>
              <a:t>Analyseer en interpreteer de verschillende toepassingen van waterstof inclusief energie opslag en transport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10954462" y="4842736"/>
            <a:ext cx="1596643" cy="70234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2931829" y="8202930"/>
            <a:ext cx="1596643" cy="70234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8382283" y="8202930"/>
            <a:ext cx="1596643" cy="7023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49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284" y="1348800"/>
            <a:ext cx="18676372" cy="9337146"/>
          </a:xfrm>
          <a:prstGeom prst="rect">
            <a:avLst/>
          </a:prstGeom>
          <a:solidFill>
            <a:srgbClr val="F2FAFF">
              <a:alpha val="83921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8565174" y="3029553"/>
            <a:ext cx="9018297" cy="7053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nl-NL" sz="3431" spc="85" dirty="0">
                <a:solidFill>
                  <a:srgbClr val="244357"/>
                </a:solidFill>
                <a:latin typeface="Roboto"/>
              </a:rPr>
              <a:t>Elekt</a:t>
            </a:r>
            <a:r>
              <a:rPr lang="nl-NL" sz="3431" u="none" spc="85" dirty="0">
                <a:solidFill>
                  <a:srgbClr val="244357"/>
                </a:solidFill>
                <a:latin typeface="Roboto"/>
              </a:rPr>
              <a:t>rolyse is een veel belovende optie voor de productie van waterstof uit hernieuwbare bronnen. </a:t>
            </a: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endParaRPr lang="nl-NL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nl-NL" sz="3431" u="none" spc="85" dirty="0">
                <a:solidFill>
                  <a:srgbClr val="244357"/>
                </a:solidFill>
                <a:latin typeface="Roboto"/>
              </a:rPr>
              <a:t>Het is het proces waarbij elektriciteit wordt gebruikt om water in zijn componenten te splitsen: waterstof en zuurstof. </a:t>
            </a: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endParaRPr lang="nl-NL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nl-NL" sz="3431" u="none" spc="85" dirty="0">
                <a:solidFill>
                  <a:srgbClr val="244357"/>
                </a:solidFill>
                <a:latin typeface="Roboto"/>
              </a:rPr>
              <a:t>Deze reactie vindt plaats in een unit genaamd </a:t>
            </a:r>
            <a:r>
              <a:rPr lang="nl-NL" sz="3431" u="none" spc="85" dirty="0" err="1">
                <a:solidFill>
                  <a:srgbClr val="244357"/>
                </a:solidFill>
                <a:latin typeface="Roboto"/>
              </a:rPr>
              <a:t>elektrolyser</a:t>
            </a:r>
            <a:r>
              <a:rPr lang="nl-NL" sz="3431" u="none" spc="85" dirty="0">
                <a:solidFill>
                  <a:srgbClr val="244357"/>
                </a:solidFill>
                <a:latin typeface="Roboto"/>
              </a:rPr>
              <a:t> die je in de vorige les hebt gebruikt.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83204" y="1644677"/>
            <a:ext cx="6145329" cy="2701297"/>
            <a:chOff x="0" y="0"/>
            <a:chExt cx="8193772" cy="3601730"/>
          </a:xfrm>
        </p:grpSpPr>
        <p:sp>
          <p:nvSpPr>
            <p:cNvPr id="5" name="TextBox 5"/>
            <p:cNvSpPr txBox="1"/>
            <p:nvPr/>
          </p:nvSpPr>
          <p:spPr>
            <a:xfrm>
              <a:off x="0" y="28575"/>
              <a:ext cx="8193772" cy="2119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214"/>
                </a:lnSpc>
                <a:spcBef>
                  <a:spcPct val="0"/>
                </a:spcBef>
              </a:pPr>
              <a:r>
                <a:rPr lang="en-US" sz="5500" spc="577" dirty="0">
                  <a:solidFill>
                    <a:srgbClr val="244357"/>
                  </a:solidFill>
                  <a:latin typeface="Roboto Condensed Bold"/>
                </a:rPr>
                <a:t>WAT IS ELECTROLYSE?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475663"/>
              <a:ext cx="7342776" cy="9221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473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2833220" y="4925347"/>
            <a:ext cx="627431" cy="99768"/>
            <a:chOff x="0" y="0"/>
            <a:chExt cx="3594100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9" name="Group 9"/>
          <p:cNvGrpSpPr/>
          <p:nvPr/>
        </p:nvGrpSpPr>
        <p:grpSpPr>
          <a:xfrm rot="-10800000">
            <a:off x="3146935" y="4611631"/>
            <a:ext cx="627431" cy="99768"/>
            <a:chOff x="0" y="0"/>
            <a:chExt cx="3594100" cy="571500"/>
          </a:xfrm>
        </p:grpSpPr>
        <p:sp>
          <p:nvSpPr>
            <p:cNvPr id="10" name="Freeform 1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64641" y="4367263"/>
            <a:ext cx="511097" cy="4887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-10800000">
            <a:off x="4490704" y="4611631"/>
            <a:ext cx="627431" cy="99768"/>
            <a:chOff x="0" y="0"/>
            <a:chExt cx="3594100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4989840" y="5283889"/>
            <a:ext cx="331361" cy="3547235"/>
            <a:chOff x="0" y="0"/>
            <a:chExt cx="157059" cy="16813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4799362" y="4920289"/>
            <a:ext cx="627431" cy="99768"/>
            <a:chOff x="0" y="0"/>
            <a:chExt cx="3594100" cy="571500"/>
          </a:xfrm>
        </p:grpSpPr>
        <p:sp>
          <p:nvSpPr>
            <p:cNvPr id="17" name="Freeform 1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3196820" y="5297779"/>
            <a:ext cx="1784546" cy="3561125"/>
            <a:chOff x="0" y="0"/>
            <a:chExt cx="842544" cy="16813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2836632" y="5311669"/>
            <a:ext cx="346244" cy="3547235"/>
            <a:chOff x="0" y="0"/>
            <a:chExt cx="164113" cy="16813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818548" y="5169498"/>
            <a:ext cx="4603284" cy="238896"/>
            <a:chOff x="0" y="0"/>
            <a:chExt cx="11012208" cy="571500"/>
          </a:xfrm>
        </p:grpSpPr>
        <p:sp>
          <p:nvSpPr>
            <p:cNvPr id="23" name="Freeform 2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4" name="Group 24"/>
          <p:cNvGrpSpPr/>
          <p:nvPr/>
        </p:nvGrpSpPr>
        <p:grpSpPr>
          <a:xfrm rot="5400000">
            <a:off x="1048419" y="6978630"/>
            <a:ext cx="3575016" cy="185532"/>
            <a:chOff x="0" y="0"/>
            <a:chExt cx="11012208" cy="571500"/>
          </a:xfrm>
        </p:grpSpPr>
        <p:sp>
          <p:nvSpPr>
            <p:cNvPr id="25" name="Freeform 2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6" name="Group 26"/>
          <p:cNvGrpSpPr/>
          <p:nvPr/>
        </p:nvGrpSpPr>
        <p:grpSpPr>
          <a:xfrm rot="5400000">
            <a:off x="1396074" y="6992521"/>
            <a:ext cx="3575016" cy="185532"/>
            <a:chOff x="0" y="0"/>
            <a:chExt cx="11012208" cy="571500"/>
          </a:xfrm>
        </p:grpSpPr>
        <p:sp>
          <p:nvSpPr>
            <p:cNvPr id="27" name="Freeform 27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8" name="Group 28"/>
          <p:cNvGrpSpPr/>
          <p:nvPr/>
        </p:nvGrpSpPr>
        <p:grpSpPr>
          <a:xfrm rot="5400000">
            <a:off x="3193857" y="6992521"/>
            <a:ext cx="3575016" cy="185532"/>
            <a:chOff x="0" y="0"/>
            <a:chExt cx="11012208" cy="571500"/>
          </a:xfrm>
        </p:grpSpPr>
        <p:sp>
          <p:nvSpPr>
            <p:cNvPr id="29" name="Freeform 29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0" name="Group 30"/>
          <p:cNvGrpSpPr/>
          <p:nvPr/>
        </p:nvGrpSpPr>
        <p:grpSpPr>
          <a:xfrm rot="5400000">
            <a:off x="3525106" y="6978630"/>
            <a:ext cx="3575016" cy="185532"/>
            <a:chOff x="0" y="0"/>
            <a:chExt cx="11012208" cy="571500"/>
          </a:xfrm>
        </p:grpSpPr>
        <p:sp>
          <p:nvSpPr>
            <p:cNvPr id="31" name="Freeform 31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2" name="Group 32"/>
          <p:cNvGrpSpPr/>
          <p:nvPr/>
        </p:nvGrpSpPr>
        <p:grpSpPr>
          <a:xfrm rot="5400000">
            <a:off x="1291610" y="7058961"/>
            <a:ext cx="2281513" cy="118404"/>
            <a:chOff x="0" y="0"/>
            <a:chExt cx="11012208" cy="571500"/>
          </a:xfrm>
        </p:grpSpPr>
        <p:sp>
          <p:nvSpPr>
            <p:cNvPr id="33" name="Freeform 3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4" name="Group 34"/>
          <p:cNvGrpSpPr/>
          <p:nvPr/>
        </p:nvGrpSpPr>
        <p:grpSpPr>
          <a:xfrm rot="5400000">
            <a:off x="4722825" y="7058961"/>
            <a:ext cx="2281513" cy="118404"/>
            <a:chOff x="0" y="0"/>
            <a:chExt cx="11012208" cy="571500"/>
          </a:xfrm>
        </p:grpSpPr>
        <p:sp>
          <p:nvSpPr>
            <p:cNvPr id="35" name="Freeform 3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6" name="Group 36"/>
          <p:cNvGrpSpPr/>
          <p:nvPr/>
        </p:nvGrpSpPr>
        <p:grpSpPr>
          <a:xfrm rot="-10800000">
            <a:off x="1814813" y="5927522"/>
            <a:ext cx="627431" cy="99768"/>
            <a:chOff x="0" y="0"/>
            <a:chExt cx="3594100" cy="571500"/>
          </a:xfrm>
        </p:grpSpPr>
        <p:sp>
          <p:nvSpPr>
            <p:cNvPr id="37" name="Freeform 3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8" name="Group 38"/>
          <p:cNvGrpSpPr/>
          <p:nvPr/>
        </p:nvGrpSpPr>
        <p:grpSpPr>
          <a:xfrm rot="-10800000">
            <a:off x="1797949" y="8202800"/>
            <a:ext cx="627431" cy="99768"/>
            <a:chOff x="0" y="0"/>
            <a:chExt cx="3594100" cy="571500"/>
          </a:xfrm>
        </p:grpSpPr>
        <p:sp>
          <p:nvSpPr>
            <p:cNvPr id="39" name="Freeform 3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0" name="Group 40"/>
          <p:cNvGrpSpPr/>
          <p:nvPr/>
        </p:nvGrpSpPr>
        <p:grpSpPr>
          <a:xfrm rot="-10800000">
            <a:off x="5867091" y="8209035"/>
            <a:ext cx="627431" cy="99768"/>
            <a:chOff x="0" y="0"/>
            <a:chExt cx="3594100" cy="571500"/>
          </a:xfrm>
        </p:grpSpPr>
        <p:sp>
          <p:nvSpPr>
            <p:cNvPr id="41" name="Freeform 41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2" name="Group 42"/>
          <p:cNvGrpSpPr/>
          <p:nvPr/>
        </p:nvGrpSpPr>
        <p:grpSpPr>
          <a:xfrm rot="-10800000">
            <a:off x="5863582" y="5927522"/>
            <a:ext cx="627431" cy="99768"/>
            <a:chOff x="0" y="0"/>
            <a:chExt cx="3594100" cy="571500"/>
          </a:xfrm>
        </p:grpSpPr>
        <p:sp>
          <p:nvSpPr>
            <p:cNvPr id="43" name="Freeform 4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818548" y="8739456"/>
            <a:ext cx="4603284" cy="238896"/>
            <a:chOff x="0" y="0"/>
            <a:chExt cx="11012208" cy="571500"/>
          </a:xfrm>
        </p:grpSpPr>
        <p:sp>
          <p:nvSpPr>
            <p:cNvPr id="45" name="Freeform 4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32061" y="5471391"/>
            <a:ext cx="759507" cy="407372"/>
          </a:xfrm>
          <a:prstGeom prst="rect">
            <a:avLst/>
          </a:prstGeom>
        </p:spPr>
      </p:pic>
      <p:sp>
        <p:nvSpPr>
          <p:cNvPr id="47" name="TextBox 47"/>
          <p:cNvSpPr txBox="1"/>
          <p:nvPr/>
        </p:nvSpPr>
        <p:spPr>
          <a:xfrm>
            <a:off x="2491568" y="6820214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657238" y="694750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405380" y="70289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80286" y="7144912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372103" y="7884897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613563" y="7884897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949854" y="5764884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073796" y="532134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5" name="Picture 5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77464" y="6568569"/>
            <a:ext cx="669472" cy="359080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41523" y="7118163"/>
            <a:ext cx="705412" cy="378357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2061" y="8332084"/>
            <a:ext cx="759507" cy="407372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21163" y="6160935"/>
            <a:ext cx="578868" cy="31048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33882" y="5432508"/>
            <a:ext cx="578868" cy="31048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03582">
            <a:off x="3194439" y="4354623"/>
            <a:ext cx="578868" cy="31048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700406" y="4819989"/>
            <a:ext cx="578868" cy="31048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847865" y="5714974"/>
            <a:ext cx="578868" cy="31048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023180" y="6774803"/>
            <a:ext cx="578868" cy="31048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912145" y="5297779"/>
            <a:ext cx="578868" cy="3104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842964" y="8299450"/>
            <a:ext cx="578868" cy="31048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833611" y="8539346"/>
            <a:ext cx="578868" cy="31048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51341" y="7378011"/>
            <a:ext cx="578868" cy="31048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62320" y="7623543"/>
            <a:ext cx="578868" cy="310484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916487" y="5557248"/>
            <a:ext cx="578868" cy="310484"/>
          </a:xfrm>
          <a:prstGeom prst="rect">
            <a:avLst/>
          </a:prstGeom>
        </p:spPr>
      </p:pic>
      <p:grpSp>
        <p:nvGrpSpPr>
          <p:cNvPr id="70" name="Group 70"/>
          <p:cNvGrpSpPr/>
          <p:nvPr/>
        </p:nvGrpSpPr>
        <p:grpSpPr>
          <a:xfrm rot="-5400000">
            <a:off x="2625337" y="8904426"/>
            <a:ext cx="775071" cy="186086"/>
            <a:chOff x="0" y="0"/>
            <a:chExt cx="2115877" cy="508000"/>
          </a:xfrm>
        </p:grpSpPr>
        <p:sp>
          <p:nvSpPr>
            <p:cNvPr id="71" name="Freeform 71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2" name="Group 72"/>
          <p:cNvGrpSpPr/>
          <p:nvPr/>
        </p:nvGrpSpPr>
        <p:grpSpPr>
          <a:xfrm rot="-5400000">
            <a:off x="3542552" y="9063431"/>
            <a:ext cx="1093082" cy="186086"/>
            <a:chOff x="0" y="0"/>
            <a:chExt cx="2984020" cy="508000"/>
          </a:xfrm>
        </p:grpSpPr>
        <p:sp>
          <p:nvSpPr>
            <p:cNvPr id="73" name="Freeform 73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4" name="Group 74"/>
          <p:cNvGrpSpPr/>
          <p:nvPr/>
        </p:nvGrpSpPr>
        <p:grpSpPr>
          <a:xfrm rot="-5400000">
            <a:off x="4749278" y="8904426"/>
            <a:ext cx="775071" cy="186086"/>
            <a:chOff x="0" y="0"/>
            <a:chExt cx="2115877" cy="508000"/>
          </a:xfrm>
        </p:grpSpPr>
        <p:sp>
          <p:nvSpPr>
            <p:cNvPr id="75" name="Freeform 75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6" name="TextBox 76"/>
          <p:cNvSpPr txBox="1"/>
          <p:nvPr/>
        </p:nvSpPr>
        <p:spPr>
          <a:xfrm>
            <a:off x="1452034" y="4627484"/>
            <a:ext cx="131235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BRANDSTOF IN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023316" y="3957441"/>
            <a:ext cx="2434692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ELEKTRISCHE STROOM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107436" y="7556286"/>
            <a:ext cx="1297395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BRANDSTOF UIT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5819332" y="4640640"/>
            <a:ext cx="99877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LUCHT IN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005465" y="5948831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246925" y="59488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174704" y="6083518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944899" y="7556286"/>
            <a:ext cx="1567762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ONGEBRUIKTE GASSEN UIT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541342" y="801958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917226" y="6054943"/>
            <a:ext cx="257799" cy="46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945959" y="7439370"/>
            <a:ext cx="257699" cy="45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155869" y="6035564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213331" y="480691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099944" y="6149615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175025" y="7396841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339366" y="473015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054689" y="5683915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5199831" y="526037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199831" y="6051094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2491568" y="9448172"/>
            <a:ext cx="894564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ANODE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411620" y="9733726"/>
            <a:ext cx="1436895" cy="298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ELEKTROLYTE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4673357" y="9464352"/>
            <a:ext cx="1036810" cy="298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KATHODE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30399" b="41792"/>
          <a:stretch>
            <a:fillRect/>
          </a:stretch>
        </p:blipFill>
        <p:spPr>
          <a:xfrm>
            <a:off x="0" y="0"/>
            <a:ext cx="18288000" cy="339132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1259" y="3632332"/>
            <a:ext cx="17845482" cy="704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1"/>
              </a:lnSpc>
            </a:pPr>
            <a:r>
              <a:rPr lang="nl-NL" sz="4150" spc="104" dirty="0">
                <a:solidFill>
                  <a:srgbClr val="244357"/>
                </a:solidFill>
                <a:latin typeface="Roboto Condensed"/>
              </a:rPr>
              <a:t>Nu je weet wat waterstof is en hoe je het maakt, kun je deze kennis gebruiken om elektriciteit op te wekken met de brandstofcel! </a:t>
            </a:r>
          </a:p>
          <a:p>
            <a:pPr algn="l">
              <a:lnSpc>
                <a:spcPts val="6061"/>
              </a:lnSpc>
            </a:pPr>
            <a:endParaRPr lang="nl-NL" sz="418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nl-NL" sz="4150" spc="104" dirty="0">
                <a:solidFill>
                  <a:srgbClr val="244357"/>
                </a:solidFill>
                <a:latin typeface="Roboto Condensed"/>
              </a:rPr>
              <a:t>De </a:t>
            </a:r>
            <a:r>
              <a:rPr lang="nl-NL" sz="4150" spc="104" dirty="0" err="1">
                <a:solidFill>
                  <a:srgbClr val="244357"/>
                </a:solidFill>
                <a:latin typeface="Roboto Condensed"/>
              </a:rPr>
              <a:t>elektrolyser</a:t>
            </a:r>
            <a:r>
              <a:rPr lang="nl-NL" sz="4150" spc="104" dirty="0">
                <a:solidFill>
                  <a:srgbClr val="244357"/>
                </a:solidFill>
                <a:latin typeface="Roboto Condensed"/>
              </a:rPr>
              <a:t> uit je kit kan nu worden gebruikt als brandstofcel door de geproduceerde waterstof en zuurstof erin te injecteren.</a:t>
            </a:r>
            <a:endParaRPr lang="nl-NL" sz="4150" spc="104" dirty="0">
              <a:solidFill>
                <a:srgbClr val="244357"/>
              </a:solidFill>
              <a:latin typeface="Roboto Condensed"/>
              <a:ea typeface="Roboto Condensed"/>
            </a:endParaRPr>
          </a:p>
          <a:p>
            <a:pPr algn="l">
              <a:lnSpc>
                <a:spcPts val="6061"/>
              </a:lnSpc>
            </a:pPr>
            <a:endParaRPr lang="nl-NL" sz="418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nl-NL" sz="4150" spc="104" dirty="0">
                <a:solidFill>
                  <a:srgbClr val="244357"/>
                </a:solidFill>
                <a:latin typeface="Roboto Condensed"/>
              </a:rPr>
              <a:t>Volg de instructies in de DIY presentatie en/of bekijk de Engels talige video voor meer instructies.  </a:t>
            </a:r>
            <a:endParaRPr lang="nl-NL" sz="4150" spc="104" dirty="0">
              <a:solidFill>
                <a:srgbClr val="244357"/>
              </a:solidFill>
              <a:latin typeface="Roboto Condensed"/>
              <a:ea typeface="Roboto Condensed"/>
            </a:endParaRPr>
          </a:p>
          <a:p>
            <a:pPr algn="l">
              <a:lnSpc>
                <a:spcPts val="6061"/>
              </a:lnSpc>
            </a:pPr>
            <a:endParaRPr lang="nl-NL" sz="4180" spc="104" dirty="0">
              <a:solidFill>
                <a:srgbClr val="244357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4570"/>
          <a:stretch>
            <a:fillRect/>
          </a:stretch>
        </p:blipFill>
        <p:spPr>
          <a:xfrm>
            <a:off x="-3964" y="-164078"/>
            <a:ext cx="18295928" cy="16378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88925" y="2025458"/>
            <a:ext cx="13235160" cy="88234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18083" y="1765591"/>
            <a:ext cx="7918389" cy="210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13"/>
              </a:lnSpc>
            </a:pPr>
            <a:r>
              <a:rPr lang="en-US" sz="6901" spc="172" dirty="0">
                <a:solidFill>
                  <a:srgbClr val="1E2D4B"/>
                </a:solidFill>
                <a:latin typeface="Roboto Condensed Bold"/>
              </a:rPr>
              <a:t>DIY CHASSIS OPBOUW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39957" y="0"/>
            <a:ext cx="7898066" cy="98418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9420" y="7534531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288991" y="9021717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29640" y="8178325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565923" y="3522941"/>
            <a:ext cx="4859887" cy="10799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565923" y="5672542"/>
            <a:ext cx="4859887" cy="10799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80971" y="1652815"/>
            <a:ext cx="4859887" cy="10799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66949" t="17245" r="10059" b="55379"/>
          <a:stretch>
            <a:fillRect/>
          </a:stretch>
        </p:blipFill>
        <p:spPr>
          <a:xfrm>
            <a:off x="352247" y="1246540"/>
            <a:ext cx="3987710" cy="474814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139238" y="4652328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1524000" y="7799529"/>
            <a:ext cx="2815957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houten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chassis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06569" y="971550"/>
            <a:ext cx="1178594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wielen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798634" y="2869353"/>
            <a:ext cx="3627175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houder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brandstofcel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766965" y="5937539"/>
            <a:ext cx="337389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voorwiel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steun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024054" y="8443322"/>
            <a:ext cx="380183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 smtClean="0">
                <a:solidFill>
                  <a:srgbClr val="FFFFFF"/>
                </a:solidFill>
                <a:latin typeface="Open Sans"/>
              </a:rPr>
              <a:t>Metalen</a:t>
            </a:r>
            <a:r>
              <a:rPr lang="en-US" sz="2861" dirty="0" smtClean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 smtClean="0">
                <a:solidFill>
                  <a:srgbClr val="FFFFFF"/>
                </a:solidFill>
                <a:latin typeface="Open Sans"/>
              </a:rPr>
              <a:t>borgring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936842" y="9348997"/>
            <a:ext cx="688257" cy="47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7122" y="225577"/>
            <a:ext cx="4859887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b="1" dirty="0">
                <a:solidFill>
                  <a:srgbClr val="FFFFFF"/>
                </a:solidFill>
                <a:latin typeface="Open Sans"/>
              </a:rPr>
              <a:t>MOTOR EN TRANSMISSIE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093827"/>
            <a:ext cx="14580813" cy="819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35700" y="4603513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433689" y="6161393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543618" y="6701381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13674" y="7950841"/>
            <a:ext cx="4859887" cy="10799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795109" y="4050193"/>
            <a:ext cx="688257" cy="47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279402" y="8347953"/>
            <a:ext cx="3373893" cy="47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Voorwiel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steun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146220" y="6531165"/>
            <a:ext cx="2496396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rubber ring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64576" y="7184218"/>
            <a:ext cx="2516237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voorwiel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  <a:p>
            <a:pPr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afstandhouder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1817" y="6165959"/>
            <a:ext cx="8642183" cy="41210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64568"/>
          <a:stretch>
            <a:fillRect/>
          </a:stretch>
        </p:blipFill>
        <p:spPr>
          <a:xfrm>
            <a:off x="2750585" y="4130037"/>
            <a:ext cx="4963490" cy="17670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07302" y="6418109"/>
            <a:ext cx="9480698" cy="38688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8238"/>
          <a:stretch>
            <a:fillRect/>
          </a:stretch>
        </p:blipFill>
        <p:spPr>
          <a:xfrm>
            <a:off x="11216598" y="2856764"/>
            <a:ext cx="5671025" cy="52038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054815" y="1057691"/>
            <a:ext cx="8178369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MONTAGE AAN CHASSIS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22376" y="2761238"/>
            <a:ext cx="2019908" cy="1036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1</a:t>
            </a:r>
            <a:r>
              <a:rPr lang="nl-NL" sz="6220" dirty="0">
                <a:solidFill>
                  <a:srgbClr val="FFFFFF"/>
                </a:solidFill>
                <a:latin typeface="Roboto Condensed Bold"/>
              </a:rPr>
              <a:t>e</a:t>
            </a:r>
            <a:endParaRPr lang="en-US" sz="622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067693" y="2723414"/>
            <a:ext cx="2019908" cy="1074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2e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6873190" cy="4105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69221" y="0"/>
            <a:ext cx="5818779" cy="42400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5330390"/>
            <a:ext cx="5918340" cy="49566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5943"/>
          <a:stretch>
            <a:fillRect/>
          </a:stretch>
        </p:blipFill>
        <p:spPr>
          <a:xfrm>
            <a:off x="11447626" y="5330390"/>
            <a:ext cx="6840374" cy="492577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148919" y="2807320"/>
            <a:ext cx="6594395" cy="14654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917053" y="6844655"/>
            <a:ext cx="6594395" cy="146542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08256" y="4196541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1. UITSPARING AAN DE LINKER ZIJDE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232531" y="6125313"/>
            <a:ext cx="5576115" cy="1239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1448" y="199777"/>
            <a:ext cx="5800121" cy="128891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002651" y="246700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2. LANGE SCHROEVEN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45653" y="7501165"/>
            <a:ext cx="65943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3. METALEN RINGEN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557776" y="5527778"/>
            <a:ext cx="6594395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4. KLEINE MOEREN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E1614C-390D-4E8E-BB63-A20697119C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4981DA-2914-4DE1-BB2B-D50569A096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2A5C3F-4034-4914-96E7-C03F7F541ADC}">
  <ds:schemaRefs>
    <ds:schemaRef ds:uri="http://schemas.microsoft.com/office/2006/metadata/properties"/>
    <ds:schemaRef ds:uri="http://schemas.microsoft.com/office/infopath/2007/PartnerControls"/>
    <ds:schemaRef ds:uri="3b551fe5-994f-461c-9952-50457ddbe9d2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65342464-89e8-45be-a6b6-76ec2cfaafb3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614</Words>
  <Application>Microsoft Office PowerPoint</Application>
  <PresentationFormat>Aangepast</PresentationFormat>
  <Paragraphs>132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31" baseType="lpstr">
      <vt:lpstr>Open Sans</vt:lpstr>
      <vt:lpstr>Montserrat Light Bold</vt:lpstr>
      <vt:lpstr>Roboto</vt:lpstr>
      <vt:lpstr>Calibri</vt:lpstr>
      <vt:lpstr>Montserrat Light Italics</vt:lpstr>
      <vt:lpstr>Roboto Condensed</vt:lpstr>
      <vt:lpstr>Roboto Condensed Bold</vt:lpstr>
      <vt:lpstr>Arimo</vt:lpstr>
      <vt:lpstr>Arial</vt:lpstr>
      <vt:lpstr>Open Sans Light Bold</vt:lpstr>
      <vt:lpstr>Open Sans Bold</vt:lpstr>
      <vt:lpstr>Roboto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ENERGY: HYDROGEN LESSON 3</dc:title>
  <dc:creator>Sabrina Plisková</dc:creator>
  <cp:lastModifiedBy>Paul de Groot</cp:lastModifiedBy>
  <cp:revision>41</cp:revision>
  <dcterms:created xsi:type="dcterms:W3CDTF">2006-08-16T00:00:00Z</dcterms:created>
  <dcterms:modified xsi:type="dcterms:W3CDTF">2020-11-02T09:47:01Z</dcterms:modified>
  <dc:identifier>DAEJGyb8MLk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