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90" r:id="rId38"/>
    <p:sldId id="291" r:id="rId39"/>
    <p:sldId id="292" r:id="rId40"/>
    <p:sldId id="293" r:id="rId41"/>
    <p:sldId id="294" r:id="rId42"/>
  </p:sldIdLst>
  <p:sldSz cx="18288000" cy="10287000"/>
  <p:notesSz cx="6858000" cy="9144000"/>
  <p:embeddedFontLst>
    <p:embeddedFont>
      <p:font typeface="Roboto Condensed Bold" panose="020B0604020202020204" charset="0"/>
      <p:regular r:id="rId43"/>
    </p:embeddedFont>
    <p:embeddedFont>
      <p:font typeface="Montserrat Bold Italics" panose="020B0604020202020204" charset="0"/>
      <p:regular r:id="rId44"/>
    </p:embeddedFont>
    <p:embeddedFont>
      <p:font typeface="HK Modular" panose="020B0604020202020204" charset="0"/>
      <p:regular r:id="rId45"/>
    </p:embeddedFont>
    <p:embeddedFont>
      <p:font typeface="Open Sans Bold" panose="020B0604020202020204" charset="0"/>
      <p:regular r:id="rId46"/>
    </p:embeddedFont>
    <p:embeddedFont>
      <p:font typeface="Open Sans" panose="020B0604020202020204" charset="0"/>
      <p:regular r:id="rId47"/>
    </p:embeddedFont>
    <p:embeddedFont>
      <p:font typeface="Montserrat Extra-Bold Bold" panose="020B0604020202020204" charset="0"/>
      <p:regular r:id="rId48"/>
    </p:embeddedFont>
    <p:embeddedFont>
      <p:font typeface="Roboto Condensed" panose="020B0604020202020204" charset="0"/>
      <p:regular r:id="rId49"/>
    </p:embeddedFont>
    <p:embeddedFont>
      <p:font typeface="Arimo" panose="020B0604020202020204" charset="0"/>
      <p:regular r:id="rId50"/>
    </p:embeddedFont>
    <p:embeddedFont>
      <p:font typeface="Montserrat Extra-Bold" panose="020B0604020202020204" charset="0"/>
      <p:regular r:id="rId51"/>
    </p:embeddedFont>
    <p:embeddedFont>
      <p:font typeface="Roboto" panose="02000000000000000000" pitchFamily="2" charset="0"/>
      <p:regular r:id="rId52"/>
      <p:bold r:id="rId53"/>
      <p:italic r:id="rId54"/>
      <p:boldItalic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Roboto Bold" panose="02000000000000000000" pitchFamily="2" charset="0"/>
      <p:bold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227BDC-74FB-8809-B7F5-6445F0B20AE1}" v="383" dt="2020-09-30T19:12:09.0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53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2.fntdata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7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22846" t="17461" b="1746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2000"/>
          </a:blip>
          <a:srcRect l="20866" t="5682" r="59860" b="71341"/>
          <a:stretch>
            <a:fillRect/>
          </a:stretch>
        </p:blipFill>
        <p:spPr>
          <a:xfrm rot="5400000">
            <a:off x="9324975" y="1702226"/>
            <a:ext cx="10287000" cy="68825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20648" t="25054" r="21405" b="29081"/>
          <a:stretch>
            <a:fillRect/>
          </a:stretch>
        </p:blipFill>
        <p:spPr>
          <a:xfrm>
            <a:off x="10941476" y="320040"/>
            <a:ext cx="6882548" cy="283602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795230" y="7253605"/>
            <a:ext cx="3060740" cy="866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FFFF"/>
                </a:solidFill>
                <a:latin typeface="Montserrat Bold Italics"/>
              </a:rPr>
              <a:t>Les 2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408422" y="3180632"/>
            <a:ext cx="5834355" cy="4193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5"/>
              </a:lnSpc>
            </a:pPr>
            <a:r>
              <a:rPr lang="en-US" sz="7789" dirty="0">
                <a:solidFill>
                  <a:srgbClr val="FFFFFF"/>
                </a:solidFill>
                <a:latin typeface="Montserrat Extra-Bold Bold"/>
              </a:rPr>
              <a:t>SPLITSEN VAN </a:t>
            </a:r>
          </a:p>
          <a:p>
            <a:pPr algn="ctr">
              <a:lnSpc>
                <a:spcPts val="10905"/>
              </a:lnSpc>
            </a:pPr>
            <a:r>
              <a:rPr lang="en-US" sz="7789" dirty="0">
                <a:solidFill>
                  <a:srgbClr val="FFFFFF"/>
                </a:solidFill>
                <a:latin typeface="Montserrat Extra-Bold Bold"/>
              </a:rPr>
              <a:t>WATER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esson 2 final no move (4)">
            <a:hlinkClick r:id="" action="ppaction://media"/>
            <a:extLst>
              <a:ext uri="{FF2B5EF4-FFF2-40B4-BE49-F238E27FC236}">
                <a16:creationId xmlns="" xmlns:a16="http://schemas.microsoft.com/office/drawing/2014/main" id="{9DF25F98-C07B-45C2-9D23-A2DD6B8A83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0610850" cy="3105150"/>
            <a:chOff x="0" y="0"/>
            <a:chExt cx="3589349" cy="1050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89349" cy="1050384"/>
            </a:xfrm>
            <a:custGeom>
              <a:avLst/>
              <a:gdLst/>
              <a:ahLst/>
              <a:cxnLst/>
              <a:rect l="l" t="t" r="r" b="b"/>
              <a:pathLst>
                <a:path w="3589349" h="1050384">
                  <a:moveTo>
                    <a:pt x="0" y="0"/>
                  </a:moveTo>
                  <a:lnTo>
                    <a:pt x="3589349" y="0"/>
                  </a:lnTo>
                  <a:lnTo>
                    <a:pt x="3589349" y="1050384"/>
                  </a:lnTo>
                  <a:lnTo>
                    <a:pt x="0" y="1050384"/>
                  </a:lnTo>
                  <a:close/>
                </a:path>
              </a:pathLst>
            </a:custGeom>
            <a:solidFill>
              <a:srgbClr val="1E2D4B">
                <a:alpha val="76862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419100" y="234950"/>
            <a:ext cx="9909503" cy="2757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7"/>
              </a:lnSpc>
            </a:pPr>
            <a:r>
              <a:rPr lang="nl-NL" sz="32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Omdat waterstof een schone energiebron is, gebruiken transportbedrijven het steeds vaker. Waarom zou jij geen element gebruiken dat in water te vinden is, aangezien water ongeveer 71% van het aardoppervlak beslaat!</a:t>
            </a:r>
            <a:endParaRPr lang="en-US" sz="2950" spc="74" dirty="0">
              <a:solidFill>
                <a:schemeClr val="bg1"/>
              </a:solidFill>
              <a:latin typeface="Roboto Bold" panose="02000000000000000000" pitchFamily="2" charset="0"/>
              <a:ea typeface="Roboto Bold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85" r="1220" b="77208"/>
          <a:stretch>
            <a:fillRect/>
          </a:stretch>
        </p:blipFill>
        <p:spPr>
          <a:xfrm>
            <a:off x="0" y="0"/>
            <a:ext cx="18288000" cy="241935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9572" y="180975"/>
            <a:ext cx="17674478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99"/>
              </a:lnSpc>
            </a:pPr>
            <a:r>
              <a:rPr lang="nl-NL" sz="7500" dirty="0">
                <a:solidFill>
                  <a:srgbClr val="FFFFFF"/>
                </a:solidFill>
                <a:latin typeface="Montserrat Extra-Bold"/>
              </a:rPr>
              <a:t>hoe wordt WATERSTOF gemaakt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878684">
            <a:off x="15507436" y="1680694"/>
            <a:ext cx="2625206" cy="26327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06811" y="3024372"/>
            <a:ext cx="253744" cy="25374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5400000">
            <a:off x="3258459" y="4097093"/>
            <a:ext cx="729201" cy="115951"/>
            <a:chOff x="0" y="0"/>
            <a:chExt cx="3594100" cy="571500"/>
          </a:xfrm>
        </p:grpSpPr>
        <p:sp>
          <p:nvSpPr>
            <p:cNvPr id="7" name="Freeform 7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3623059" y="3732492"/>
            <a:ext cx="729201" cy="115951"/>
            <a:chOff x="0" y="0"/>
            <a:chExt cx="3594100" cy="571500"/>
          </a:xfrm>
        </p:grpSpPr>
        <p:sp>
          <p:nvSpPr>
            <p:cNvPr id="9" name="Freeform 9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457178" y="3448487"/>
            <a:ext cx="593998" cy="56801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 rot="-10800000">
            <a:off x="5184789" y="3732492"/>
            <a:ext cx="729201" cy="115951"/>
            <a:chOff x="0" y="0"/>
            <a:chExt cx="3594100" cy="571500"/>
          </a:xfrm>
        </p:grpSpPr>
        <p:sp>
          <p:nvSpPr>
            <p:cNvPr id="12" name="Freeform 12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5764885" y="4513790"/>
            <a:ext cx="385108" cy="4122602"/>
            <a:chOff x="0" y="0"/>
            <a:chExt cx="157059" cy="16813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7059" cy="1681326"/>
            </a:xfrm>
            <a:custGeom>
              <a:avLst/>
              <a:gdLst/>
              <a:ahLst/>
              <a:cxnLst/>
              <a:rect l="l" t="t" r="r" b="b"/>
              <a:pathLst>
                <a:path w="157059" h="1681326">
                  <a:moveTo>
                    <a:pt x="0" y="0"/>
                  </a:moveTo>
                  <a:lnTo>
                    <a:pt x="157059" y="0"/>
                  </a:lnTo>
                  <a:lnTo>
                    <a:pt x="157059" y="1681326"/>
                  </a:lnTo>
                  <a:lnTo>
                    <a:pt x="0" y="1681326"/>
                  </a:lnTo>
                  <a:close/>
                </a:path>
              </a:pathLst>
            </a:custGeom>
            <a:solidFill>
              <a:srgbClr val="DCFCFD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5400000">
            <a:off x="5543512" y="4091215"/>
            <a:ext cx="729201" cy="115951"/>
            <a:chOff x="0" y="0"/>
            <a:chExt cx="3594100" cy="571500"/>
          </a:xfrm>
        </p:grpSpPr>
        <p:sp>
          <p:nvSpPr>
            <p:cNvPr id="16" name="Freeform 16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3681035" y="4529934"/>
            <a:ext cx="2074002" cy="4138745"/>
            <a:chOff x="0" y="0"/>
            <a:chExt cx="842544" cy="168132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42544" cy="1681326"/>
            </a:xfrm>
            <a:custGeom>
              <a:avLst/>
              <a:gdLst/>
              <a:ahLst/>
              <a:cxnLst/>
              <a:rect l="l" t="t" r="r" b="b"/>
              <a:pathLst>
                <a:path w="842544" h="1681326">
                  <a:moveTo>
                    <a:pt x="0" y="0"/>
                  </a:moveTo>
                  <a:lnTo>
                    <a:pt x="842544" y="0"/>
                  </a:lnTo>
                  <a:lnTo>
                    <a:pt x="842544" y="1681326"/>
                  </a:lnTo>
                  <a:lnTo>
                    <a:pt x="0" y="1681326"/>
                  </a:lnTo>
                  <a:close/>
                </a:path>
              </a:pathLst>
            </a:custGeom>
            <a:solidFill>
              <a:srgbClr val="F7F7F7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3262425" y="4546077"/>
            <a:ext cx="402405" cy="4122602"/>
            <a:chOff x="0" y="0"/>
            <a:chExt cx="164113" cy="168132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64113" cy="1681326"/>
            </a:xfrm>
            <a:custGeom>
              <a:avLst/>
              <a:gdLst/>
              <a:ahLst/>
              <a:cxnLst/>
              <a:rect l="l" t="t" r="r" b="b"/>
              <a:pathLst>
                <a:path w="164113" h="1681326">
                  <a:moveTo>
                    <a:pt x="0" y="0"/>
                  </a:moveTo>
                  <a:lnTo>
                    <a:pt x="164113" y="0"/>
                  </a:lnTo>
                  <a:lnTo>
                    <a:pt x="164113" y="1681326"/>
                  </a:lnTo>
                  <a:lnTo>
                    <a:pt x="0" y="1681326"/>
                  </a:lnTo>
                  <a:close/>
                </a:path>
              </a:pathLst>
            </a:custGeom>
            <a:solidFill>
              <a:srgbClr val="DCFCFD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2079205" y="4380846"/>
            <a:ext cx="5349943" cy="277646"/>
            <a:chOff x="0" y="0"/>
            <a:chExt cx="11012208" cy="571500"/>
          </a:xfrm>
        </p:grpSpPr>
        <p:sp>
          <p:nvSpPr>
            <p:cNvPr id="22" name="Freeform 22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23" name="Group 23"/>
          <p:cNvGrpSpPr/>
          <p:nvPr/>
        </p:nvGrpSpPr>
        <p:grpSpPr>
          <a:xfrm rot="5400000">
            <a:off x="1184160" y="6483422"/>
            <a:ext cx="4154889" cy="215626"/>
            <a:chOff x="0" y="0"/>
            <a:chExt cx="11012208" cy="571500"/>
          </a:xfrm>
        </p:grpSpPr>
        <p:sp>
          <p:nvSpPr>
            <p:cNvPr id="24" name="Freeform 24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25" name="Group 25"/>
          <p:cNvGrpSpPr/>
          <p:nvPr/>
        </p:nvGrpSpPr>
        <p:grpSpPr>
          <a:xfrm rot="5400000">
            <a:off x="1588206" y="6499565"/>
            <a:ext cx="4154889" cy="215626"/>
            <a:chOff x="0" y="0"/>
            <a:chExt cx="11012208" cy="571500"/>
          </a:xfrm>
        </p:grpSpPr>
        <p:sp>
          <p:nvSpPr>
            <p:cNvPr id="26" name="Freeform 26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27" name="Group 27"/>
          <p:cNvGrpSpPr/>
          <p:nvPr/>
        </p:nvGrpSpPr>
        <p:grpSpPr>
          <a:xfrm rot="5400000">
            <a:off x="3677592" y="6499565"/>
            <a:ext cx="4154889" cy="215626"/>
            <a:chOff x="0" y="0"/>
            <a:chExt cx="11012208" cy="571500"/>
          </a:xfrm>
        </p:grpSpPr>
        <p:sp>
          <p:nvSpPr>
            <p:cNvPr id="28" name="Freeform 28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29" name="Group 29"/>
          <p:cNvGrpSpPr/>
          <p:nvPr/>
        </p:nvGrpSpPr>
        <p:grpSpPr>
          <a:xfrm rot="5400000">
            <a:off x="4062569" y="6483422"/>
            <a:ext cx="4154889" cy="215626"/>
            <a:chOff x="0" y="0"/>
            <a:chExt cx="11012208" cy="571500"/>
          </a:xfrm>
        </p:grpSpPr>
        <p:sp>
          <p:nvSpPr>
            <p:cNvPr id="30" name="Freeform 30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1" name="Group 31"/>
          <p:cNvGrpSpPr/>
          <p:nvPr/>
        </p:nvGrpSpPr>
        <p:grpSpPr>
          <a:xfrm rot="5400000">
            <a:off x="1466797" y="6576782"/>
            <a:ext cx="2651578" cy="137609"/>
            <a:chOff x="0" y="0"/>
            <a:chExt cx="11012208" cy="571500"/>
          </a:xfrm>
        </p:grpSpPr>
        <p:sp>
          <p:nvSpPr>
            <p:cNvPr id="32" name="Freeform 32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3" name="Group 33"/>
          <p:cNvGrpSpPr/>
          <p:nvPr/>
        </p:nvGrpSpPr>
        <p:grpSpPr>
          <a:xfrm rot="5400000">
            <a:off x="5454561" y="6576782"/>
            <a:ext cx="2651578" cy="137609"/>
            <a:chOff x="0" y="0"/>
            <a:chExt cx="11012208" cy="571500"/>
          </a:xfrm>
        </p:grpSpPr>
        <p:sp>
          <p:nvSpPr>
            <p:cNvPr id="34" name="Freeform 34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5" name="Group 35"/>
          <p:cNvGrpSpPr/>
          <p:nvPr/>
        </p:nvGrpSpPr>
        <p:grpSpPr>
          <a:xfrm rot="-10800000">
            <a:off x="2074864" y="5261822"/>
            <a:ext cx="729201" cy="115951"/>
            <a:chOff x="0" y="0"/>
            <a:chExt cx="3594100" cy="571500"/>
          </a:xfrm>
        </p:grpSpPr>
        <p:sp>
          <p:nvSpPr>
            <p:cNvPr id="36" name="Freeform 36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7" name="Group 37"/>
          <p:cNvGrpSpPr/>
          <p:nvPr/>
        </p:nvGrpSpPr>
        <p:grpSpPr>
          <a:xfrm rot="-10800000">
            <a:off x="2055265" y="7906153"/>
            <a:ext cx="729201" cy="115951"/>
            <a:chOff x="0" y="0"/>
            <a:chExt cx="3594100" cy="571500"/>
          </a:xfrm>
        </p:grpSpPr>
        <p:sp>
          <p:nvSpPr>
            <p:cNvPr id="38" name="Freeform 38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9" name="Group 39"/>
          <p:cNvGrpSpPr/>
          <p:nvPr/>
        </p:nvGrpSpPr>
        <p:grpSpPr>
          <a:xfrm rot="-10800000">
            <a:off x="6784428" y="7913400"/>
            <a:ext cx="729201" cy="115951"/>
            <a:chOff x="0" y="0"/>
            <a:chExt cx="3594100" cy="571500"/>
          </a:xfrm>
        </p:grpSpPr>
        <p:sp>
          <p:nvSpPr>
            <p:cNvPr id="40" name="Freeform 40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41" name="Group 41"/>
          <p:cNvGrpSpPr/>
          <p:nvPr/>
        </p:nvGrpSpPr>
        <p:grpSpPr>
          <a:xfrm rot="-10800000">
            <a:off x="6780350" y="5261822"/>
            <a:ext cx="729201" cy="115951"/>
            <a:chOff x="0" y="0"/>
            <a:chExt cx="3594100" cy="571500"/>
          </a:xfrm>
        </p:grpSpPr>
        <p:sp>
          <p:nvSpPr>
            <p:cNvPr id="42" name="Freeform 42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2079205" y="8529856"/>
            <a:ext cx="5349943" cy="277646"/>
            <a:chOff x="0" y="0"/>
            <a:chExt cx="11012208" cy="571500"/>
          </a:xfrm>
        </p:grpSpPr>
        <p:sp>
          <p:nvSpPr>
            <p:cNvPr id="44" name="Freeform 44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78690" y="4731706"/>
            <a:ext cx="882701" cy="473448"/>
          </a:xfrm>
          <a:prstGeom prst="rect">
            <a:avLst/>
          </a:prstGeom>
        </p:spPr>
      </p:pic>
      <p:sp>
        <p:nvSpPr>
          <p:cNvPr id="46" name="TextBox 46"/>
          <p:cNvSpPr txBox="1"/>
          <p:nvPr/>
        </p:nvSpPr>
        <p:spPr>
          <a:xfrm>
            <a:off x="2861391" y="6294420"/>
            <a:ext cx="192542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H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3053932" y="6451882"/>
            <a:ext cx="116041" cy="266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6"/>
              </a:lnSpc>
            </a:pPr>
            <a:r>
              <a:rPr lang="en-US" sz="1597">
                <a:solidFill>
                  <a:srgbClr val="7F888B"/>
                </a:solidFill>
                <a:latin typeface="Open Sans"/>
              </a:rPr>
              <a:t>2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247827" y="6536991"/>
            <a:ext cx="203276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O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6451103" y="6681309"/>
            <a:ext cx="116041" cy="266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6"/>
              </a:lnSpc>
            </a:pPr>
            <a:r>
              <a:rPr lang="en-US" sz="1597">
                <a:solidFill>
                  <a:srgbClr val="7F888B"/>
                </a:solidFill>
                <a:latin typeface="Open Sans"/>
              </a:rPr>
              <a:t>2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209152" y="7531796"/>
            <a:ext cx="192542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H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489777" y="7531796"/>
            <a:ext cx="203276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O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3394011" y="5067913"/>
            <a:ext cx="146478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5862459" y="4552427"/>
            <a:ext cx="146478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e</a:t>
            </a:r>
          </a:p>
        </p:txBody>
      </p:sp>
      <p:pic>
        <p:nvPicPr>
          <p:cNvPr id="54" name="Picture 5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844998" y="6006848"/>
            <a:ext cx="778061" cy="417324"/>
          </a:xfrm>
          <a:prstGeom prst="rect">
            <a:avLst/>
          </a:prstGeom>
        </p:spPr>
      </p:pic>
      <p:pic>
        <p:nvPicPr>
          <p:cNvPr id="55" name="Picture 5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803228" y="6645587"/>
            <a:ext cx="819831" cy="439728"/>
          </a:xfrm>
          <a:prstGeom prst="rect">
            <a:avLst/>
          </a:prstGeom>
        </p:spPr>
      </p:pic>
      <p:pic>
        <p:nvPicPr>
          <p:cNvPr id="56" name="Picture 5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78690" y="8056408"/>
            <a:ext cx="882701" cy="473448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179132">
            <a:off x="3128226" y="5533095"/>
            <a:ext cx="672761" cy="360844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179132">
            <a:off x="3143007" y="4686516"/>
            <a:ext cx="672761" cy="360844"/>
          </a:xfrm>
          <a:prstGeom prst="rect">
            <a:avLst/>
          </a:prstGeom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3582">
            <a:off x="3678268" y="3433797"/>
            <a:ext cx="672761" cy="360844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466549">
            <a:off x="5428505" y="3974646"/>
            <a:ext cx="672761" cy="360844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466549">
            <a:off x="5599882" y="5014799"/>
            <a:ext cx="672761" cy="360844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803633" y="6246534"/>
            <a:ext cx="672761" cy="360844"/>
          </a:xfrm>
          <a:prstGeom prst="rect">
            <a:avLst/>
          </a:prstGeom>
        </p:spPr>
      </p:pic>
      <p:pic>
        <p:nvPicPr>
          <p:cNvPr id="63" name="Picture 6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836790" y="4529934"/>
            <a:ext cx="672761" cy="360844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756388" y="8018481"/>
            <a:ext cx="672761" cy="360844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745517" y="8297288"/>
            <a:ext cx="672761" cy="360844"/>
          </a:xfrm>
          <a:prstGeom prst="rect">
            <a:avLst/>
          </a:prstGeom>
        </p:spPr>
      </p:pic>
      <p:pic>
        <p:nvPicPr>
          <p:cNvPr id="66" name="Picture 6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836363" y="6947583"/>
            <a:ext cx="672761" cy="360844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849122" y="7232941"/>
            <a:ext cx="672761" cy="360844"/>
          </a:xfrm>
          <a:prstGeom prst="rect">
            <a:avLst/>
          </a:prstGeom>
        </p:spPr>
      </p:pic>
      <p:pic>
        <p:nvPicPr>
          <p:cNvPr id="68" name="Picture 6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841836" y="4831489"/>
            <a:ext cx="672761" cy="360844"/>
          </a:xfrm>
          <a:prstGeom prst="rect">
            <a:avLst/>
          </a:prstGeom>
        </p:spPr>
      </p:pic>
      <p:grpSp>
        <p:nvGrpSpPr>
          <p:cNvPr id="69" name="Group 69"/>
          <p:cNvGrpSpPr/>
          <p:nvPr/>
        </p:nvGrpSpPr>
        <p:grpSpPr>
          <a:xfrm rot="-5400000">
            <a:off x="3016856" y="8721584"/>
            <a:ext cx="900788" cy="216270"/>
            <a:chOff x="0" y="0"/>
            <a:chExt cx="2115877" cy="508000"/>
          </a:xfrm>
        </p:grpSpPr>
        <p:sp>
          <p:nvSpPr>
            <p:cNvPr id="70" name="Freeform 70"/>
            <p:cNvSpPr/>
            <p:nvPr/>
          </p:nvSpPr>
          <p:spPr>
            <a:xfrm>
              <a:off x="0" y="49530"/>
              <a:ext cx="2115877" cy="408940"/>
            </a:xfrm>
            <a:custGeom>
              <a:avLst/>
              <a:gdLst/>
              <a:ahLst/>
              <a:cxnLst/>
              <a:rect l="l" t="t" r="r" b="b"/>
              <a:pathLst>
                <a:path w="2115877" h="408940">
                  <a:moveTo>
                    <a:pt x="1910137" y="0"/>
                  </a:moveTo>
                  <a:cubicBezTo>
                    <a:pt x="1809807" y="0"/>
                    <a:pt x="1727257" y="72390"/>
                    <a:pt x="170820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709477" y="242570"/>
                  </a:lnTo>
                  <a:cubicBezTo>
                    <a:pt x="1727257" y="337820"/>
                    <a:pt x="1811077" y="408940"/>
                    <a:pt x="1911407" y="408940"/>
                  </a:cubicBezTo>
                  <a:cubicBezTo>
                    <a:pt x="2024437" y="408940"/>
                    <a:pt x="2115877" y="317500"/>
                    <a:pt x="2115877" y="204470"/>
                  </a:cubicBezTo>
                  <a:cubicBezTo>
                    <a:pt x="2115877" y="91440"/>
                    <a:pt x="2024437" y="0"/>
                    <a:pt x="1910137" y="0"/>
                  </a:cubicBezTo>
                  <a:close/>
                </a:path>
              </a:pathLst>
            </a:custGeom>
            <a:solidFill>
              <a:srgbClr val="00C2CB"/>
            </a:solidFill>
          </p:spPr>
        </p:sp>
      </p:grpSp>
      <p:grpSp>
        <p:nvGrpSpPr>
          <p:cNvPr id="71" name="Group 71"/>
          <p:cNvGrpSpPr/>
          <p:nvPr/>
        </p:nvGrpSpPr>
        <p:grpSpPr>
          <a:xfrm rot="-5400000">
            <a:off x="4082845" y="8906381"/>
            <a:ext cx="1270381" cy="216270"/>
            <a:chOff x="0" y="0"/>
            <a:chExt cx="2984020" cy="508000"/>
          </a:xfrm>
        </p:grpSpPr>
        <p:sp>
          <p:nvSpPr>
            <p:cNvPr id="72" name="Freeform 72"/>
            <p:cNvSpPr/>
            <p:nvPr/>
          </p:nvSpPr>
          <p:spPr>
            <a:xfrm>
              <a:off x="0" y="49530"/>
              <a:ext cx="2984020" cy="408940"/>
            </a:xfrm>
            <a:custGeom>
              <a:avLst/>
              <a:gdLst/>
              <a:ahLst/>
              <a:cxnLst/>
              <a:rect l="l" t="t" r="r" b="b"/>
              <a:pathLst>
                <a:path w="2984020" h="408940">
                  <a:moveTo>
                    <a:pt x="2778280" y="0"/>
                  </a:moveTo>
                  <a:cubicBezTo>
                    <a:pt x="2677950" y="0"/>
                    <a:pt x="2595400" y="72390"/>
                    <a:pt x="2576350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577620" y="242570"/>
                  </a:lnTo>
                  <a:cubicBezTo>
                    <a:pt x="2595400" y="337820"/>
                    <a:pt x="2679220" y="408940"/>
                    <a:pt x="2779550" y="408940"/>
                  </a:cubicBezTo>
                  <a:cubicBezTo>
                    <a:pt x="2892580" y="408940"/>
                    <a:pt x="2984020" y="317500"/>
                    <a:pt x="2984020" y="204470"/>
                  </a:cubicBezTo>
                  <a:cubicBezTo>
                    <a:pt x="2984020" y="91440"/>
                    <a:pt x="2892580" y="0"/>
                    <a:pt x="2778280" y="0"/>
                  </a:cubicBezTo>
                  <a:close/>
                </a:path>
              </a:pathLst>
            </a:custGeom>
            <a:solidFill>
              <a:srgbClr val="00C2CB"/>
            </a:solidFill>
          </p:spPr>
        </p:sp>
      </p:grpSp>
      <p:grpSp>
        <p:nvGrpSpPr>
          <p:cNvPr id="73" name="Group 73"/>
          <p:cNvGrpSpPr/>
          <p:nvPr/>
        </p:nvGrpSpPr>
        <p:grpSpPr>
          <a:xfrm rot="-5400000">
            <a:off x="5485304" y="8721584"/>
            <a:ext cx="900788" cy="216270"/>
            <a:chOff x="0" y="0"/>
            <a:chExt cx="2115877" cy="508000"/>
          </a:xfrm>
        </p:grpSpPr>
        <p:sp>
          <p:nvSpPr>
            <p:cNvPr id="74" name="Freeform 74"/>
            <p:cNvSpPr/>
            <p:nvPr/>
          </p:nvSpPr>
          <p:spPr>
            <a:xfrm>
              <a:off x="0" y="49530"/>
              <a:ext cx="2115877" cy="408940"/>
            </a:xfrm>
            <a:custGeom>
              <a:avLst/>
              <a:gdLst/>
              <a:ahLst/>
              <a:cxnLst/>
              <a:rect l="l" t="t" r="r" b="b"/>
              <a:pathLst>
                <a:path w="2115877" h="408940">
                  <a:moveTo>
                    <a:pt x="1910137" y="0"/>
                  </a:moveTo>
                  <a:cubicBezTo>
                    <a:pt x="1809807" y="0"/>
                    <a:pt x="1727257" y="72390"/>
                    <a:pt x="170820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709477" y="242570"/>
                  </a:lnTo>
                  <a:cubicBezTo>
                    <a:pt x="1727257" y="337820"/>
                    <a:pt x="1811077" y="408940"/>
                    <a:pt x="1911407" y="408940"/>
                  </a:cubicBezTo>
                  <a:cubicBezTo>
                    <a:pt x="2024437" y="408940"/>
                    <a:pt x="2115877" y="317500"/>
                    <a:pt x="2115877" y="204470"/>
                  </a:cubicBezTo>
                  <a:cubicBezTo>
                    <a:pt x="2115877" y="91440"/>
                    <a:pt x="2024437" y="0"/>
                    <a:pt x="1910137" y="0"/>
                  </a:cubicBezTo>
                  <a:close/>
                </a:path>
              </a:pathLst>
            </a:custGeom>
            <a:solidFill>
              <a:srgbClr val="00C2CB"/>
            </a:solidFill>
          </p:spPr>
        </p:sp>
      </p:grpSp>
      <p:sp>
        <p:nvSpPr>
          <p:cNvPr id="75" name="TextBox 75"/>
          <p:cNvSpPr txBox="1"/>
          <p:nvPr/>
        </p:nvSpPr>
        <p:spPr>
          <a:xfrm>
            <a:off x="9705542" y="2833511"/>
            <a:ext cx="5549526" cy="2289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69"/>
              </a:lnSpc>
            </a:pPr>
            <a:r>
              <a:rPr lang="nl-NL" sz="2400" dirty="0">
                <a:latin typeface="Roboto Bold" panose="02000000000000000000" pitchFamily="2" charset="0"/>
                <a:ea typeface="Roboto Bold" panose="02000000000000000000" pitchFamily="2" charset="0"/>
              </a:rPr>
              <a:t>Elektrolyse verwijst naar het proces waarbij de bindingen tussen waterstof- en zuurstofmoleculen </a:t>
            </a:r>
            <a:r>
              <a:rPr lang="nl-NL" sz="2800" dirty="0">
                <a:latin typeface="Roboto Bold" panose="02000000000000000000" pitchFamily="2" charset="0"/>
                <a:ea typeface="Roboto Bold" panose="02000000000000000000" pitchFamily="2" charset="0"/>
              </a:rPr>
              <a:t>in</a:t>
            </a:r>
            <a:r>
              <a:rPr lang="nl-NL" sz="2400" dirty="0">
                <a:latin typeface="Roboto Bold" panose="02000000000000000000" pitchFamily="2" charset="0"/>
                <a:ea typeface="Roboto Bold" panose="02000000000000000000" pitchFamily="2" charset="0"/>
              </a:rPr>
              <a:t> water worden verbroken met behulp van elektriciteit.</a:t>
            </a:r>
            <a:endParaRPr lang="en-US" sz="2400" dirty="0">
              <a:solidFill>
                <a:srgbClr val="1E2D4B"/>
              </a:solidFill>
              <a:latin typeface="Roboto Bold" panose="02000000000000000000" pitchFamily="2" charset="0"/>
              <a:ea typeface="Roboto Bold" panose="02000000000000000000" pitchFamily="2" charset="0"/>
            </a:endParaRPr>
          </a:p>
        </p:txBody>
      </p:sp>
      <p:sp>
        <p:nvSpPr>
          <p:cNvPr id="76" name="TextBox 76"/>
          <p:cNvSpPr txBox="1"/>
          <p:nvPr/>
        </p:nvSpPr>
        <p:spPr>
          <a:xfrm>
            <a:off x="970356" y="4139399"/>
            <a:ext cx="1933450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 dirty="0">
                <a:solidFill>
                  <a:srgbClr val="7F888B"/>
                </a:solidFill>
                <a:latin typeface="Open Sans"/>
              </a:rPr>
              <a:t>BRANDSTOF IN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4051651" y="2676969"/>
            <a:ext cx="2364172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 dirty="0">
                <a:solidFill>
                  <a:srgbClr val="7F888B"/>
                </a:solidFill>
                <a:latin typeface="Open Sans"/>
              </a:rPr>
              <a:t>ELEKTRISCHE STROOM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603053" y="7444187"/>
            <a:ext cx="2196873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 dirty="0">
                <a:solidFill>
                  <a:srgbClr val="7F888B"/>
                </a:solidFill>
                <a:latin typeface="Open Sans"/>
              </a:rPr>
              <a:t>BRANDSTOF UIT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6770230" y="4114820"/>
            <a:ext cx="1265406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 dirty="0">
                <a:solidFill>
                  <a:srgbClr val="7F888B"/>
                </a:solidFill>
                <a:latin typeface="Open Sans"/>
              </a:rPr>
              <a:t>LUCHT IN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6945247" y="5281698"/>
            <a:ext cx="192542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H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7225872" y="5281698"/>
            <a:ext cx="203276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O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7141937" y="5447756"/>
            <a:ext cx="116041" cy="266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6"/>
              </a:lnSpc>
            </a:pPr>
            <a:r>
              <a:rPr lang="en-US" sz="1597">
                <a:solidFill>
                  <a:srgbClr val="7F888B"/>
                </a:solidFill>
                <a:latin typeface="Open Sans"/>
              </a:rPr>
              <a:t>2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6944812" y="7069794"/>
            <a:ext cx="1911123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75"/>
              </a:lnSpc>
            </a:pPr>
            <a:r>
              <a:rPr lang="en-US" sz="2054" dirty="0">
                <a:solidFill>
                  <a:srgbClr val="7F888B"/>
                </a:solidFill>
                <a:latin typeface="Open Sans"/>
              </a:rPr>
              <a:t>ONGEBRUIKTE GASSEN UIT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6405842" y="7697855"/>
            <a:ext cx="116041" cy="266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6"/>
              </a:lnSpc>
            </a:pPr>
            <a:r>
              <a:rPr lang="en-US" sz="1597">
                <a:solidFill>
                  <a:srgbClr val="7F888B"/>
                </a:solidFill>
                <a:latin typeface="Open Sans"/>
              </a:rPr>
              <a:t>2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4518292" y="5419181"/>
            <a:ext cx="299615" cy="52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3"/>
              </a:lnSpc>
            </a:pPr>
            <a:r>
              <a:rPr lang="en-US" sz="3081">
                <a:solidFill>
                  <a:srgbClr val="7F888B"/>
                </a:solidFill>
                <a:latin typeface="Open Sans Bold"/>
              </a:rPr>
              <a:t>H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4551685" y="7028164"/>
            <a:ext cx="299499" cy="51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3"/>
              </a:lnSpc>
            </a:pPr>
            <a:r>
              <a:rPr lang="en-US" sz="3081">
                <a:solidFill>
                  <a:srgbClr val="7F888B"/>
                </a:solidFill>
                <a:latin typeface="Open Sans Bold"/>
              </a:rPr>
              <a:t>H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4795643" y="5382499"/>
            <a:ext cx="149089" cy="343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7"/>
              </a:lnSpc>
            </a:pPr>
            <a:r>
              <a:rPr lang="en-US" sz="2055">
                <a:solidFill>
                  <a:srgbClr val="7F888B"/>
                </a:solidFill>
                <a:latin typeface="Open Sans Bold"/>
              </a:rPr>
              <a:t>+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3700224" y="3954556"/>
            <a:ext cx="146478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e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5892848" y="5515048"/>
            <a:ext cx="146478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e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4817907" y="6964576"/>
            <a:ext cx="149089" cy="343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7"/>
              </a:lnSpc>
            </a:pPr>
            <a:r>
              <a:rPr lang="en-US" sz="2055">
                <a:solidFill>
                  <a:srgbClr val="7F888B"/>
                </a:solidFill>
                <a:latin typeface="Open Sans Bold"/>
              </a:rPr>
              <a:t>+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3846702" y="3865345"/>
            <a:ext cx="83974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-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3515850" y="4973812"/>
            <a:ext cx="83974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-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6008938" y="4481569"/>
            <a:ext cx="83974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-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6008938" y="5400547"/>
            <a:ext cx="83974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-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3000715" y="9367441"/>
            <a:ext cx="900339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>
                <a:solidFill>
                  <a:srgbClr val="7F888B"/>
                </a:solidFill>
                <a:latin typeface="Open Sans"/>
              </a:rPr>
              <a:t>ANODE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3930676" y="9680508"/>
            <a:ext cx="1669962" cy="35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 dirty="0">
                <a:solidFill>
                  <a:srgbClr val="7F888B"/>
                </a:solidFill>
                <a:latin typeface="Open Sans"/>
              </a:rPr>
              <a:t>ELECTROLYT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5397068" y="9367441"/>
            <a:ext cx="1204982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4" dirty="0">
                <a:solidFill>
                  <a:srgbClr val="7F888B"/>
                </a:solidFill>
                <a:latin typeface="Open Sans"/>
              </a:rPr>
              <a:t>KATHODE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8211" y="2605120"/>
            <a:ext cx="4315354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 smtClean="0">
                <a:solidFill>
                  <a:srgbClr val="7F888B"/>
                </a:solidFill>
                <a:latin typeface="Open Sans Bold"/>
              </a:rPr>
              <a:t>BRANDSTOFCEL</a:t>
            </a:r>
            <a:endParaRPr lang="en-US" sz="4200" dirty="0">
              <a:solidFill>
                <a:srgbClr val="7F888B"/>
              </a:solidFill>
              <a:latin typeface="Open Sans Bold"/>
            </a:endParaRPr>
          </a:p>
        </p:txBody>
      </p:sp>
      <p:pic>
        <p:nvPicPr>
          <p:cNvPr id="103" name="Obrázek 102">
            <a:extLst>
              <a:ext uri="{FF2B5EF4-FFF2-40B4-BE49-F238E27FC236}">
                <a16:creationId xmlns="" xmlns:a16="http://schemas.microsoft.com/office/drawing/2014/main" id="{2A143486-552B-4FE1-8DA6-2CA5A9FDD4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887" y="5382499"/>
            <a:ext cx="8717970" cy="490385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2085" r="1220" b="309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454810" y="-2313977"/>
            <a:ext cx="13465900" cy="8050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623"/>
              </a:lnSpc>
              <a:spcBef>
                <a:spcPct val="0"/>
              </a:spcBef>
            </a:pPr>
            <a:r>
              <a:rPr lang="en-US" sz="48302" dirty="0">
                <a:solidFill>
                  <a:srgbClr val="1E2D4B">
                    <a:alpha val="47843"/>
                  </a:srgbClr>
                </a:solidFill>
                <a:latin typeface="Roboto Condensed Bold"/>
              </a:rPr>
              <a:t>NU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23722" y="4816089"/>
            <a:ext cx="10529578" cy="3308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926"/>
              </a:lnSpc>
            </a:pPr>
            <a:r>
              <a:rPr lang="en-US" sz="12550" spc="715" dirty="0">
                <a:solidFill>
                  <a:srgbClr val="FFFFFF"/>
                </a:solidFill>
                <a:latin typeface="Roboto Condensed Bold"/>
              </a:rPr>
              <a:t>IS HET JOUW BEURT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23271" t="8867" r="29988" b="9439"/>
          <a:stretch>
            <a:fillRect/>
          </a:stretch>
        </p:blipFill>
        <p:spPr>
          <a:xfrm>
            <a:off x="12416439" y="909726"/>
            <a:ext cx="4842861" cy="564478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308770" y="8496300"/>
            <a:ext cx="9949413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27"/>
              </a:lnSpc>
              <a:spcBef>
                <a:spcPct val="0"/>
              </a:spcBef>
            </a:pPr>
            <a:r>
              <a:rPr lang="en-US" sz="4980" spc="124" dirty="0">
                <a:solidFill>
                  <a:srgbClr val="FFFFFF"/>
                </a:solidFill>
                <a:latin typeface="Roboto Condensed Bold"/>
              </a:rPr>
              <a:t>HOE </a:t>
            </a:r>
            <a:r>
              <a:rPr lang="en-US" sz="4980" spc="124" dirty="0" smtClean="0">
                <a:solidFill>
                  <a:srgbClr val="FFFFFF"/>
                </a:solidFill>
                <a:latin typeface="Roboto Condensed Bold"/>
              </a:rPr>
              <a:t>GENEREER </a:t>
            </a:r>
            <a:r>
              <a:rPr lang="en-US" sz="4980" spc="124" dirty="0">
                <a:solidFill>
                  <a:srgbClr val="FFFFFF"/>
                </a:solidFill>
                <a:latin typeface="Roboto Condensed Bold"/>
              </a:rPr>
              <a:t>JE WATERSTOF MET DE ELEKTROLYZER?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85" t="9757" r="1220" b="77208"/>
          <a:stretch>
            <a:fillRect/>
          </a:stretch>
        </p:blipFill>
        <p:spPr>
          <a:xfrm>
            <a:off x="0" y="8903414"/>
            <a:ext cx="18288000" cy="13835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63304" b="59098"/>
          <a:stretch>
            <a:fillRect/>
          </a:stretch>
        </p:blipFill>
        <p:spPr>
          <a:xfrm>
            <a:off x="1334724" y="259826"/>
            <a:ext cx="4503075" cy="35353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37982" t="4629" r="39517" b="61029"/>
          <a:stretch>
            <a:fillRect/>
          </a:stretch>
        </p:blipFill>
        <p:spPr>
          <a:xfrm>
            <a:off x="6830153" y="259826"/>
            <a:ext cx="3389018" cy="36432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81911" t="7453" r="4987" b="72170"/>
          <a:stretch>
            <a:fillRect/>
          </a:stretch>
        </p:blipFill>
        <p:spPr>
          <a:xfrm>
            <a:off x="11089821" y="595228"/>
            <a:ext cx="1607644" cy="17611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/>
          <a:srcRect l="8585" t="69017" r="49368"/>
          <a:stretch/>
        </p:blipFill>
        <p:spPr>
          <a:xfrm>
            <a:off x="13124556" y="0"/>
            <a:ext cx="5097139" cy="26456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66149" t="33000" r="3614" b="37525"/>
          <a:stretch>
            <a:fillRect/>
          </a:stretch>
        </p:blipFill>
        <p:spPr>
          <a:xfrm rot="-5400000">
            <a:off x="12507514" y="5370204"/>
            <a:ext cx="3938113" cy="27040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26803" t="21739" r="30870" b="4451"/>
          <a:stretch>
            <a:fillRect/>
          </a:stretch>
        </p:blipFill>
        <p:spPr>
          <a:xfrm>
            <a:off x="1673920" y="4827461"/>
            <a:ext cx="3739675" cy="42144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57180" t="44696" r="22412" b="42219"/>
          <a:stretch>
            <a:fillRect/>
          </a:stretch>
        </p:blipFill>
        <p:spPr>
          <a:xfrm rot="-2218298">
            <a:off x="8569516" y="4421914"/>
            <a:ext cx="4283267" cy="18308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l="20588" t="27746" r="30409" b="14016"/>
          <a:stretch>
            <a:fillRect/>
          </a:stretch>
        </p:blipFill>
        <p:spPr>
          <a:xfrm>
            <a:off x="6830153" y="5757550"/>
            <a:ext cx="1467591" cy="261547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779067" y="8710988"/>
            <a:ext cx="6322061" cy="1535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56"/>
              </a:lnSpc>
            </a:pPr>
            <a:r>
              <a:rPr lang="en-US" sz="9183" dirty="0">
                <a:solidFill>
                  <a:srgbClr val="FFFFFF"/>
                </a:solidFill>
                <a:latin typeface="Roboto Condensed Bold"/>
              </a:rPr>
              <a:t>MATERIALEN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12042" y="4462233"/>
            <a:ext cx="3347841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1"/>
              </a:lnSpc>
            </a:pPr>
            <a:r>
              <a:rPr lang="nl-NL" sz="2929" dirty="0">
                <a:solidFill>
                  <a:srgbClr val="1E2D4B"/>
                </a:solidFill>
                <a:latin typeface="Roboto Condensed Bold"/>
              </a:rPr>
              <a:t>Gedemineraliseerd water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745594" y="2289739"/>
            <a:ext cx="2296098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1"/>
              </a:lnSpc>
            </a:pPr>
            <a:r>
              <a:rPr lang="nl-NL" sz="2929" dirty="0">
                <a:solidFill>
                  <a:srgbClr val="1E2D4B"/>
                </a:solidFill>
                <a:latin typeface="Roboto Condensed Bold"/>
              </a:rPr>
              <a:t>Overdruk ventiel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l="13703" r="73103" b="26549"/>
          <a:stretch>
            <a:fillRect/>
          </a:stretch>
        </p:blipFill>
        <p:spPr>
          <a:xfrm>
            <a:off x="2136263" y="1455743"/>
            <a:ext cx="965144" cy="24334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524662" y="7079891"/>
            <a:ext cx="1467590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01"/>
              </a:lnSpc>
            </a:pPr>
            <a:r>
              <a:rPr lang="nl-NL" sz="2929" dirty="0">
                <a:solidFill>
                  <a:srgbClr val="1E2D4B"/>
                </a:solidFill>
                <a:latin typeface="Roboto Condensed Bold"/>
              </a:rPr>
              <a:t>AA</a:t>
            </a:r>
          </a:p>
          <a:p>
            <a:pPr>
              <a:lnSpc>
                <a:spcPts val="4101"/>
              </a:lnSpc>
            </a:pPr>
            <a:r>
              <a:rPr lang="nl-NL" sz="2929" dirty="0">
                <a:solidFill>
                  <a:srgbClr val="1E2D4B"/>
                </a:solidFill>
                <a:latin typeface="Roboto Condensed Bold"/>
              </a:rPr>
              <a:t>Batterijen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45594" y="6209013"/>
            <a:ext cx="1217806" cy="488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01"/>
              </a:lnSpc>
            </a:pPr>
            <a:r>
              <a:rPr lang="nl-NL" sz="2929" dirty="0" smtClean="0">
                <a:solidFill>
                  <a:srgbClr val="1E2D4B"/>
                </a:solidFill>
                <a:latin typeface="Roboto Condensed Bold"/>
              </a:rPr>
              <a:t>Slangen</a:t>
            </a:r>
            <a:endParaRPr lang="nl-NL" sz="2929" dirty="0">
              <a:solidFill>
                <a:srgbClr val="1E2D4B"/>
              </a:solidFill>
              <a:latin typeface="Roboto Condensed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5828584" y="7859815"/>
            <a:ext cx="1621216" cy="488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01"/>
              </a:lnSpc>
            </a:pPr>
            <a:r>
              <a:rPr lang="nl-NL" sz="2929" dirty="0">
                <a:solidFill>
                  <a:srgbClr val="1E2D4B"/>
                </a:solidFill>
                <a:latin typeface="Roboto Condensed Bold"/>
              </a:rPr>
              <a:t>Spuiten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893697" y="2868932"/>
            <a:ext cx="1165746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01"/>
              </a:lnSpc>
            </a:pPr>
            <a:r>
              <a:rPr lang="nl-NL" sz="2929" dirty="0">
                <a:solidFill>
                  <a:srgbClr val="1E2D4B"/>
                </a:solidFill>
                <a:latin typeface="Roboto Condensed Bold"/>
              </a:rPr>
              <a:t>Batterij houder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303730" y="3728540"/>
            <a:ext cx="3830869" cy="488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101"/>
              </a:lnSpc>
            </a:pPr>
            <a:r>
              <a:rPr lang="nl-NL" sz="2929" dirty="0" smtClean="0">
                <a:solidFill>
                  <a:srgbClr val="1E2D4B"/>
                </a:solidFill>
                <a:latin typeface="Roboto Condensed Bold"/>
              </a:rPr>
              <a:t>Brandstofcel/</a:t>
            </a:r>
            <a:r>
              <a:rPr lang="nl-NL" sz="2929" dirty="0" err="1" smtClean="0">
                <a:solidFill>
                  <a:srgbClr val="1E2D4B"/>
                </a:solidFill>
                <a:latin typeface="Roboto Condensed Bold"/>
              </a:rPr>
              <a:t>Electrolyser</a:t>
            </a:r>
            <a:endParaRPr lang="nl-NL" sz="2929" dirty="0">
              <a:solidFill>
                <a:srgbClr val="1E2D4B"/>
              </a:solidFill>
              <a:latin typeface="Roboto Condensed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66832" y="3157433"/>
            <a:ext cx="1528798" cy="488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101"/>
              </a:lnSpc>
            </a:pPr>
            <a:r>
              <a:rPr lang="nl-NL" sz="2929" dirty="0">
                <a:solidFill>
                  <a:srgbClr val="1E2D4B"/>
                </a:solidFill>
                <a:latin typeface="Roboto Condensed Bold"/>
              </a:rPr>
              <a:t>Klemmen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915736" y="1324653"/>
            <a:ext cx="1241993" cy="488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101"/>
              </a:lnSpc>
            </a:pPr>
            <a:r>
              <a:rPr lang="nl-NL" sz="2929" dirty="0">
                <a:solidFill>
                  <a:srgbClr val="1E2D4B"/>
                </a:solidFill>
                <a:latin typeface="Roboto Condensed Bold"/>
              </a:rPr>
              <a:t>Draden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7"/>
          <a:srcRect l="13703" r="73103" b="26549"/>
          <a:stretch>
            <a:fillRect/>
          </a:stretch>
        </p:blipFill>
        <p:spPr>
          <a:xfrm>
            <a:off x="4150890" y="1455743"/>
            <a:ext cx="965144" cy="24334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473782"/>
            <a:ext cx="7656483" cy="88132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654975">
            <a:off x="5833197" y="5535931"/>
            <a:ext cx="4620920" cy="13946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426181" y="4203131"/>
            <a:ext cx="7258828" cy="192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4"/>
              </a:lnSpc>
              <a:spcBef>
                <a:spcPct val="0"/>
              </a:spcBef>
            </a:pPr>
            <a:r>
              <a:rPr lang="nl-NL" sz="5546" dirty="0">
                <a:solidFill>
                  <a:srgbClr val="FFFFFF"/>
                </a:solidFill>
                <a:latin typeface="Roboto Condensed"/>
              </a:rPr>
              <a:t>Verwijder de plastic dopjes</a:t>
            </a:r>
          </a:p>
        </p:txBody>
      </p:sp>
    </p:spTree>
    <p:extLst>
      <p:ext uri="{BB962C8B-B14F-4D97-AF65-F5344CB8AC3E}">
        <p14:creationId xmlns:p14="http://schemas.microsoft.com/office/powerpoint/2010/main" val="3937973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099" y="1473782"/>
            <a:ext cx="11499028" cy="791528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080012" y="2870578"/>
            <a:ext cx="5675052" cy="7001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4"/>
              </a:lnSpc>
              <a:spcBef>
                <a:spcPct val="0"/>
              </a:spcBef>
            </a:pPr>
            <a:r>
              <a:rPr lang="nl-NL" sz="5500" dirty="0">
                <a:solidFill>
                  <a:srgbClr val="FFFFFF"/>
                </a:solidFill>
                <a:latin typeface="Roboto Condensed"/>
              </a:rPr>
              <a:t>Snij 4 stukjes</a:t>
            </a:r>
          </a:p>
          <a:p>
            <a:pPr>
              <a:lnSpc>
                <a:spcPts val="7764"/>
              </a:lnSpc>
              <a:spcBef>
                <a:spcPct val="0"/>
              </a:spcBef>
            </a:pPr>
            <a:r>
              <a:rPr lang="nl-NL" sz="5500" dirty="0">
                <a:solidFill>
                  <a:srgbClr val="FFFFFF"/>
                </a:solidFill>
                <a:latin typeface="Roboto Condensed"/>
              </a:rPr>
              <a:t>Slang van ca.  </a:t>
            </a:r>
            <a:endParaRPr lang="nl-NL" sz="5500" dirty="0">
              <a:solidFill>
                <a:srgbClr val="FFFFFF"/>
              </a:solidFill>
              <a:latin typeface="Roboto Condensed"/>
              <a:ea typeface="Roboto Condensed"/>
            </a:endParaRPr>
          </a:p>
          <a:p>
            <a:pPr>
              <a:lnSpc>
                <a:spcPts val="7764"/>
              </a:lnSpc>
              <a:spcBef>
                <a:spcPct val="0"/>
              </a:spcBef>
            </a:pPr>
            <a:r>
              <a:rPr lang="nl-NL" sz="5500" dirty="0">
                <a:solidFill>
                  <a:srgbClr val="FFFFFF"/>
                </a:solidFill>
                <a:latin typeface="Roboto Condensed"/>
              </a:rPr>
              <a:t>10 cm lang.</a:t>
            </a:r>
            <a:endParaRPr lang="nl-NL" sz="5500" dirty="0">
              <a:solidFill>
                <a:srgbClr val="FFFFFF"/>
              </a:solidFill>
              <a:latin typeface="Roboto Condensed"/>
              <a:ea typeface="Roboto Condensed"/>
            </a:endParaRPr>
          </a:p>
          <a:p>
            <a:pPr>
              <a:lnSpc>
                <a:spcPts val="7764"/>
              </a:lnSpc>
              <a:spcBef>
                <a:spcPct val="0"/>
              </a:spcBef>
            </a:pPr>
            <a:endParaRPr lang="nl-NL" sz="5546" dirty="0">
              <a:solidFill>
                <a:srgbClr val="FFFFFF"/>
              </a:solidFill>
              <a:latin typeface="Roboto Condensed"/>
            </a:endParaRPr>
          </a:p>
          <a:p>
            <a:pPr>
              <a:lnSpc>
                <a:spcPts val="7764"/>
              </a:lnSpc>
              <a:spcBef>
                <a:spcPct val="0"/>
              </a:spcBef>
            </a:pPr>
            <a:r>
              <a:rPr lang="nl-NL" sz="5500" dirty="0">
                <a:solidFill>
                  <a:srgbClr val="FFFFFF"/>
                </a:solidFill>
                <a:latin typeface="Roboto Condensed"/>
              </a:rPr>
              <a:t>Je kan ook de lengte van de spuit gebruiken.</a:t>
            </a:r>
            <a:endParaRPr lang="nl-NL" sz="5500" dirty="0">
              <a:solidFill>
                <a:srgbClr val="FFFFFF"/>
              </a:solidFill>
              <a:latin typeface="Roboto Condensed"/>
              <a:ea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756505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9401" y="1473782"/>
            <a:ext cx="7581286" cy="872298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144598" y="5260560"/>
            <a:ext cx="7857259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8"/>
              </a:lnSpc>
              <a:spcBef>
                <a:spcPct val="0"/>
              </a:spcBef>
            </a:pPr>
            <a:r>
              <a:rPr lang="nl-NL" sz="3363" dirty="0">
                <a:solidFill>
                  <a:srgbClr val="FFFFFF"/>
                </a:solidFill>
                <a:latin typeface="Roboto Condensed"/>
              </a:rPr>
              <a:t>aansluiten op de buitenste nippel</a:t>
            </a:r>
          </a:p>
          <a:p>
            <a:pPr algn="ctr">
              <a:lnSpc>
                <a:spcPts val="4708"/>
              </a:lnSpc>
              <a:spcBef>
                <a:spcPct val="0"/>
              </a:spcBef>
            </a:pPr>
            <a:r>
              <a:rPr lang="nl-NL" sz="3363" dirty="0">
                <a:solidFill>
                  <a:srgbClr val="FFFFFF"/>
                </a:solidFill>
                <a:latin typeface="Roboto Condensed"/>
              </a:rPr>
              <a:t>(nooit in het midden)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65830" t="51842" b="13833"/>
          <a:stretch>
            <a:fillRect/>
          </a:stretch>
        </p:blipFill>
        <p:spPr>
          <a:xfrm rot="914479">
            <a:off x="5175831" y="2349787"/>
            <a:ext cx="2616219" cy="30250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7038283">
            <a:off x="5101540" y="4438792"/>
            <a:ext cx="2188113" cy="7797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259644">
            <a:off x="4543763" y="6468250"/>
            <a:ext cx="2188113" cy="77976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967372" y="5029200"/>
            <a:ext cx="7941381" cy="300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6"/>
              </a:lnSpc>
              <a:spcBef>
                <a:spcPct val="0"/>
              </a:spcBef>
            </a:pPr>
            <a:r>
              <a:rPr lang="nl-NL" sz="5500" dirty="0">
                <a:solidFill>
                  <a:srgbClr val="FFFFFF"/>
                </a:solidFill>
                <a:latin typeface="Roboto Condensed"/>
              </a:rPr>
              <a:t>Monteer op elk van de overdruk ventielen een slangetje.</a:t>
            </a:r>
          </a:p>
        </p:txBody>
      </p:sp>
    </p:spTree>
    <p:extLst>
      <p:ext uri="{BB962C8B-B14F-4D97-AF65-F5344CB8AC3E}">
        <p14:creationId xmlns:p14="http://schemas.microsoft.com/office/powerpoint/2010/main" val="2489019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7664"/>
          <a:stretch>
            <a:fillRect/>
          </a:stretch>
        </p:blipFill>
        <p:spPr>
          <a:xfrm>
            <a:off x="0" y="1473782"/>
            <a:ext cx="14596483" cy="88132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339195" y="4855271"/>
            <a:ext cx="9346045" cy="1935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6"/>
              </a:lnSpc>
              <a:spcBef>
                <a:spcPct val="0"/>
              </a:spcBef>
            </a:pPr>
            <a:r>
              <a:rPr lang="nl-NL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Verbind de overige stukken</a:t>
            </a:r>
            <a:br>
              <a:rPr lang="nl-NL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nl-NL" sz="60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slang op de spuiten</a:t>
            </a:r>
            <a:r>
              <a:rPr lang="en-US" sz="550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1066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19957"/>
          <a:stretch>
            <a:fillRect/>
          </a:stretch>
        </p:blipFill>
        <p:spPr>
          <a:xfrm>
            <a:off x="7829" y="1335337"/>
            <a:ext cx="7344262" cy="89516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487592" y="4248305"/>
            <a:ext cx="3996104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339195" y="4855271"/>
            <a:ext cx="9346045" cy="928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6"/>
              </a:lnSpc>
              <a:spcBef>
                <a:spcPct val="0"/>
              </a:spcBef>
            </a:pPr>
            <a:r>
              <a:rPr lang="en-US" sz="5547" dirty="0">
                <a:solidFill>
                  <a:srgbClr val="FFFFFF"/>
                </a:solidFill>
                <a:latin typeface="Roboto Condensed"/>
              </a:rPr>
              <a:t>ALLES AANGESLOTEN</a:t>
            </a:r>
          </a:p>
        </p:txBody>
      </p:sp>
    </p:spTree>
    <p:extLst>
      <p:ext uri="{BB962C8B-B14F-4D97-AF65-F5344CB8AC3E}">
        <p14:creationId xmlns:p14="http://schemas.microsoft.com/office/powerpoint/2010/main" val="2190094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86545" y="2866360"/>
            <a:ext cx="8552650" cy="588716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941955" y="3086100"/>
            <a:ext cx="9346045" cy="300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6"/>
              </a:lnSpc>
            </a:pPr>
            <a:r>
              <a:rPr lang="nl-NL" sz="5400" dirty="0">
                <a:solidFill>
                  <a:srgbClr val="FFFFFF"/>
                </a:solidFill>
                <a:latin typeface="Roboto Condensed"/>
              </a:rPr>
              <a:t>Verbind de andere kant van de slang van het overdrukventiel met de brandstofcel.</a:t>
            </a:r>
            <a:endParaRPr lang="nl-NL" sz="5400" dirty="0">
              <a:solidFill>
                <a:srgbClr val="FFFFFF"/>
              </a:solidFill>
              <a:latin typeface="Roboto Condensed"/>
              <a:ea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208505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4000"/>
          </a:blip>
          <a:srcRect l="5555" r="555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363" r="1311" b="76490"/>
          <a:stretch>
            <a:fillRect/>
          </a:stretch>
        </p:blipFill>
        <p:spPr>
          <a:xfrm>
            <a:off x="-325808" y="0"/>
            <a:ext cx="18596716" cy="249555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315450" y="3124200"/>
            <a:ext cx="7772400" cy="2609850"/>
          </a:xfrm>
          <a:prstGeom prst="rect">
            <a:avLst/>
          </a:prstGeom>
          <a:solidFill>
            <a:srgbClr val="F2FAFF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47906" y="3552825"/>
            <a:ext cx="1752600" cy="1752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97388" y="6545531"/>
            <a:ext cx="1053634" cy="180494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-325808" y="389271"/>
            <a:ext cx="14878937" cy="1603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30"/>
              </a:lnSpc>
              <a:spcBef>
                <a:spcPct val="0"/>
              </a:spcBef>
            </a:pPr>
            <a:r>
              <a:rPr lang="en-US" sz="8950" spc="223" dirty="0">
                <a:solidFill>
                  <a:srgbClr val="FFFFFF"/>
                </a:solidFill>
                <a:latin typeface="Roboto Condensed Bold"/>
              </a:rPr>
              <a:t>LEERDOELEN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7888" y="6736031"/>
            <a:ext cx="1053634" cy="1804941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9296816" y="6138827"/>
            <a:ext cx="7772400" cy="2609850"/>
          </a:xfrm>
          <a:prstGeom prst="rect">
            <a:avLst/>
          </a:prstGeom>
          <a:solidFill>
            <a:srgbClr val="F2FAFF"/>
          </a:solidFill>
        </p:spPr>
      </p:sp>
      <p:sp>
        <p:nvSpPr>
          <p:cNvPr id="9" name="AutoShape 9"/>
          <p:cNvSpPr/>
          <p:nvPr/>
        </p:nvSpPr>
        <p:spPr>
          <a:xfrm>
            <a:off x="1028700" y="6143077"/>
            <a:ext cx="7772400" cy="2609850"/>
          </a:xfrm>
          <a:prstGeom prst="rect">
            <a:avLst/>
          </a:prstGeom>
          <a:solidFill>
            <a:srgbClr val="F2FAFF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874578" y="6637094"/>
            <a:ext cx="1499256" cy="14992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170782">
            <a:off x="1075476" y="6565414"/>
            <a:ext cx="2076575" cy="1265326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1028700" y="3124200"/>
            <a:ext cx="7772400" cy="2609850"/>
          </a:xfrm>
          <a:prstGeom prst="rect">
            <a:avLst/>
          </a:prstGeom>
          <a:solidFill>
            <a:srgbClr val="F2FAFF"/>
          </a:solidFill>
        </p:spPr>
      </p:sp>
      <p:sp>
        <p:nvSpPr>
          <p:cNvPr id="13" name="TextBox 13"/>
          <p:cNvSpPr txBox="1"/>
          <p:nvPr/>
        </p:nvSpPr>
        <p:spPr>
          <a:xfrm>
            <a:off x="1152525" y="3472815"/>
            <a:ext cx="752475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nl-NL" sz="3200" spc="-134" dirty="0">
                <a:solidFill>
                  <a:srgbClr val="244357"/>
                </a:solidFill>
                <a:latin typeface="Roboto Bold"/>
              </a:rPr>
              <a:t>Na afronding van deze les kunnen de leerlingen, met behulp van de brandstofcel (elektrolyse) uit de DIY kit, het volgende: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440954" y="3678112"/>
            <a:ext cx="2458953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200" dirty="0">
                <a:solidFill>
                  <a:srgbClr val="244357"/>
                </a:solidFill>
                <a:latin typeface="Roboto Bold"/>
              </a:rPr>
              <a:t>HERKENNEN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840825" y="3918585"/>
            <a:ext cx="4999375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9"/>
              </a:lnSpc>
              <a:spcBef>
                <a:spcPct val="0"/>
              </a:spcBef>
            </a:pPr>
            <a:r>
              <a:rPr lang="en-US" sz="2071" spc="51" dirty="0">
                <a:solidFill>
                  <a:srgbClr val="000000"/>
                </a:solidFill>
                <a:latin typeface="Roboto"/>
              </a:rPr>
              <a:t>                              </a:t>
            </a:r>
            <a:r>
              <a:rPr lang="nl-NL" sz="2071" spc="51" dirty="0">
                <a:solidFill>
                  <a:srgbClr val="000000"/>
                </a:solidFill>
                <a:latin typeface="Roboto"/>
              </a:rPr>
              <a:t>waterstof en zuurstof,</a:t>
            </a:r>
          </a:p>
          <a:p>
            <a:pPr>
              <a:lnSpc>
                <a:spcPts val="2899"/>
              </a:lnSpc>
              <a:spcBef>
                <a:spcPct val="0"/>
              </a:spcBef>
            </a:pPr>
            <a:r>
              <a:rPr lang="nl-NL" sz="2071" spc="51" dirty="0">
                <a:solidFill>
                  <a:srgbClr val="000000"/>
                </a:solidFill>
                <a:latin typeface="Roboto"/>
              </a:rPr>
              <a:t>wanneer de moleculen van gedestilleerd water van elkaar loskomen.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302893" y="6824191"/>
            <a:ext cx="2096334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200" dirty="0">
                <a:solidFill>
                  <a:srgbClr val="244357"/>
                </a:solidFill>
                <a:latin typeface="Roboto Bold"/>
              </a:rPr>
              <a:t>METEN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161883" y="7074302"/>
            <a:ext cx="4999375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9"/>
              </a:lnSpc>
              <a:spcBef>
                <a:spcPct val="0"/>
              </a:spcBef>
            </a:pPr>
            <a:r>
              <a:rPr lang="nl-NL" sz="2071" spc="51" dirty="0">
                <a:solidFill>
                  <a:srgbClr val="000000"/>
                </a:solidFill>
                <a:latin typeface="Roboto"/>
              </a:rPr>
              <a:t>                                de verhouding van zuurstof en waterstof in water.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495571" y="6802551"/>
            <a:ext cx="2516416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200" dirty="0">
                <a:solidFill>
                  <a:srgbClr val="244357"/>
                </a:solidFill>
                <a:latin typeface="Roboto Bold"/>
              </a:rPr>
              <a:t>ANALISEREN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840825" y="7006657"/>
            <a:ext cx="4999375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9"/>
              </a:lnSpc>
              <a:spcBef>
                <a:spcPct val="0"/>
              </a:spcBef>
            </a:pPr>
            <a:r>
              <a:rPr lang="nl-NL" sz="2071" spc="51" dirty="0">
                <a:solidFill>
                  <a:srgbClr val="000000"/>
                </a:solidFill>
                <a:latin typeface="Roboto"/>
              </a:rPr>
              <a:t>                               de effectiviteit van waterstof als energiebron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923460" y="4235567"/>
            <a:ext cx="9346045" cy="300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6"/>
              </a:lnSpc>
            </a:pPr>
            <a:r>
              <a:rPr lang="nl-NL" sz="5400" dirty="0">
                <a:solidFill>
                  <a:srgbClr val="FFFFFF"/>
                </a:solidFill>
                <a:latin typeface="Roboto Condensed"/>
              </a:rPr>
              <a:t>Verbind de andere kant van de slang van de spuit met de brandstofcel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6984"/>
          <a:stretch>
            <a:fillRect/>
          </a:stretch>
        </p:blipFill>
        <p:spPr>
          <a:xfrm>
            <a:off x="0" y="1473782"/>
            <a:ext cx="7121701" cy="881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41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rcRect b="6988"/>
          <a:stretch/>
        </p:blipFill>
        <p:spPr>
          <a:xfrm>
            <a:off x="0" y="2449854"/>
            <a:ext cx="11489948" cy="783714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844545" y="4760661"/>
            <a:ext cx="6062455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66"/>
              </a:lnSpc>
            </a:pPr>
            <a:r>
              <a:rPr lang="nl-NL" sz="5400" dirty="0">
                <a:solidFill>
                  <a:srgbClr val="FFFFFF"/>
                </a:solidFill>
                <a:latin typeface="Roboto Condensed"/>
              </a:rPr>
              <a:t>Herhaal dit aan de andere kant van de brandstofcel</a:t>
            </a:r>
            <a:r>
              <a:rPr lang="nl-NL" sz="5400" dirty="0">
                <a:solidFill>
                  <a:srgbClr val="FFFFFF"/>
                </a:solidFill>
                <a:latin typeface="Arimo"/>
              </a:rPr>
              <a:t>.</a:t>
            </a:r>
            <a:endParaRPr lang="nl-NL" sz="5400" dirty="0">
              <a:solidFill>
                <a:srgbClr val="FFFFFF"/>
              </a:solidFill>
              <a:latin typeface="Arimo"/>
              <a:ea typeface="Arimo"/>
              <a:cs typeface="Arimo"/>
            </a:endParaRPr>
          </a:p>
        </p:txBody>
      </p:sp>
    </p:spTree>
    <p:extLst>
      <p:ext uri="{BB962C8B-B14F-4D97-AF65-F5344CB8AC3E}">
        <p14:creationId xmlns:p14="http://schemas.microsoft.com/office/powerpoint/2010/main" val="1834183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191998" y="4379980"/>
            <a:ext cx="7296889" cy="300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6"/>
              </a:lnSpc>
            </a:pPr>
            <a:r>
              <a:rPr lang="en-US" sz="5547" dirty="0">
                <a:solidFill>
                  <a:srgbClr val="FFFFFF"/>
                </a:solidFill>
                <a:latin typeface="Roboto Condensed"/>
              </a:rPr>
              <a:t>ALLE SLANGEN AANGESLOTEN OP DE BRANDSTOFCEL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40443" y="5143500"/>
            <a:ext cx="3996104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t="4807"/>
          <a:stretch>
            <a:fillRect/>
          </a:stretch>
        </p:blipFill>
        <p:spPr>
          <a:xfrm>
            <a:off x="0" y="1473782"/>
            <a:ext cx="8043148" cy="881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539146" y="2569119"/>
            <a:ext cx="8424849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66"/>
              </a:lnSpc>
            </a:pPr>
            <a:r>
              <a:rPr lang="nl-NL" sz="5500" dirty="0">
                <a:solidFill>
                  <a:srgbClr val="FFFFFF"/>
                </a:solidFill>
                <a:latin typeface="Roboto Condensed"/>
              </a:rPr>
              <a:t>Sluit de rode draad aan op de rode aansluiting van de brandstofcel.</a:t>
            </a:r>
            <a:endParaRPr lang="nl-NL" sz="5500" dirty="0">
              <a:solidFill>
                <a:srgbClr val="FFFFFF"/>
              </a:solidFill>
              <a:latin typeface="Roboto Condensed"/>
              <a:ea typeface="Roboto Condense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473782"/>
            <a:ext cx="7656483" cy="88132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67106" y="4851316"/>
            <a:ext cx="5333124" cy="543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71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1217" b="8058"/>
          <a:stretch>
            <a:fillRect/>
          </a:stretch>
        </p:blipFill>
        <p:spPr>
          <a:xfrm rot="954766">
            <a:off x="11007328" y="5099771"/>
            <a:ext cx="5030001" cy="49495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400000">
            <a:off x="520552" y="2875326"/>
            <a:ext cx="6891122" cy="793222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539146" y="2569119"/>
            <a:ext cx="8424849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66"/>
              </a:lnSpc>
            </a:pPr>
            <a:r>
              <a:rPr lang="nl-NL" sz="5500" dirty="0">
                <a:solidFill>
                  <a:srgbClr val="FFFFFF"/>
                </a:solidFill>
                <a:latin typeface="Roboto Condensed"/>
              </a:rPr>
              <a:t>Sluit de zwarte draad aan op de zwarte aansluiting van de brandstofcel.</a:t>
            </a:r>
            <a:endParaRPr lang="nl-NL" sz="5500" dirty="0">
              <a:solidFill>
                <a:srgbClr val="FFFFFF"/>
              </a:solidFill>
              <a:latin typeface="Roboto Condensed"/>
              <a:ea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65095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12656" y="2753405"/>
            <a:ext cx="7296889" cy="300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6"/>
              </a:lnSpc>
            </a:pPr>
            <a:r>
              <a:rPr lang="en-US" sz="5500" dirty="0">
                <a:solidFill>
                  <a:srgbClr val="FFFFFF"/>
                </a:solidFill>
                <a:latin typeface="Roboto Condensed"/>
              </a:rPr>
              <a:t>OP DIT MOMENT ZOU HET ER ZO UIT MOETEN ZIEN</a:t>
            </a:r>
            <a:endParaRPr lang="en-US" sz="5500" dirty="0">
              <a:solidFill>
                <a:srgbClr val="FFFFFF"/>
              </a:solidFill>
              <a:latin typeface="Roboto Condensed"/>
              <a:ea typeface="Roboto Condense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37159" y="4888864"/>
            <a:ext cx="3996104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691" r="691"/>
          <a:stretch>
            <a:fillRect/>
          </a:stretch>
        </p:blipFill>
        <p:spPr>
          <a:xfrm rot="2360353">
            <a:off x="-52245" y="2376873"/>
            <a:ext cx="11442751" cy="693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23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5855" r="13979"/>
          <a:stretch>
            <a:fillRect/>
          </a:stretch>
        </p:blipFill>
        <p:spPr>
          <a:xfrm>
            <a:off x="0" y="1473782"/>
            <a:ext cx="5211503" cy="58612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23272"/>
          <a:stretch>
            <a:fillRect/>
          </a:stretch>
        </p:blipFill>
        <p:spPr>
          <a:xfrm rot="-5400000">
            <a:off x="5985575" y="1473782"/>
            <a:ext cx="5861255" cy="58612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14828" b="12125"/>
          <a:stretch>
            <a:fillRect/>
          </a:stretch>
        </p:blipFill>
        <p:spPr>
          <a:xfrm>
            <a:off x="12443668" y="1473782"/>
            <a:ext cx="5844332" cy="586125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95400" y="8706379"/>
            <a:ext cx="13501527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87"/>
              </a:lnSpc>
              <a:spcBef>
                <a:spcPct val="0"/>
              </a:spcBef>
            </a:pPr>
            <a:r>
              <a:rPr lang="nl-NL" sz="5700" dirty="0">
                <a:solidFill>
                  <a:srgbClr val="FFFFFF"/>
                </a:solidFill>
                <a:latin typeface="Roboto Condensed"/>
              </a:rPr>
              <a:t>Plaatsen van de batterijen in de batterijhouder.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46466" y="2503537"/>
            <a:ext cx="2504770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5"/>
              </a:lnSpc>
              <a:spcBef>
                <a:spcPct val="0"/>
              </a:spcBef>
            </a:pPr>
            <a:r>
              <a:rPr lang="en-US" sz="4903" dirty="0" smtClean="0">
                <a:solidFill>
                  <a:srgbClr val="FFFFFF"/>
                </a:solidFill>
                <a:latin typeface="Roboto Condensed"/>
              </a:rPr>
              <a:t>ZET </a:t>
            </a:r>
            <a:r>
              <a:rPr lang="en-US" sz="4903" dirty="0">
                <a:solidFill>
                  <a:srgbClr val="FFFFFF"/>
                </a:solidFill>
                <a:latin typeface="Roboto Condensed"/>
              </a:rPr>
              <a:t>UIT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69944" y="4299635"/>
            <a:ext cx="4492516" cy="2654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5"/>
              </a:lnSpc>
            </a:pPr>
            <a:r>
              <a:rPr lang="en-US" sz="4900" dirty="0">
                <a:solidFill>
                  <a:srgbClr val="FFFFFF"/>
                </a:solidFill>
                <a:latin typeface="Roboto Condensed"/>
              </a:rPr>
              <a:t>VERWIJDER DE SCHROEF DAN DE DEKSEL</a:t>
            </a:r>
            <a:endParaRPr lang="en-US" sz="4900" dirty="0">
              <a:solidFill>
                <a:srgbClr val="FFFFFF"/>
              </a:solidFill>
              <a:latin typeface="Roboto Condensed"/>
              <a:ea typeface="Roboto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277600" y="7418637"/>
            <a:ext cx="701040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66"/>
              </a:lnSpc>
              <a:spcBef>
                <a:spcPct val="0"/>
              </a:spcBef>
            </a:pPr>
            <a:r>
              <a:rPr lang="en-US" sz="5547" dirty="0">
                <a:solidFill>
                  <a:srgbClr val="FFFFFF"/>
                </a:solidFill>
                <a:latin typeface="Roboto Condensed"/>
              </a:rPr>
              <a:t>PLAATS DE BATTERIJEN</a:t>
            </a:r>
          </a:p>
        </p:txBody>
      </p:sp>
    </p:spTree>
    <p:extLst>
      <p:ext uri="{BB962C8B-B14F-4D97-AF65-F5344CB8AC3E}">
        <p14:creationId xmlns:p14="http://schemas.microsoft.com/office/powerpoint/2010/main" val="3314387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5259" b="5259"/>
          <a:stretch>
            <a:fillRect/>
          </a:stretch>
        </p:blipFill>
        <p:spPr>
          <a:xfrm>
            <a:off x="345296" y="1776544"/>
            <a:ext cx="17597408" cy="8207695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="" xmlns:a16="http://schemas.microsoft.com/office/drawing/2014/main" id="{EFA8875A-8111-4FF8-A6DF-15D1A0604C7E}"/>
              </a:ext>
            </a:extLst>
          </p:cNvPr>
          <p:cNvSpPr txBox="1"/>
          <p:nvPr/>
        </p:nvSpPr>
        <p:spPr>
          <a:xfrm>
            <a:off x="7691194" y="8275887"/>
            <a:ext cx="5844332" cy="956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6"/>
              </a:lnSpc>
              <a:spcBef>
                <a:spcPct val="0"/>
              </a:spcBef>
            </a:pPr>
            <a:r>
              <a:rPr lang="en-US" sz="5500" dirty="0">
                <a:solidFill>
                  <a:srgbClr val="002060"/>
                </a:solidFill>
                <a:latin typeface="Roboto Condensed"/>
              </a:rPr>
              <a:t>SET AAN</a:t>
            </a:r>
            <a:endParaRPr lang="cs-CZ" dirty="0"/>
          </a:p>
        </p:txBody>
      </p:sp>
      <p:sp>
        <p:nvSpPr>
          <p:cNvPr id="7" name="TextBox 10">
            <a:extLst>
              <a:ext uri="{FF2B5EF4-FFF2-40B4-BE49-F238E27FC236}">
                <a16:creationId xmlns="" xmlns:a16="http://schemas.microsoft.com/office/drawing/2014/main" id="{5C7CB02D-EA4B-4A9D-AB69-95581A5965C5}"/>
              </a:ext>
            </a:extLst>
          </p:cNvPr>
          <p:cNvSpPr txBox="1"/>
          <p:nvPr/>
        </p:nvSpPr>
        <p:spPr>
          <a:xfrm>
            <a:off x="12037601" y="4922084"/>
            <a:ext cx="5844332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6"/>
              </a:lnSpc>
              <a:spcBef>
                <a:spcPct val="0"/>
              </a:spcBef>
            </a:pPr>
            <a:r>
              <a:rPr lang="en-US" sz="4800" dirty="0">
                <a:solidFill>
                  <a:srgbClr val="002060"/>
                </a:solidFill>
                <a:latin typeface="Roboto Condensed"/>
              </a:rPr>
              <a:t>VERBIND DE KLEMMEN ALS OP HET PLAATJE</a:t>
            </a:r>
            <a:endParaRPr lang="cs-CZ" sz="5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1322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0509" y="1809775"/>
            <a:ext cx="7636418" cy="552685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797448" y="1975071"/>
            <a:ext cx="8760587" cy="300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6"/>
              </a:lnSpc>
              <a:spcBef>
                <a:spcPct val="0"/>
              </a:spcBef>
            </a:pPr>
            <a:r>
              <a:rPr lang="nl-NL" sz="5500" dirty="0">
                <a:solidFill>
                  <a:srgbClr val="FFFFFF"/>
                </a:solidFill>
                <a:latin typeface="Roboto Condensed"/>
              </a:rPr>
              <a:t>Als het system werkt, zie je dat de spuiten worden gevuld met gassen.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82188" y="5352980"/>
            <a:ext cx="9591108" cy="400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6"/>
              </a:lnSpc>
              <a:spcBef>
                <a:spcPct val="0"/>
              </a:spcBef>
            </a:pPr>
            <a:r>
              <a:rPr lang="en-US" sz="5500" dirty="0">
                <a:solidFill>
                  <a:srgbClr val="FFFFFF"/>
                </a:solidFill>
                <a:latin typeface="Roboto Condensed"/>
              </a:rPr>
              <a:t>ALS EEN VAN DE SPUITEN TOT 20 </a:t>
            </a:r>
            <a:r>
              <a:rPr lang="en-US" sz="5500" dirty="0" smtClean="0">
                <a:solidFill>
                  <a:srgbClr val="FFFFFF"/>
                </a:solidFill>
                <a:latin typeface="Roboto Condensed"/>
              </a:rPr>
              <a:t>mL </a:t>
            </a:r>
            <a:r>
              <a:rPr lang="en-US" sz="5500" dirty="0">
                <a:solidFill>
                  <a:srgbClr val="FFFFFF"/>
                </a:solidFill>
                <a:latin typeface="Roboto Condensed"/>
              </a:rPr>
              <a:t>IS GEVULD, IS HET EXPERIMENT KLAAR EN KAN JE UITSCHAKELEN</a:t>
            </a:r>
            <a:endParaRPr lang="en-US" sz="5500" dirty="0">
              <a:solidFill>
                <a:srgbClr val="FFFFFF"/>
              </a:solidFill>
              <a:latin typeface="Roboto Condensed"/>
              <a:ea typeface="Roboto Condense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131853" y="6641108"/>
            <a:ext cx="3415589" cy="351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76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C3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42875"/>
            <a:ext cx="18630900" cy="10572750"/>
            <a:chOff x="0" y="0"/>
            <a:chExt cx="24841200" cy="14097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3000"/>
            </a:blip>
            <a:srcRect l="21364" r="21364"/>
            <a:stretch>
              <a:fillRect/>
            </a:stretch>
          </p:blipFill>
          <p:spPr>
            <a:xfrm>
              <a:off x="0" y="0"/>
              <a:ext cx="12420600" cy="14097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53000"/>
            </a:blip>
            <a:srcRect l="21364" r="21364"/>
            <a:stretch>
              <a:fillRect/>
            </a:stretch>
          </p:blipFill>
          <p:spPr>
            <a:xfrm>
              <a:off x="12420600" y="0"/>
              <a:ext cx="12420600" cy="14097000"/>
            </a:xfrm>
            <a:prstGeom prst="rect">
              <a:avLst/>
            </a:prstGeom>
          </p:spPr>
        </p:pic>
      </p:grpSp>
      <p:sp>
        <p:nvSpPr>
          <p:cNvPr id="5" name="AutoShape 5"/>
          <p:cNvSpPr/>
          <p:nvPr/>
        </p:nvSpPr>
        <p:spPr>
          <a:xfrm>
            <a:off x="3537225" y="2640591"/>
            <a:ext cx="11213551" cy="632974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TextBox 6"/>
          <p:cNvSpPr txBox="1"/>
          <p:nvPr/>
        </p:nvSpPr>
        <p:spPr>
          <a:xfrm>
            <a:off x="3537225" y="2961932"/>
            <a:ext cx="11213551" cy="5616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  <a:spcBef>
                <a:spcPct val="0"/>
              </a:spcBef>
            </a:pPr>
            <a:r>
              <a:rPr lang="en-US" sz="10400" dirty="0">
                <a:solidFill>
                  <a:srgbClr val="1E2D4B"/>
                </a:solidFill>
                <a:latin typeface="Roboto Condensed Bold"/>
              </a:rPr>
              <a:t>BEANTWOORD </a:t>
            </a:r>
          </a:p>
          <a:p>
            <a:pPr algn="ctr">
              <a:lnSpc>
                <a:spcPts val="14560"/>
              </a:lnSpc>
              <a:spcBef>
                <a:spcPct val="0"/>
              </a:spcBef>
            </a:pPr>
            <a:r>
              <a:rPr lang="en-US" sz="10400" dirty="0">
                <a:solidFill>
                  <a:srgbClr val="1E2D4B"/>
                </a:solidFill>
                <a:latin typeface="Roboto Condensed Bold"/>
              </a:rPr>
              <a:t>DE VOLGENDE VRAGEN: </a:t>
            </a:r>
          </a:p>
        </p:txBody>
      </p:sp>
    </p:spTree>
    <p:extLst>
      <p:ext uri="{BB962C8B-B14F-4D97-AF65-F5344CB8AC3E}">
        <p14:creationId xmlns:p14="http://schemas.microsoft.com/office/powerpoint/2010/main" val="868108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r="579" b="2543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13480"/>
          <a:stretch>
            <a:fillRect/>
          </a:stretch>
        </p:blipFill>
        <p:spPr>
          <a:xfrm>
            <a:off x="-154358" y="1473782"/>
            <a:ext cx="18596716" cy="91841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63445" y="2268985"/>
            <a:ext cx="11379558" cy="244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559"/>
              </a:lnSpc>
              <a:spcBef>
                <a:spcPct val="0"/>
              </a:spcBef>
            </a:pPr>
            <a:r>
              <a:rPr lang="en-US" sz="8460" spc="888" dirty="0">
                <a:solidFill>
                  <a:srgbClr val="FFFFFF"/>
                </a:solidFill>
                <a:latin typeface="Roboto Condensed Bold"/>
              </a:rPr>
              <a:t>WA</a:t>
            </a:r>
            <a:r>
              <a:rPr lang="en-US" sz="8460" u="none" spc="888" dirty="0">
                <a:solidFill>
                  <a:srgbClr val="FFFFFF"/>
                </a:solidFill>
                <a:latin typeface="Roboto Condensed Bold"/>
              </a:rPr>
              <a:t>T IS EEN</a:t>
            </a:r>
          </a:p>
          <a:p>
            <a:pPr marL="0" lvl="0" indent="0" algn="l">
              <a:lnSpc>
                <a:spcPts val="9559"/>
              </a:lnSpc>
              <a:spcBef>
                <a:spcPct val="0"/>
              </a:spcBef>
            </a:pPr>
            <a:r>
              <a:rPr lang="en-US" sz="8460" u="none" spc="888" dirty="0" smtClean="0">
                <a:solidFill>
                  <a:srgbClr val="FFFFFF"/>
                </a:solidFill>
                <a:latin typeface="Roboto Condensed Bold"/>
              </a:rPr>
              <a:t>ELECTROLYSER</a:t>
            </a:r>
            <a:r>
              <a:rPr lang="en-US" sz="8460" u="none" spc="888" dirty="0">
                <a:solidFill>
                  <a:srgbClr val="FFFFFF"/>
                </a:solidFill>
                <a:latin typeface="Roboto Condensed Bold"/>
              </a:rPr>
              <a:t>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6305105"/>
            <a:ext cx="18288000" cy="3117061"/>
            <a:chOff x="0" y="0"/>
            <a:chExt cx="6186311" cy="10544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054413"/>
            </a:xfrm>
            <a:custGeom>
              <a:avLst/>
              <a:gdLst/>
              <a:ahLst/>
              <a:cxnLst/>
              <a:rect l="l" t="t" r="r" b="b"/>
              <a:pathLst>
                <a:path w="6186311" h="1054413">
                  <a:moveTo>
                    <a:pt x="0" y="0"/>
                  </a:moveTo>
                  <a:lnTo>
                    <a:pt x="6186311" y="0"/>
                  </a:lnTo>
                  <a:lnTo>
                    <a:pt x="6186311" y="1054413"/>
                  </a:lnTo>
                  <a:lnTo>
                    <a:pt x="0" y="105441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365920" y="6729200"/>
            <a:ext cx="17161103" cy="257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45"/>
              </a:lnSpc>
              <a:spcBef>
                <a:spcPct val="0"/>
              </a:spcBef>
            </a:pPr>
            <a:r>
              <a:rPr lang="en-US" sz="5950" spc="626" dirty="0">
                <a:solidFill>
                  <a:srgbClr val="1C2B47"/>
                </a:solidFill>
                <a:latin typeface="Roboto Condensed Bold"/>
              </a:rPr>
              <a:t>HET IS EEN APPARAAT DAT ELEKTRICITEIT GEBRUIKT OM WATER TE SPLITSEN IN WATERSTOF EN ZUURSTOF</a:t>
            </a:r>
            <a:r>
              <a:rPr lang="en-US" sz="5950" u="none" spc="626" dirty="0">
                <a:solidFill>
                  <a:srgbClr val="1C2B47"/>
                </a:solidFill>
                <a:latin typeface="Roboto Condensed Bold"/>
              </a:rPr>
              <a:t>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74316" y="984543"/>
            <a:ext cx="6270195" cy="62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5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13480"/>
          <a:stretch>
            <a:fillRect/>
          </a:stretch>
        </p:blipFill>
        <p:spPr>
          <a:xfrm>
            <a:off x="-154358" y="1473782"/>
            <a:ext cx="18596716" cy="91841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63445" y="2268985"/>
            <a:ext cx="14276297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90"/>
              </a:lnSpc>
            </a:pPr>
            <a:r>
              <a:rPr lang="en-US" sz="8133" spc="853" dirty="0">
                <a:solidFill>
                  <a:srgbClr val="FFFFFF"/>
                </a:solidFill>
                <a:latin typeface="Roboto Condensed Bold"/>
              </a:rPr>
              <a:t>WELKE VAN DE TWEE SPUITEN GING HET SNELSTE NAAR DE 20 </a:t>
            </a:r>
            <a:r>
              <a:rPr lang="en-US" sz="8133" spc="853" dirty="0" smtClean="0">
                <a:solidFill>
                  <a:srgbClr val="FFFFFF"/>
                </a:solidFill>
                <a:latin typeface="Roboto Condensed Bold"/>
              </a:rPr>
              <a:t>mL</a:t>
            </a:r>
            <a:r>
              <a:rPr lang="en-US" sz="8133" u="none" spc="853" dirty="0" smtClean="0">
                <a:solidFill>
                  <a:srgbClr val="FFFFFF"/>
                </a:solidFill>
                <a:latin typeface="Roboto Condensed Bold"/>
              </a:rPr>
              <a:t>?</a:t>
            </a:r>
            <a:endParaRPr lang="en-US" sz="8133" u="none" spc="853" dirty="0">
              <a:solidFill>
                <a:srgbClr val="FFFFFF"/>
              </a:solidFill>
              <a:latin typeface="Roboto Condensed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6305105"/>
            <a:ext cx="18288000" cy="3117061"/>
            <a:chOff x="0" y="0"/>
            <a:chExt cx="6186311" cy="10544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054413"/>
            </a:xfrm>
            <a:custGeom>
              <a:avLst/>
              <a:gdLst/>
              <a:ahLst/>
              <a:cxnLst/>
              <a:rect l="l" t="t" r="r" b="b"/>
              <a:pathLst>
                <a:path w="6186311" h="1054413">
                  <a:moveTo>
                    <a:pt x="0" y="0"/>
                  </a:moveTo>
                  <a:lnTo>
                    <a:pt x="6186311" y="0"/>
                  </a:lnTo>
                  <a:lnTo>
                    <a:pt x="6186311" y="1054413"/>
                  </a:lnTo>
                  <a:lnTo>
                    <a:pt x="0" y="105441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563449" y="7767839"/>
            <a:ext cx="17161103" cy="876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45"/>
              </a:lnSpc>
              <a:spcBef>
                <a:spcPct val="0"/>
              </a:spcBef>
            </a:pPr>
            <a:r>
              <a:rPr lang="en-US" sz="5969" spc="626" dirty="0">
                <a:solidFill>
                  <a:srgbClr val="1C2B47"/>
                </a:solidFill>
                <a:latin typeface="Roboto Condensed Bold"/>
              </a:rPr>
              <a:t>DIE VAN DE WATERSTOFZIJDE</a:t>
            </a:r>
            <a:r>
              <a:rPr lang="en-US" sz="5969" u="none" spc="626" dirty="0">
                <a:solidFill>
                  <a:srgbClr val="1C2B47"/>
                </a:solidFill>
                <a:latin typeface="Roboto Condensed Bold"/>
              </a:rPr>
              <a:t>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596483" y="1783634"/>
            <a:ext cx="1553354" cy="15533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428819" y="1783634"/>
            <a:ext cx="1553354" cy="155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7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13480"/>
          <a:stretch>
            <a:fillRect/>
          </a:stretch>
        </p:blipFill>
        <p:spPr>
          <a:xfrm>
            <a:off x="-154358" y="1473782"/>
            <a:ext cx="18596716" cy="91841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02332" y="2463047"/>
            <a:ext cx="17424555" cy="302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843"/>
              </a:lnSpc>
            </a:pPr>
            <a:r>
              <a:rPr lang="en-US" sz="8460" spc="888" dirty="0">
                <a:solidFill>
                  <a:srgbClr val="FFFFFF"/>
                </a:solidFill>
                <a:latin typeface="Roboto Condensed Bold"/>
              </a:rPr>
              <a:t>AAN WELKE KANT </a:t>
            </a:r>
          </a:p>
          <a:p>
            <a:pPr>
              <a:lnSpc>
                <a:spcPts val="11843"/>
              </a:lnSpc>
            </a:pPr>
            <a:r>
              <a:rPr lang="en-US" sz="8460" spc="888" dirty="0">
                <a:solidFill>
                  <a:srgbClr val="FFFFFF"/>
                </a:solidFill>
                <a:latin typeface="Roboto Condensed Bold"/>
              </a:rPr>
              <a:t>KWAM DE WATERSTOF ERUIT</a:t>
            </a:r>
            <a:r>
              <a:rPr lang="en-US" sz="8460" u="none" spc="888" dirty="0">
                <a:solidFill>
                  <a:srgbClr val="FFFFFF"/>
                </a:solidFill>
                <a:latin typeface="Roboto Condensed Bold"/>
              </a:rPr>
              <a:t>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16099" y="6286500"/>
            <a:ext cx="18288000" cy="3117061"/>
            <a:chOff x="0" y="0"/>
            <a:chExt cx="6186311" cy="10544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054413"/>
            </a:xfrm>
            <a:custGeom>
              <a:avLst/>
              <a:gdLst/>
              <a:ahLst/>
              <a:cxnLst/>
              <a:rect l="l" t="t" r="r" b="b"/>
              <a:pathLst>
                <a:path w="6186311" h="1054413">
                  <a:moveTo>
                    <a:pt x="0" y="0"/>
                  </a:moveTo>
                  <a:lnTo>
                    <a:pt x="6186311" y="0"/>
                  </a:lnTo>
                  <a:lnTo>
                    <a:pt x="6186311" y="1054413"/>
                  </a:lnTo>
                  <a:lnTo>
                    <a:pt x="0" y="105441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563449" y="7767839"/>
            <a:ext cx="17161103" cy="876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45"/>
              </a:lnSpc>
              <a:spcBef>
                <a:spcPct val="0"/>
              </a:spcBef>
            </a:pPr>
            <a:r>
              <a:rPr lang="en-US" sz="5969" spc="626" dirty="0">
                <a:solidFill>
                  <a:srgbClr val="1C2B47"/>
                </a:solidFill>
                <a:latin typeface="Roboto Condensed Bold"/>
              </a:rPr>
              <a:t>POSITIEVE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940953" y="2129765"/>
            <a:ext cx="1666967" cy="16669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33143" y="2826480"/>
            <a:ext cx="1750631" cy="27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4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13480"/>
          <a:stretch>
            <a:fillRect/>
          </a:stretch>
        </p:blipFill>
        <p:spPr>
          <a:xfrm>
            <a:off x="-3964" y="1473782"/>
            <a:ext cx="18295928" cy="91841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02332" y="2463047"/>
            <a:ext cx="17424555" cy="1406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844"/>
              </a:lnSpc>
            </a:pPr>
            <a:r>
              <a:rPr lang="en-US" sz="8460" spc="888" dirty="0">
                <a:solidFill>
                  <a:srgbClr val="FFFFFF"/>
                </a:solidFill>
                <a:latin typeface="Roboto Condensed Bold"/>
              </a:rPr>
              <a:t>WAAROM</a:t>
            </a:r>
            <a:r>
              <a:rPr lang="en-US" sz="8460" u="none" spc="888" dirty="0">
                <a:solidFill>
                  <a:srgbClr val="FFFFFF"/>
                </a:solidFill>
                <a:latin typeface="Roboto Condensed Bold"/>
              </a:rPr>
              <a:t>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6189517"/>
            <a:ext cx="18288000" cy="4097483"/>
            <a:chOff x="0" y="0"/>
            <a:chExt cx="6186311" cy="10544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054413"/>
            </a:xfrm>
            <a:custGeom>
              <a:avLst/>
              <a:gdLst/>
              <a:ahLst/>
              <a:cxnLst/>
              <a:rect l="l" t="t" r="r" b="b"/>
              <a:pathLst>
                <a:path w="6186311" h="1054413">
                  <a:moveTo>
                    <a:pt x="0" y="0"/>
                  </a:moveTo>
                  <a:lnTo>
                    <a:pt x="6186311" y="0"/>
                  </a:lnTo>
                  <a:lnTo>
                    <a:pt x="6186311" y="1054413"/>
                  </a:lnTo>
                  <a:lnTo>
                    <a:pt x="0" y="105441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377537" y="6678369"/>
            <a:ext cx="16881763" cy="3526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87"/>
              </a:lnSpc>
            </a:pPr>
            <a:r>
              <a:rPr lang="en-US" sz="4800" b="1" spc="509" dirty="0">
                <a:solidFill>
                  <a:srgbClr val="1C2B47"/>
                </a:solidFill>
                <a:latin typeface="Roboto Condensed"/>
                <a:ea typeface="Roboto Condensed"/>
              </a:rPr>
              <a:t>OMDAT WATERSTOF EEN BEETJE MEER NEGATIEVE LADING HEEFT DAN ZUURSTOF. </a:t>
            </a:r>
            <a:endParaRPr lang="en-US" sz="4800" b="1" spc="509" dirty="0">
              <a:solidFill>
                <a:srgbClr val="1C2B47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>
              <a:lnSpc>
                <a:spcPts val="5487"/>
              </a:lnSpc>
            </a:pPr>
            <a:endParaRPr lang="en-US" sz="4856" spc="509" dirty="0">
              <a:solidFill>
                <a:srgbClr val="1C2B47"/>
              </a:solidFill>
              <a:latin typeface="Roboto Condensed Bold"/>
            </a:endParaRPr>
          </a:p>
          <a:p>
            <a:pPr marL="0" lvl="0" indent="0" algn="l">
              <a:lnSpc>
                <a:spcPts val="5487"/>
              </a:lnSpc>
              <a:spcBef>
                <a:spcPct val="0"/>
              </a:spcBef>
            </a:pPr>
            <a:r>
              <a:rPr lang="en-US" sz="4856" spc="509" dirty="0">
                <a:solidFill>
                  <a:srgbClr val="1C2B47"/>
                </a:solidFill>
                <a:latin typeface="Roboto Condensed Bold"/>
              </a:rPr>
              <a:t>WE WETEN DAT TEGENOVERGESTELDEN ELKAAR AANTREKKEN.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940953" y="2129765"/>
            <a:ext cx="1666967" cy="166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13480"/>
          <a:stretch>
            <a:fillRect/>
          </a:stretch>
        </p:blipFill>
        <p:spPr>
          <a:xfrm>
            <a:off x="-154358" y="1473782"/>
            <a:ext cx="18596716" cy="91841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02332" y="2501147"/>
            <a:ext cx="11422546" cy="346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59"/>
              </a:lnSpc>
            </a:pPr>
            <a:r>
              <a:rPr lang="en-US" sz="6400" spc="672" dirty="0">
                <a:solidFill>
                  <a:srgbClr val="FFFFFF"/>
                </a:solidFill>
                <a:latin typeface="Roboto Condensed Bold"/>
              </a:rPr>
              <a:t>WEET JE WAAROM ZUURSTOF NAAR DE ANDERE KANT GING</a:t>
            </a:r>
            <a:r>
              <a:rPr lang="en-US" sz="6400" u="none" spc="672" dirty="0">
                <a:solidFill>
                  <a:srgbClr val="FFFFFF"/>
                </a:solidFill>
                <a:latin typeface="Roboto Condensed Bold"/>
              </a:rPr>
              <a:t>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6233" y="6466859"/>
            <a:ext cx="18288000" cy="3117061"/>
            <a:chOff x="0" y="0"/>
            <a:chExt cx="6186311" cy="10544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054413"/>
            </a:xfrm>
            <a:custGeom>
              <a:avLst/>
              <a:gdLst/>
              <a:ahLst/>
              <a:cxnLst/>
              <a:rect l="l" t="t" r="r" b="b"/>
              <a:pathLst>
                <a:path w="6186311" h="1054413">
                  <a:moveTo>
                    <a:pt x="0" y="0"/>
                  </a:moveTo>
                  <a:lnTo>
                    <a:pt x="6186311" y="0"/>
                  </a:lnTo>
                  <a:lnTo>
                    <a:pt x="6186311" y="1054413"/>
                  </a:lnTo>
                  <a:lnTo>
                    <a:pt x="0" y="105441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69325" y="7013865"/>
            <a:ext cx="17749349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45"/>
              </a:lnSpc>
              <a:spcBef>
                <a:spcPct val="0"/>
              </a:spcBef>
            </a:pPr>
            <a:r>
              <a:rPr lang="en-US" sz="5950" spc="626" dirty="0">
                <a:solidFill>
                  <a:srgbClr val="1C2B47"/>
                </a:solidFill>
                <a:latin typeface="Roboto Condensed Bold"/>
              </a:rPr>
              <a:t>OMDAT ZUURSTOF EEN POSTIEVERE LADING HEEFT.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722058" y="3075528"/>
            <a:ext cx="2067972" cy="206797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723226" y="4161286"/>
            <a:ext cx="2067972" cy="206797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1228358" y="2581828"/>
            <a:ext cx="987401" cy="987401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4D9F1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3172208" y="2437275"/>
            <a:ext cx="987401" cy="98740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4D9F1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6629119" y="1943574"/>
            <a:ext cx="987401" cy="987401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4D9F1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5604659" y="1943574"/>
            <a:ext cx="987401" cy="987401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4D9F1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688363">
            <a:off x="13690177" y="3025068"/>
            <a:ext cx="2010153" cy="606701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1478427" y="2584356"/>
            <a:ext cx="48726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1C2B47"/>
                </a:solidFill>
                <a:latin typeface="Open Sans"/>
              </a:rPr>
              <a:t>H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422277" y="2439803"/>
            <a:ext cx="48726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1C2B47"/>
                </a:solidFill>
                <a:latin typeface="Open Sans"/>
              </a:rPr>
              <a:t>H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854727" y="1946102"/>
            <a:ext cx="48726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1C2B47"/>
                </a:solidFill>
                <a:latin typeface="Open Sans"/>
              </a:rPr>
              <a:t>H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879188" y="1946102"/>
            <a:ext cx="48726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1C2B47"/>
                </a:solidFill>
                <a:latin typeface="Open Sans"/>
              </a:rPr>
              <a:t>H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498869" y="3578754"/>
            <a:ext cx="51435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1C2B47"/>
                </a:solidFill>
                <a:latin typeface="Open Sans"/>
              </a:rPr>
              <a:t>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500036" y="4704099"/>
            <a:ext cx="51435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1C2B47"/>
                </a:solidFill>
                <a:latin typeface="Open Sans"/>
              </a:rPr>
              <a:t>O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69547">
            <a:off x="13713342" y="4156637"/>
            <a:ext cx="1966146" cy="59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9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79" r="2127" b="16975"/>
          <a:stretch>
            <a:fillRect/>
          </a:stretch>
        </p:blipFill>
        <p:spPr>
          <a:xfrm>
            <a:off x="0" y="1473782"/>
            <a:ext cx="18288000" cy="88132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3784746"/>
            <a:ext cx="10714996" cy="6057643"/>
            <a:chOff x="0" y="0"/>
            <a:chExt cx="3624579" cy="20491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24579" cy="2049128"/>
            </a:xfrm>
            <a:custGeom>
              <a:avLst/>
              <a:gdLst/>
              <a:ahLst/>
              <a:cxnLst/>
              <a:rect l="l" t="t" r="r" b="b"/>
              <a:pathLst>
                <a:path w="3624579" h="2049128">
                  <a:moveTo>
                    <a:pt x="0" y="0"/>
                  </a:moveTo>
                  <a:lnTo>
                    <a:pt x="3624579" y="0"/>
                  </a:lnTo>
                  <a:lnTo>
                    <a:pt x="3624579" y="2049128"/>
                  </a:lnTo>
                  <a:lnTo>
                    <a:pt x="0" y="204912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53046" y="4272970"/>
            <a:ext cx="1940051" cy="13357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421634" y="4272970"/>
            <a:ext cx="1940051" cy="13357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153046" y="6065877"/>
            <a:ext cx="1941289" cy="14790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20396" y="6065877"/>
            <a:ext cx="1941289" cy="147907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575151" y="7734901"/>
            <a:ext cx="2815889" cy="226220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02332" y="1800860"/>
            <a:ext cx="17316343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19"/>
              </a:lnSpc>
            </a:pPr>
            <a:r>
              <a:rPr lang="nl-NL" sz="4800" spc="504" dirty="0" smtClean="0">
                <a:solidFill>
                  <a:srgbClr val="FFFFFF"/>
                </a:solidFill>
                <a:latin typeface="Roboto Condensed Bold"/>
              </a:rPr>
              <a:t>VERGELIJK DE HOEVEELHEID GEGENEERDE WATERSTOF TEN OPZICHT VAN DE HOEVEELHEID ZUURSTOF</a:t>
            </a:r>
            <a:r>
              <a:rPr lang="nl-NL" sz="4800" u="none" spc="504" dirty="0" smtClean="0">
                <a:solidFill>
                  <a:srgbClr val="FFFFFF"/>
                </a:solidFill>
                <a:latin typeface="Roboto Condensed Bold"/>
              </a:rPr>
              <a:t>.</a:t>
            </a:r>
            <a:endParaRPr lang="nl-NL" sz="4800" u="none" spc="504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3163" y="4177720"/>
            <a:ext cx="9263837" cy="726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5"/>
              </a:lnSpc>
            </a:pPr>
            <a:r>
              <a:rPr lang="nl-NL" sz="4361" dirty="0">
                <a:solidFill>
                  <a:srgbClr val="1E2D4B"/>
                </a:solidFill>
                <a:latin typeface="Roboto Condensed"/>
              </a:rPr>
              <a:t>Deel de hoeveelheid waterstof door twee.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19841" y="5048250"/>
            <a:ext cx="8769375" cy="72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5"/>
              </a:lnSpc>
            </a:pPr>
            <a:r>
              <a:rPr lang="nl-NL" sz="4361" dirty="0">
                <a:solidFill>
                  <a:srgbClr val="1E2D4B"/>
                </a:solidFill>
                <a:latin typeface="Roboto Condensed"/>
              </a:rPr>
              <a:t>Dan krijg je de hoeveelheid zuurstof 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4625" y="6426273"/>
            <a:ext cx="3734132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05"/>
              </a:lnSpc>
            </a:pPr>
            <a:r>
              <a:rPr lang="nl-NL" sz="4361" dirty="0" smtClean="0">
                <a:solidFill>
                  <a:srgbClr val="1E2D4B"/>
                </a:solidFill>
                <a:latin typeface="Roboto Condensed"/>
              </a:rPr>
              <a:t>Formule:</a:t>
            </a:r>
            <a:endParaRPr lang="nl-NL" sz="4361" dirty="0">
              <a:solidFill>
                <a:srgbClr val="1E2D4B"/>
              </a:solidFill>
              <a:latin typeface="Roboto Condense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760491" y="6248520"/>
            <a:ext cx="4177234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nl-NL" sz="3200" dirty="0" smtClean="0">
                <a:solidFill>
                  <a:srgbClr val="1E2D4B"/>
                </a:solidFill>
                <a:latin typeface="Roboto Condensed"/>
              </a:rPr>
              <a:t>? ml waterstof</a:t>
            </a:r>
            <a:endParaRPr lang="nl-NL" sz="3200" dirty="0">
              <a:solidFill>
                <a:srgbClr val="1E2D4B"/>
              </a:solidFill>
              <a:latin typeface="Roboto Condensed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 r="61581" b="70442"/>
          <a:stretch>
            <a:fillRect/>
          </a:stretch>
        </p:blipFill>
        <p:spPr>
          <a:xfrm>
            <a:off x="2733130" y="6853569"/>
            <a:ext cx="2751256" cy="4762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859013" y="6869068"/>
            <a:ext cx="511577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nl-NL" sz="3200" dirty="0" smtClean="0">
                <a:solidFill>
                  <a:srgbClr val="1E2D4B"/>
                </a:solidFill>
                <a:latin typeface="Roboto Condensed"/>
              </a:rPr>
              <a:t>2</a:t>
            </a:r>
            <a:endParaRPr lang="nl-NL" sz="3200" dirty="0">
              <a:solidFill>
                <a:srgbClr val="1E2D4B"/>
              </a:solidFill>
              <a:latin typeface="Roboto Condense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862200" y="6537022"/>
            <a:ext cx="511577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nl-NL" sz="3200" dirty="0" smtClean="0">
                <a:solidFill>
                  <a:srgbClr val="1E2D4B"/>
                </a:solidFill>
                <a:latin typeface="Roboto Condensed"/>
              </a:rPr>
              <a:t>=</a:t>
            </a:r>
            <a:endParaRPr lang="nl-NL" sz="3200" dirty="0">
              <a:solidFill>
                <a:srgbClr val="1E2D4B"/>
              </a:solidFill>
              <a:latin typeface="Roboto Condense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373778" y="6537022"/>
            <a:ext cx="4177234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nl-NL" sz="3200" dirty="0" smtClean="0">
                <a:solidFill>
                  <a:srgbClr val="1E2D4B"/>
                </a:solidFill>
                <a:latin typeface="Roboto Condensed"/>
              </a:rPr>
              <a:t>? ml zuurstof</a:t>
            </a:r>
            <a:endParaRPr lang="nl-NL" sz="3200" dirty="0">
              <a:solidFill>
                <a:srgbClr val="1E2D4B"/>
              </a:solidFill>
              <a:latin typeface="Roboto Condense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74624" y="7639651"/>
            <a:ext cx="7702575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05"/>
              </a:lnSpc>
            </a:pPr>
            <a:r>
              <a:rPr lang="nl-NL" sz="4361" dirty="0" smtClean="0">
                <a:solidFill>
                  <a:srgbClr val="1E2D4B"/>
                </a:solidFill>
                <a:latin typeface="Roboto Condensed"/>
              </a:rPr>
              <a:t>Verhouding waterstof tot zuurstof:</a:t>
            </a:r>
            <a:endParaRPr lang="nl-NL" sz="4361" dirty="0">
              <a:solidFill>
                <a:srgbClr val="1E2D4B"/>
              </a:solidFill>
              <a:latin typeface="Roboto Condense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760491" y="8493399"/>
            <a:ext cx="4177234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nl-NL" sz="3200" dirty="0" smtClean="0">
                <a:solidFill>
                  <a:srgbClr val="1E2D4B"/>
                </a:solidFill>
                <a:latin typeface="Roboto Condensed Bold"/>
              </a:rPr>
              <a:t>20</a:t>
            </a:r>
            <a:r>
              <a:rPr lang="nl-NL" sz="3200" dirty="0" smtClean="0">
                <a:solidFill>
                  <a:srgbClr val="1E2D4B"/>
                </a:solidFill>
                <a:latin typeface="Roboto Condensed"/>
              </a:rPr>
              <a:t> ml waterstof</a:t>
            </a:r>
            <a:endParaRPr lang="nl-NL" sz="3200" dirty="0">
              <a:solidFill>
                <a:srgbClr val="1E2D4B"/>
              </a:solidFill>
              <a:latin typeface="Roboto Condensed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7"/>
          <a:srcRect r="61581" b="70442"/>
          <a:stretch>
            <a:fillRect/>
          </a:stretch>
        </p:blipFill>
        <p:spPr>
          <a:xfrm>
            <a:off x="2733130" y="9098448"/>
            <a:ext cx="2751256" cy="47625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3859013" y="9113947"/>
            <a:ext cx="511577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nl-NL" sz="3200" dirty="0" smtClean="0">
                <a:solidFill>
                  <a:srgbClr val="1E2D4B"/>
                </a:solidFill>
                <a:latin typeface="Roboto Condensed"/>
              </a:rPr>
              <a:t>2</a:t>
            </a:r>
            <a:endParaRPr lang="nl-NL" sz="3200" dirty="0">
              <a:solidFill>
                <a:srgbClr val="1E2D4B"/>
              </a:solidFill>
              <a:latin typeface="Roboto Condense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862200" y="8781901"/>
            <a:ext cx="511577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nl-NL" sz="3200" dirty="0" smtClean="0">
                <a:solidFill>
                  <a:srgbClr val="1E2D4B"/>
                </a:solidFill>
                <a:latin typeface="Roboto Condensed"/>
              </a:rPr>
              <a:t>=</a:t>
            </a:r>
            <a:endParaRPr lang="nl-NL" sz="3200" dirty="0">
              <a:solidFill>
                <a:srgbClr val="1E2D4B"/>
              </a:solidFill>
              <a:latin typeface="Roboto Condense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373778" y="8781901"/>
            <a:ext cx="4177234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nl-NL" sz="3200" dirty="0" smtClean="0">
                <a:solidFill>
                  <a:srgbClr val="1E2D4B"/>
                </a:solidFill>
                <a:latin typeface="Roboto Condensed Bold"/>
              </a:rPr>
              <a:t>10</a:t>
            </a:r>
            <a:r>
              <a:rPr lang="nl-NL" sz="3200" dirty="0" smtClean="0">
                <a:solidFill>
                  <a:srgbClr val="1E2D4B"/>
                </a:solidFill>
                <a:latin typeface="Roboto Condensed"/>
              </a:rPr>
              <a:t> ml zuurstof</a:t>
            </a:r>
            <a:endParaRPr lang="nl-NL" sz="3200" dirty="0">
              <a:solidFill>
                <a:srgbClr val="1E2D4B"/>
              </a:solidFill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0128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13480"/>
          <a:stretch>
            <a:fillRect/>
          </a:stretch>
        </p:blipFill>
        <p:spPr>
          <a:xfrm>
            <a:off x="-3964" y="1473782"/>
            <a:ext cx="18295928" cy="91841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02332" y="1550734"/>
            <a:ext cx="17424555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400" spc="672" dirty="0">
                <a:solidFill>
                  <a:srgbClr val="FFFFFF"/>
                </a:solidFill>
                <a:latin typeface="Roboto Condensed Bold"/>
              </a:rPr>
              <a:t>WAT LAAT DEZE FORMULE ONS ZIEN?</a:t>
            </a:r>
          </a:p>
          <a:p>
            <a:pPr marL="0" lvl="0" indent="0" algn="l">
              <a:lnSpc>
                <a:spcPts val="8960"/>
              </a:lnSpc>
            </a:pPr>
            <a:r>
              <a:rPr lang="en-US" sz="6400" u="none" spc="672" dirty="0">
                <a:solidFill>
                  <a:srgbClr val="FFFFFF"/>
                </a:solidFill>
                <a:latin typeface="Roboto Condensed Bold"/>
              </a:rPr>
              <a:t> 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3908330"/>
            <a:ext cx="18288000" cy="6037502"/>
            <a:chOff x="0" y="0"/>
            <a:chExt cx="6186311" cy="20423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2042315"/>
            </a:xfrm>
            <a:custGeom>
              <a:avLst/>
              <a:gdLst/>
              <a:ahLst/>
              <a:cxnLst/>
              <a:rect l="l" t="t" r="r" b="b"/>
              <a:pathLst>
                <a:path w="6186311" h="2042315">
                  <a:moveTo>
                    <a:pt x="0" y="0"/>
                  </a:moveTo>
                  <a:lnTo>
                    <a:pt x="6186311" y="0"/>
                  </a:lnTo>
                  <a:lnTo>
                    <a:pt x="6186311" y="2042315"/>
                  </a:lnTo>
                  <a:lnTo>
                    <a:pt x="0" y="204231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674507" y="4415195"/>
            <a:ext cx="7452379" cy="441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21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13480"/>
          <a:stretch>
            <a:fillRect/>
          </a:stretch>
        </p:blipFill>
        <p:spPr>
          <a:xfrm>
            <a:off x="-3963" y="1473782"/>
            <a:ext cx="18310966" cy="91841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02332" y="1550734"/>
            <a:ext cx="17424555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400" spc="672" dirty="0">
                <a:solidFill>
                  <a:srgbClr val="FFFFFF"/>
                </a:solidFill>
                <a:latin typeface="Roboto Condensed Bold"/>
              </a:rPr>
              <a:t>WAT LAAT DEZE FORMULE ONS ZIEN?</a:t>
            </a:r>
          </a:p>
          <a:p>
            <a:pPr marL="0" lvl="0" indent="0" algn="l">
              <a:lnSpc>
                <a:spcPts val="8960"/>
              </a:lnSpc>
            </a:pPr>
            <a:r>
              <a:rPr lang="en-US" sz="6400" u="none" spc="672" dirty="0">
                <a:solidFill>
                  <a:srgbClr val="FFFFFF"/>
                </a:solidFill>
                <a:latin typeface="Roboto Condensed Bold"/>
              </a:rPr>
              <a:t> 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3908330"/>
            <a:ext cx="18442358" cy="6037502"/>
            <a:chOff x="0" y="0"/>
            <a:chExt cx="6238526" cy="20423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38526" cy="2042315"/>
            </a:xfrm>
            <a:custGeom>
              <a:avLst/>
              <a:gdLst/>
              <a:ahLst/>
              <a:cxnLst/>
              <a:rect l="l" t="t" r="r" b="b"/>
              <a:pathLst>
                <a:path w="6238526" h="2042315">
                  <a:moveTo>
                    <a:pt x="0" y="0"/>
                  </a:moveTo>
                  <a:lnTo>
                    <a:pt x="6238526" y="0"/>
                  </a:lnTo>
                  <a:lnTo>
                    <a:pt x="6238526" y="2042315"/>
                  </a:lnTo>
                  <a:lnTo>
                    <a:pt x="0" y="204231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60769" y="5354064"/>
            <a:ext cx="5866118" cy="347200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02332" y="4237708"/>
            <a:ext cx="16148846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04"/>
              </a:lnSpc>
              <a:spcBef>
                <a:spcPct val="0"/>
              </a:spcBef>
            </a:pPr>
            <a:r>
              <a:rPr lang="nl-NL" sz="3645" dirty="0">
                <a:solidFill>
                  <a:srgbClr val="1E2D4B"/>
                </a:solidFill>
                <a:latin typeface="Roboto Condensed"/>
              </a:rPr>
              <a:t>Het laat zien dat er 2 waterstofatomen zijn voor elk zuurstofatoom.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2333" y="5453790"/>
            <a:ext cx="9660868" cy="618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nl-NL" sz="3699" dirty="0">
                <a:solidFill>
                  <a:srgbClr val="1C2B47"/>
                </a:solidFill>
                <a:latin typeface="Roboto Condensed"/>
              </a:rPr>
              <a:t>Dit is waarom water de naam heeft              ?            .</a:t>
            </a:r>
            <a:r>
              <a:rPr lang="nl-NL" sz="3699" dirty="0">
                <a:solidFill>
                  <a:srgbClr val="000000"/>
                </a:solidFill>
                <a:latin typeface="Roboto Condensed"/>
              </a:rPr>
              <a:t>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r="61581" b="70442"/>
          <a:stretch>
            <a:fillRect/>
          </a:stretch>
        </p:blipFill>
        <p:spPr>
          <a:xfrm>
            <a:off x="7401127" y="6018252"/>
            <a:ext cx="2751256" cy="4762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02332" y="7004343"/>
            <a:ext cx="16807707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8"/>
              </a:lnSpc>
              <a:spcBef>
                <a:spcPct val="0"/>
              </a:spcBef>
            </a:pPr>
            <a:r>
              <a:rPr lang="nl-NL" sz="4041" dirty="0">
                <a:solidFill>
                  <a:srgbClr val="1C2B47"/>
                </a:solidFill>
                <a:latin typeface="Roboto Condensed"/>
              </a:rPr>
              <a:t>Bedenk dat we puur gedestilleerd water hebben gebruikt. </a:t>
            </a:r>
          </a:p>
          <a:p>
            <a:pPr>
              <a:lnSpc>
                <a:spcPts val="5658"/>
              </a:lnSpc>
              <a:spcBef>
                <a:spcPct val="0"/>
              </a:spcBef>
            </a:pPr>
            <a:endParaRPr lang="nl-NL" sz="4041" dirty="0">
              <a:solidFill>
                <a:srgbClr val="1C2B47"/>
              </a:solidFill>
              <a:latin typeface="Roboto Condensed"/>
            </a:endParaRPr>
          </a:p>
          <a:p>
            <a:pPr>
              <a:lnSpc>
                <a:spcPts val="5658"/>
              </a:lnSpc>
              <a:spcBef>
                <a:spcPct val="0"/>
              </a:spcBef>
            </a:pPr>
            <a:r>
              <a:rPr lang="nl-NL" sz="4041" dirty="0">
                <a:solidFill>
                  <a:srgbClr val="1C2B47"/>
                </a:solidFill>
                <a:latin typeface="Roboto Condensed"/>
              </a:rPr>
              <a:t>Dat betekent dat water alleen bestaat uit:              ?               en            ?            . </a:t>
            </a:r>
          </a:p>
          <a:p>
            <a:pPr algn="ctr">
              <a:lnSpc>
                <a:spcPts val="5658"/>
              </a:lnSpc>
              <a:spcBef>
                <a:spcPct val="0"/>
              </a:spcBef>
            </a:pPr>
            <a:endParaRPr lang="nl-NL" sz="4041" dirty="0">
              <a:solidFill>
                <a:srgbClr val="1C2B47"/>
              </a:solidFill>
              <a:latin typeface="Roboto Condense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r="61581" b="70442"/>
          <a:stretch>
            <a:fillRect/>
          </a:stretch>
        </p:blipFill>
        <p:spPr>
          <a:xfrm>
            <a:off x="9766851" y="9068770"/>
            <a:ext cx="2751256" cy="476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r="61581" b="70442"/>
          <a:stretch>
            <a:fillRect/>
          </a:stretch>
        </p:blipFill>
        <p:spPr>
          <a:xfrm>
            <a:off x="13441739" y="9021145"/>
            <a:ext cx="2751256" cy="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87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13480"/>
          <a:stretch>
            <a:fillRect/>
          </a:stretch>
        </p:blipFill>
        <p:spPr>
          <a:xfrm>
            <a:off x="0" y="1473782"/>
            <a:ext cx="18288000" cy="91841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02332" y="1550734"/>
            <a:ext cx="17424555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400" spc="672" dirty="0">
                <a:solidFill>
                  <a:srgbClr val="FFFFFF"/>
                </a:solidFill>
                <a:latin typeface="Roboto Condensed Bold"/>
              </a:rPr>
              <a:t>WAT LAAT DEZE FORMULE ONS ZIEN?</a:t>
            </a:r>
          </a:p>
          <a:p>
            <a:pPr marL="0" lvl="0" indent="0" algn="l">
              <a:lnSpc>
                <a:spcPts val="8960"/>
              </a:lnSpc>
            </a:pPr>
            <a:r>
              <a:rPr lang="en-US" sz="6400" u="none" spc="672" dirty="0">
                <a:solidFill>
                  <a:srgbClr val="FFFFFF"/>
                </a:solidFill>
                <a:latin typeface="Roboto Condensed Bold"/>
              </a:rPr>
              <a:t> 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1" y="3908330"/>
            <a:ext cx="18288000" cy="6037502"/>
            <a:chOff x="0" y="0"/>
            <a:chExt cx="6238526" cy="20423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38526" cy="2042315"/>
            </a:xfrm>
            <a:custGeom>
              <a:avLst/>
              <a:gdLst/>
              <a:ahLst/>
              <a:cxnLst/>
              <a:rect l="l" t="t" r="r" b="b"/>
              <a:pathLst>
                <a:path w="6238526" h="2042315">
                  <a:moveTo>
                    <a:pt x="0" y="0"/>
                  </a:moveTo>
                  <a:lnTo>
                    <a:pt x="6238526" y="0"/>
                  </a:lnTo>
                  <a:lnTo>
                    <a:pt x="6238526" y="2042315"/>
                  </a:lnTo>
                  <a:lnTo>
                    <a:pt x="0" y="204231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6305" t="31320" r="18884" b="28406"/>
          <a:stretch>
            <a:fillRect/>
          </a:stretch>
        </p:blipFill>
        <p:spPr>
          <a:xfrm>
            <a:off x="14596483" y="193171"/>
            <a:ext cx="3530404" cy="11421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60769" y="5354064"/>
            <a:ext cx="5866118" cy="347200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02332" y="4237708"/>
            <a:ext cx="16148846" cy="1261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04"/>
              </a:lnSpc>
              <a:spcBef>
                <a:spcPct val="0"/>
              </a:spcBef>
            </a:pPr>
            <a:r>
              <a:rPr lang="nl-NL" sz="3645" dirty="0">
                <a:solidFill>
                  <a:srgbClr val="1E2D4B"/>
                </a:solidFill>
                <a:latin typeface="Roboto Condensed"/>
              </a:rPr>
              <a:t>Het laat zien dat er 2 waterstofatomen zijn voor elk zuurstofatoom</a:t>
            </a:r>
            <a:r>
              <a:rPr lang="en-US" sz="3645" dirty="0">
                <a:solidFill>
                  <a:srgbClr val="1E2D4B"/>
                </a:solidFill>
                <a:latin typeface="Roboto Condensed"/>
              </a:rPr>
              <a:t>. </a:t>
            </a:r>
          </a:p>
          <a:p>
            <a:pPr algn="ctr">
              <a:lnSpc>
                <a:spcPts val="5104"/>
              </a:lnSpc>
              <a:spcBef>
                <a:spcPct val="0"/>
              </a:spcBef>
            </a:pPr>
            <a:endParaRPr lang="en-US" sz="3645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02332" y="5459304"/>
            <a:ext cx="10109280" cy="596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nl-NL" sz="3600" dirty="0">
                <a:solidFill>
                  <a:srgbClr val="1C2B47"/>
                </a:solidFill>
                <a:latin typeface="Roboto Condensed"/>
              </a:rPr>
              <a:t>Dit is waarom water de naam heeft</a:t>
            </a:r>
            <a:r>
              <a:rPr lang="en-US" sz="3600" dirty="0">
                <a:solidFill>
                  <a:srgbClr val="1C2B47"/>
                </a:solidFill>
                <a:latin typeface="Roboto Condensed"/>
              </a:rPr>
              <a:t>             H</a:t>
            </a:r>
            <a:r>
              <a:rPr lang="en-US" sz="2400" dirty="0">
                <a:solidFill>
                  <a:srgbClr val="1C2B47"/>
                </a:solidFill>
                <a:latin typeface="Roboto Condensed"/>
              </a:rPr>
              <a:t>2</a:t>
            </a:r>
            <a:r>
              <a:rPr lang="en-US" sz="3600" dirty="0">
                <a:solidFill>
                  <a:srgbClr val="1C2B47"/>
                </a:solidFill>
                <a:latin typeface="Roboto Condensed"/>
              </a:rPr>
              <a:t>0        .</a:t>
            </a:r>
            <a:r>
              <a:rPr lang="en-US" sz="3600" dirty="0">
                <a:solidFill>
                  <a:srgbClr val="000000"/>
                </a:solidFill>
                <a:latin typeface="Roboto Condensed"/>
              </a:rPr>
              <a:t>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r="61581" b="70442"/>
          <a:stretch>
            <a:fillRect/>
          </a:stretch>
        </p:blipFill>
        <p:spPr>
          <a:xfrm>
            <a:off x="7401127" y="6018252"/>
            <a:ext cx="2751256" cy="4762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02332" y="7004343"/>
            <a:ext cx="16807707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8"/>
              </a:lnSpc>
              <a:spcBef>
                <a:spcPct val="0"/>
              </a:spcBef>
            </a:pPr>
            <a:r>
              <a:rPr lang="nl-NL" sz="4041" dirty="0">
                <a:solidFill>
                  <a:srgbClr val="1C2B47"/>
                </a:solidFill>
                <a:latin typeface="Roboto Condensed"/>
              </a:rPr>
              <a:t>Bedenk dat we puur gedestilleerd water hebben gebruikt.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</a:t>
            </a:r>
          </a:p>
          <a:p>
            <a:pPr>
              <a:lnSpc>
                <a:spcPts val="5658"/>
              </a:lnSpc>
              <a:spcBef>
                <a:spcPct val="0"/>
              </a:spcBef>
            </a:pPr>
            <a:endParaRPr lang="en-US" sz="4041" dirty="0">
              <a:solidFill>
                <a:srgbClr val="1C2B47"/>
              </a:solidFill>
              <a:latin typeface="Roboto Condensed"/>
            </a:endParaRPr>
          </a:p>
          <a:p>
            <a:pPr>
              <a:lnSpc>
                <a:spcPts val="5658"/>
              </a:lnSpc>
              <a:spcBef>
                <a:spcPct val="0"/>
              </a:spcBef>
            </a:pPr>
            <a:r>
              <a:rPr lang="nl-NL" sz="4041" dirty="0">
                <a:solidFill>
                  <a:srgbClr val="1C2B47"/>
                </a:solidFill>
                <a:latin typeface="Roboto Condensed"/>
              </a:rPr>
              <a:t>Dat betekent dat water alleen bestaat uit:  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     </a:t>
            </a:r>
            <a:r>
              <a:rPr lang="nl-NL" sz="4041" dirty="0">
                <a:solidFill>
                  <a:srgbClr val="1C2B47"/>
                </a:solidFill>
                <a:latin typeface="Roboto Condensed"/>
              </a:rPr>
              <a:t>waterstof 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    en    </a:t>
            </a:r>
            <a:r>
              <a:rPr lang="en-US" sz="4041" dirty="0" err="1">
                <a:solidFill>
                  <a:srgbClr val="1C2B47"/>
                </a:solidFill>
                <a:latin typeface="Roboto Condensed"/>
              </a:rPr>
              <a:t>zuurstof</a:t>
            </a:r>
            <a:r>
              <a:rPr lang="en-US" sz="4041" dirty="0">
                <a:solidFill>
                  <a:srgbClr val="1C2B47"/>
                </a:solidFill>
                <a:latin typeface="Roboto Condensed"/>
              </a:rPr>
              <a:t>        . </a:t>
            </a:r>
          </a:p>
          <a:p>
            <a:pPr algn="ctr">
              <a:lnSpc>
                <a:spcPts val="5658"/>
              </a:lnSpc>
              <a:spcBef>
                <a:spcPct val="0"/>
              </a:spcBef>
            </a:pPr>
            <a:endParaRPr lang="en-US" sz="4041" dirty="0">
              <a:solidFill>
                <a:srgbClr val="1C2B47"/>
              </a:solidFill>
              <a:latin typeface="Roboto Condense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r="61581" b="70442"/>
          <a:stretch>
            <a:fillRect/>
          </a:stretch>
        </p:blipFill>
        <p:spPr>
          <a:xfrm>
            <a:off x="9766851" y="9068770"/>
            <a:ext cx="2751256" cy="476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r="61581" b="70442"/>
          <a:stretch>
            <a:fillRect/>
          </a:stretch>
        </p:blipFill>
        <p:spPr>
          <a:xfrm>
            <a:off x="13441739" y="9021145"/>
            <a:ext cx="2751256" cy="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2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 amt="7999"/>
          </a:blip>
          <a:srcRect t="3125" b="31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r="48292"/>
          <a:stretch>
            <a:fillRect/>
          </a:stretch>
        </p:blipFill>
        <p:spPr>
          <a:xfrm>
            <a:off x="215863" y="6275374"/>
            <a:ext cx="4644318" cy="42196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 l="2085" r="1220" b="77208"/>
          <a:stretch>
            <a:fillRect/>
          </a:stretch>
        </p:blipFill>
        <p:spPr>
          <a:xfrm>
            <a:off x="0" y="0"/>
            <a:ext cx="18288000" cy="241935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692363" y="361950"/>
            <a:ext cx="15108608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599"/>
              </a:lnSpc>
            </a:pPr>
            <a:r>
              <a:rPr lang="en-US" sz="9000" dirty="0">
                <a:solidFill>
                  <a:srgbClr val="FFFFFF"/>
                </a:solidFill>
                <a:latin typeface="Montserrat Extra-Bold"/>
              </a:rPr>
              <a:t>wat is WATERSTOF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864544" y="3596697"/>
            <a:ext cx="10070853" cy="211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10"/>
              </a:lnSpc>
            </a:pPr>
            <a:r>
              <a:rPr lang="nl-NL" sz="3936" dirty="0">
                <a:solidFill>
                  <a:srgbClr val="1C2B47"/>
                </a:solidFill>
                <a:latin typeface="Roboto Bold"/>
              </a:rPr>
              <a:t>Waterstof is het eerste element van het periodiek system vanwege het atoomnummer één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64544" y="5702582"/>
            <a:ext cx="10070853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14"/>
              </a:lnSpc>
            </a:pPr>
            <a:r>
              <a:rPr lang="nl-NL" sz="3867" dirty="0">
                <a:solidFill>
                  <a:srgbClr val="1C2B47"/>
                </a:solidFill>
                <a:latin typeface="Roboto Bold"/>
              </a:rPr>
              <a:t>Waterstof is het meest voorkomende element in het universum en is ongeveer 70% van alle atomen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210300" y="3886200"/>
            <a:ext cx="304800" cy="30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210300" y="5970574"/>
            <a:ext cx="304800" cy="30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210300" y="8527520"/>
            <a:ext cx="304800" cy="30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958165">
            <a:off x="2372036" y="-278035"/>
            <a:ext cx="2606025" cy="261347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864544" y="8299485"/>
            <a:ext cx="10070853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14"/>
              </a:lnSpc>
            </a:pPr>
            <a:r>
              <a:rPr lang="nl-NL" sz="3867" dirty="0">
                <a:solidFill>
                  <a:srgbClr val="1C2B47"/>
                </a:solidFill>
                <a:latin typeface="Roboto Bold"/>
              </a:rPr>
              <a:t>Er wordt echter niet veel van gebruikt voor energie</a:t>
            </a:r>
          </a:p>
        </p:txBody>
      </p:sp>
      <p:pic>
        <p:nvPicPr>
          <p:cNvPr id="12" name="Lesson 2 final no move (6)">
            <a:hlinkClick r:id="" action="ppaction://media"/>
            <a:extLst>
              <a:ext uri="{FF2B5EF4-FFF2-40B4-BE49-F238E27FC236}">
                <a16:creationId xmlns="" xmlns:a16="http://schemas.microsoft.com/office/drawing/2014/main" id="{CED283F8-C89E-4258-94B5-D2E725BD66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t="23148" r="77960" b="37608"/>
          <a:stretch/>
        </p:blipFill>
        <p:spPr>
          <a:xfrm>
            <a:off x="715578" y="2643498"/>
            <a:ext cx="3644887" cy="3650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t="5742" r="1311" b="13480"/>
          <a:stretch>
            <a:fillRect/>
          </a:stretch>
        </p:blipFill>
        <p:spPr>
          <a:xfrm>
            <a:off x="-154358" y="2083382"/>
            <a:ext cx="18596716" cy="85745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514600" y="180975"/>
            <a:ext cx="15429450" cy="1497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599"/>
              </a:lnSpc>
            </a:pPr>
            <a:r>
              <a:rPr lang="nl-NL" sz="9000" dirty="0">
                <a:solidFill>
                  <a:srgbClr val="1C2B47"/>
                </a:solidFill>
                <a:latin typeface="Montserrat Extra-Bold"/>
              </a:rPr>
              <a:t>wie gebuikt WATERSTOF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03509" y="3421784"/>
            <a:ext cx="5880983" cy="58977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esson 2 final no move">
            <a:hlinkClick r:id="" action="ppaction://media"/>
            <a:extLst>
              <a:ext uri="{FF2B5EF4-FFF2-40B4-BE49-F238E27FC236}">
                <a16:creationId xmlns="" xmlns:a16="http://schemas.microsoft.com/office/drawing/2014/main" id="{136096D3-9CE3-4CD7-85C8-6F1228FE1D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8364200" cy="1032986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034948" y="7143414"/>
            <a:ext cx="11253052" cy="3143586"/>
            <a:chOff x="0" y="0"/>
            <a:chExt cx="3806588" cy="10633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06588" cy="1063386"/>
            </a:xfrm>
            <a:custGeom>
              <a:avLst/>
              <a:gdLst/>
              <a:ahLst/>
              <a:cxnLst/>
              <a:rect l="l" t="t" r="r" b="b"/>
              <a:pathLst>
                <a:path w="3806588" h="1063386">
                  <a:moveTo>
                    <a:pt x="0" y="0"/>
                  </a:moveTo>
                  <a:lnTo>
                    <a:pt x="3806588" y="0"/>
                  </a:lnTo>
                  <a:lnTo>
                    <a:pt x="3806588" y="1063386"/>
                  </a:lnTo>
                  <a:lnTo>
                    <a:pt x="0" y="1063386"/>
                  </a:lnTo>
                  <a:close/>
                </a:path>
              </a:pathLst>
            </a:custGeom>
            <a:solidFill>
              <a:srgbClr val="1C2B47">
                <a:alpha val="75686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611947" y="7622135"/>
            <a:ext cx="10161703" cy="241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7"/>
              </a:lnSpc>
            </a:pPr>
            <a:r>
              <a:rPr lang="nl-NL" sz="28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Waterstof wordt dagelijks gebruikt, zowel in vloeibare als in gasvorm, door vele industrieën, waaronder de aardolie-industrie, en in verschillende productieprocessen voor de productie van chemicaliën, voedingsmiddelen en elektronica. </a:t>
            </a:r>
            <a:r>
              <a:rPr lang="en-US" sz="3200" spc="80" dirty="0">
                <a:solidFill>
                  <a:srgbClr val="F2FAFF"/>
                </a:solidFill>
                <a:latin typeface="Roboto Bold"/>
              </a:rPr>
              <a:t> </a:t>
            </a:r>
            <a:endParaRPr lang="en-US" sz="3232" spc="80" dirty="0">
              <a:solidFill>
                <a:srgbClr val="F2FAFF"/>
              </a:solidFill>
              <a:latin typeface="Robot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sson 2 final no move (1)">
            <a:hlinkClick r:id="" action="ppaction://media"/>
            <a:extLst>
              <a:ext uri="{FF2B5EF4-FFF2-40B4-BE49-F238E27FC236}">
                <a16:creationId xmlns="" xmlns:a16="http://schemas.microsoft.com/office/drawing/2014/main" id="{7101744B-20ED-4A38-8A6A-1703F9A571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757303" y="370504"/>
            <a:ext cx="17009115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1">
              <a:lnSpc>
                <a:spcPts val="4390"/>
              </a:lnSpc>
            </a:pPr>
            <a:r>
              <a:rPr lang="nl-NL" sz="3027" spc="947" dirty="0" smtClean="0">
                <a:solidFill>
                  <a:srgbClr val="F2FAFF"/>
                </a:solidFill>
                <a:latin typeface="HK Modular"/>
              </a:rPr>
              <a:t>WATERSTOF WERD GEBRUIKT ALS BRANDSTOF VOOR DE NASA SPACESHUTTLE(WATERSTOF Basics: Air </a:t>
            </a:r>
            <a:r>
              <a:rPr lang="nl-NL" sz="3027" spc="947" dirty="0" err="1" smtClean="0">
                <a:solidFill>
                  <a:srgbClr val="F2FAFF"/>
                </a:solidFill>
                <a:latin typeface="HK Modular"/>
              </a:rPr>
              <a:t>produKtEN</a:t>
            </a:r>
            <a:endParaRPr lang="nl-NL" sz="3027" spc="947" dirty="0">
              <a:solidFill>
                <a:srgbClr val="F2FAFF"/>
              </a:solidFill>
              <a:latin typeface="HK Modular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301487" y="4595970"/>
            <a:ext cx="4662663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sson 2 final no move (2)">
            <a:hlinkClick r:id="" action="ppaction://media"/>
            <a:extLst>
              <a:ext uri="{FF2B5EF4-FFF2-40B4-BE49-F238E27FC236}">
                <a16:creationId xmlns="" xmlns:a16="http://schemas.microsoft.com/office/drawing/2014/main" id="{87224F32-D9A7-4E24-B0A3-AFEC259D10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71889" y="4197653"/>
            <a:ext cx="17916111" cy="945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3"/>
              </a:lnSpc>
            </a:pPr>
            <a:r>
              <a:rPr lang="nl-NL" sz="5350" spc="134" dirty="0">
                <a:solidFill>
                  <a:srgbClr val="F2FAFF"/>
                </a:solidFill>
                <a:latin typeface="Roboto Bold"/>
              </a:rPr>
              <a:t>Op aarde wordt waterstof vooral in water aangetroffen</a:t>
            </a:r>
            <a:r>
              <a:rPr lang="cs-CZ" sz="5350" spc="134" dirty="0">
                <a:solidFill>
                  <a:srgbClr val="F2FAFF"/>
                </a:solidFill>
                <a:latin typeface="Roboto Bold"/>
              </a:rPr>
              <a:t>.</a:t>
            </a:r>
            <a:endParaRPr lang="nl-NL" sz="5350" spc="134" dirty="0">
              <a:solidFill>
                <a:srgbClr val="F2FAFF"/>
              </a:solidFill>
              <a:latin typeface="Robot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sson 2 final no move (3)">
            <a:hlinkClick r:id="" action="ppaction://media"/>
            <a:extLst>
              <a:ext uri="{FF2B5EF4-FFF2-40B4-BE49-F238E27FC236}">
                <a16:creationId xmlns="" xmlns:a16="http://schemas.microsoft.com/office/drawing/2014/main" id="{C9459BFC-3829-4D3E-B1A3-C367192C9A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-42863"/>
            <a:ext cx="18364200" cy="10329863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46650" y="665779"/>
            <a:ext cx="10916611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27"/>
              </a:lnSpc>
            </a:pPr>
            <a:r>
              <a:rPr lang="nl-NL" sz="4550" spc="114" dirty="0">
                <a:solidFill>
                  <a:srgbClr val="F2FAFF"/>
                </a:solidFill>
                <a:latin typeface="Roboto Bold"/>
              </a:rPr>
              <a:t>Waterstof is overvloedig aanwezig in de zon, sterren en zelfs op de </a:t>
            </a:r>
            <a:r>
              <a:rPr lang="nl-NL" sz="4550" spc="114" dirty="0" smtClean="0">
                <a:solidFill>
                  <a:srgbClr val="F2FAFF"/>
                </a:solidFill>
                <a:latin typeface="Roboto Bold"/>
              </a:rPr>
              <a:t>planeet </a:t>
            </a:r>
            <a:r>
              <a:rPr lang="nl-NL" sz="4550" spc="114" dirty="0">
                <a:solidFill>
                  <a:srgbClr val="F2FAFF"/>
                </a:solidFill>
                <a:latin typeface="Roboto Bold"/>
              </a:rPr>
              <a:t>Jupiter. </a:t>
            </a:r>
            <a:endParaRPr lang="nl-NL" sz="4550" spc="114" dirty="0">
              <a:solidFill>
                <a:srgbClr val="F2FAFF"/>
              </a:solidFill>
              <a:latin typeface="Roboto Bold"/>
              <a:ea typeface="Robot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4B0046ED11BE459D6448DFF86C7CA7" ma:contentTypeVersion="12" ma:contentTypeDescription="Create a new document." ma:contentTypeScope="" ma:versionID="93bee81d1cbfd5af212a81d1542e547d">
  <xsd:schema xmlns:xsd="http://www.w3.org/2001/XMLSchema" xmlns:xs="http://www.w3.org/2001/XMLSchema" xmlns:p="http://schemas.microsoft.com/office/2006/metadata/properties" xmlns:ns2="3b551fe5-994f-461c-9952-50457ddbe9d2" xmlns:ns3="65342464-89e8-45be-a6b6-76ec2cfaafb3" targetNamespace="http://schemas.microsoft.com/office/2006/metadata/properties" ma:root="true" ma:fieldsID="7c91547fec6bf671e9e0cadacf741bbe" ns2:_="" ns3:_="">
    <xsd:import namespace="3b551fe5-994f-461c-9952-50457ddbe9d2"/>
    <xsd:import namespace="65342464-89e8-45be-a6b6-76ec2cfaaf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551fe5-994f-461c-9952-50457ddbe9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342464-89e8-45be-a6b6-76ec2cfaafb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A0A5AE-B285-4FEF-A794-FCB3B2CBF0F0}">
  <ds:schemaRefs>
    <ds:schemaRef ds:uri="http://schemas.microsoft.com/office/2006/metadata/properties"/>
    <ds:schemaRef ds:uri="3b551fe5-994f-461c-9952-50457ddbe9d2"/>
    <ds:schemaRef ds:uri="http://purl.org/dc/dcmitype/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65342464-89e8-45be-a6b6-76ec2cfaafb3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D901D00-8931-44CA-8646-C3050B9938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5690C0-37A0-49E9-9E14-E5AE6593A7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551fe5-994f-461c-9952-50457ddbe9d2"/>
    <ds:schemaRef ds:uri="65342464-89e8-45be-a6b6-76ec2cfaaf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733</Words>
  <Application>Microsoft Office PowerPoint</Application>
  <PresentationFormat>Aangepast</PresentationFormat>
  <Paragraphs>146</Paragraphs>
  <Slides>38</Slides>
  <Notes>0</Notes>
  <HiddenSlides>0</HiddenSlides>
  <MMClips>6</MMClips>
  <ScaleCrop>false</ScaleCrop>
  <HeadingPairs>
    <vt:vector size="6" baseType="variant">
      <vt:variant>
        <vt:lpstr>Gebruikte lettertypen</vt:lpstr>
      </vt:variant>
      <vt:variant>
        <vt:i4>13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52" baseType="lpstr">
      <vt:lpstr>Roboto Condensed Bold</vt:lpstr>
      <vt:lpstr>Montserrat Bold Italics</vt:lpstr>
      <vt:lpstr>HK Modular</vt:lpstr>
      <vt:lpstr>Open Sans Bold</vt:lpstr>
      <vt:lpstr>Open Sans</vt:lpstr>
      <vt:lpstr>Montserrat Extra-Bold Bold</vt:lpstr>
      <vt:lpstr>Roboto Condensed</vt:lpstr>
      <vt:lpstr>Arimo</vt:lpstr>
      <vt:lpstr>Arial</vt:lpstr>
      <vt:lpstr>Montserrat Extra-Bold</vt:lpstr>
      <vt:lpstr>Roboto</vt:lpstr>
      <vt:lpstr>Calibri</vt:lpstr>
      <vt:lpstr>Roboto Bold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2</dc:title>
  <dc:creator>Paul de Groot</dc:creator>
  <cp:lastModifiedBy>Paul de Groot</cp:lastModifiedBy>
  <cp:revision>138</cp:revision>
  <dcterms:created xsi:type="dcterms:W3CDTF">2006-08-16T00:00:00Z</dcterms:created>
  <dcterms:modified xsi:type="dcterms:W3CDTF">2020-11-02T09:29:17Z</dcterms:modified>
  <dc:identifier>DAEIbsQElXI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0x0101006F4B0046ED11BE459D6448DFF86C7CA7</vt:lpwstr>
  </property>
</Properties>
</file>