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90" r:id="rId38"/>
    <p:sldId id="291" r:id="rId39"/>
    <p:sldId id="292" r:id="rId40"/>
    <p:sldId id="293" r:id="rId41"/>
    <p:sldId id="295" r:id="rId42"/>
  </p:sldIdLst>
  <p:sldSz cx="18288000" cy="10287000"/>
  <p:notesSz cx="6858000" cy="9144000"/>
  <p:embeddedFontLst>
    <p:embeddedFont>
      <p:font typeface="Arimo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HK Modular" panose="020B0604020202020204" charset="0"/>
      <p:regular r:id="rId48"/>
    </p:embeddedFont>
    <p:embeddedFont>
      <p:font typeface="Montserrat Bold Italics" panose="020B0604020202020204" charset="0"/>
      <p:regular r:id="rId49"/>
    </p:embeddedFont>
    <p:embeddedFont>
      <p:font typeface="Montserrat Extra-Bold" panose="020B0604020202020204" charset="0"/>
      <p:regular r:id="rId50"/>
    </p:embeddedFont>
    <p:embeddedFont>
      <p:font typeface="Montserrat Extra-Bold Bold" panose="020B0604020202020204" charset="0"/>
      <p:regular r:id="rId51"/>
    </p:embeddedFont>
    <p:embeddedFont>
      <p:font typeface="Open Sans" panose="020B0604020202020204" charset="0"/>
      <p:regular r:id="rId52"/>
    </p:embeddedFont>
    <p:embeddedFont>
      <p:font typeface="Open Sans Bold" panose="020B0604020202020204" charset="0"/>
      <p:regular r:id="rId53"/>
    </p:embeddedFont>
    <p:embeddedFont>
      <p:font typeface="Roboto" panose="020B0604020202020204" charset="0"/>
      <p:regular r:id="rId54"/>
    </p:embeddedFont>
    <p:embeddedFont>
      <p:font typeface="Roboto Bold" panose="020B0604020202020204" charset="0"/>
      <p:regular r:id="rId55"/>
    </p:embeddedFont>
    <p:embeddedFont>
      <p:font typeface="Roboto Condensed" panose="020B0604020202020204" charset="0"/>
      <p:regular r:id="rId56"/>
    </p:embeddedFont>
    <p:embeddedFont>
      <p:font typeface="Roboto Condensed Bold" panose="020B0604020202020204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27BDC-74FB-8809-B7F5-6445F0B20AE1}" v="383" dt="2020-09-30T19:12:09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941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font" Target="fonts/font12.fntdata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video" Target="../media/media7.mp4"/><Relationship Id="rId16" Type="http://schemas.openxmlformats.org/officeDocument/2006/relationships/image" Target="../media/image32.png"/><Relationship Id="rId1" Type="http://schemas.microsoft.com/office/2007/relationships/media" Target="../media/media7.mp4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7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2846" t="17461" b="174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2000"/>
          </a:blip>
          <a:srcRect l="20866" t="5682" r="59860" b="71341"/>
          <a:stretch>
            <a:fillRect/>
          </a:stretch>
        </p:blipFill>
        <p:spPr>
          <a:xfrm rot="5400000">
            <a:off x="9324975" y="1702226"/>
            <a:ext cx="10287000" cy="68825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20648" t="25054" r="21405" b="29081"/>
          <a:stretch>
            <a:fillRect/>
          </a:stretch>
        </p:blipFill>
        <p:spPr>
          <a:xfrm>
            <a:off x="10941476" y="320040"/>
            <a:ext cx="6882548" cy="28360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795230" y="7253605"/>
            <a:ext cx="3060740" cy="87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cs-CZ" sz="5200" dirty="0">
                <a:solidFill>
                  <a:srgbClr val="FFFFFF"/>
                </a:solidFill>
                <a:latin typeface="Montserrat Bold Italics"/>
              </a:rPr>
              <a:t>Lekce</a:t>
            </a:r>
            <a:r>
              <a:rPr lang="en-US" sz="5200" dirty="0">
                <a:solidFill>
                  <a:srgbClr val="FFFFFF"/>
                </a:solidFill>
                <a:latin typeface="Montserrat Bold Italics"/>
              </a:rPr>
              <a:t> 2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24945" y="3832388"/>
            <a:ext cx="5834355" cy="2692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5"/>
              </a:lnSpc>
            </a:pPr>
            <a:r>
              <a:rPr lang="cs-CZ" sz="7789" dirty="0">
                <a:solidFill>
                  <a:srgbClr val="FFFFFF"/>
                </a:solidFill>
                <a:latin typeface="Montserrat Extra-Bold Bold"/>
              </a:rPr>
              <a:t>ŠTĚPENÍ VODY</a:t>
            </a:r>
            <a:endParaRPr lang="en-US" sz="7789" dirty="0">
              <a:solidFill>
                <a:srgbClr val="FFFFFF"/>
              </a:solidFill>
              <a:latin typeface="Montserrat Extra-Bold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sson 2 final no move (4)">
            <a:hlinkClick r:id="" action="ppaction://media"/>
            <a:extLst>
              <a:ext uri="{FF2B5EF4-FFF2-40B4-BE49-F238E27FC236}">
                <a16:creationId xmlns:a16="http://schemas.microsoft.com/office/drawing/2014/main" id="{9DF25F98-C07B-45C2-9D23-A2DD6B8A83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10610850" cy="3105150"/>
            <a:chOff x="0" y="0"/>
            <a:chExt cx="3589349" cy="105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89349" cy="1050384"/>
            </a:xfrm>
            <a:custGeom>
              <a:avLst/>
              <a:gdLst/>
              <a:ahLst/>
              <a:cxnLst/>
              <a:rect l="l" t="t" r="r" b="b"/>
              <a:pathLst>
                <a:path w="3589349" h="1050384">
                  <a:moveTo>
                    <a:pt x="0" y="0"/>
                  </a:moveTo>
                  <a:lnTo>
                    <a:pt x="3589349" y="0"/>
                  </a:lnTo>
                  <a:lnTo>
                    <a:pt x="3589349" y="1050384"/>
                  </a:lnTo>
                  <a:lnTo>
                    <a:pt x="0" y="1050384"/>
                  </a:lnTo>
                  <a:close/>
                </a:path>
              </a:pathLst>
            </a:custGeom>
            <a:solidFill>
              <a:srgbClr val="1E2D4B">
                <a:alpha val="7686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19100" y="234950"/>
            <a:ext cx="9909503" cy="2162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7"/>
              </a:lnSpc>
            </a:pPr>
            <a:r>
              <a:rPr lang="cs-CZ" sz="2950" spc="74" dirty="0">
                <a:solidFill>
                  <a:srgbClr val="F2FAFF"/>
                </a:solidFill>
                <a:latin typeface="Roboto Bold"/>
              </a:rPr>
              <a:t>Protože je vodík zdrojem čisté energie,  využívá jej přepravní průmysl. Proč také nevyužívat prvek obsažený ve vodě, která tvoří asi 71% povrchu naší planety? </a:t>
            </a:r>
            <a:endParaRPr lang="en-US" sz="2950" spc="74" dirty="0">
              <a:solidFill>
                <a:srgbClr val="F2FAFF"/>
              </a:solidFill>
              <a:latin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l="2085" r="1220" b="77208"/>
          <a:stretch>
            <a:fillRect/>
          </a:stretch>
        </p:blipFill>
        <p:spPr>
          <a:xfrm>
            <a:off x="0" y="0"/>
            <a:ext cx="18288000" cy="241935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9572" y="180975"/>
            <a:ext cx="17674478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cs-CZ" sz="8800" dirty="0">
                <a:solidFill>
                  <a:srgbClr val="FFFFFF"/>
                </a:solidFill>
                <a:latin typeface="Montserrat Extra-Bold"/>
              </a:rPr>
              <a:t>jak je VODÍK získáván? </a:t>
            </a:r>
            <a:endParaRPr lang="en-US" sz="8800" dirty="0">
              <a:solidFill>
                <a:srgbClr val="FFFFFF"/>
              </a:solidFill>
              <a:latin typeface="Montserrat Extra-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878684">
            <a:off x="15507436" y="1680694"/>
            <a:ext cx="2625206" cy="26327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106811" y="3024372"/>
            <a:ext cx="253744" cy="25374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3258459" y="4097093"/>
            <a:ext cx="729201" cy="115951"/>
            <a:chOff x="0" y="0"/>
            <a:chExt cx="3594100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3623059" y="3732492"/>
            <a:ext cx="729201" cy="115951"/>
            <a:chOff x="0" y="0"/>
            <a:chExt cx="3594100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457178" y="3448487"/>
            <a:ext cx="593998" cy="56801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-10800000">
            <a:off x="5184789" y="3732492"/>
            <a:ext cx="729201" cy="115951"/>
            <a:chOff x="0" y="0"/>
            <a:chExt cx="3594100" cy="571500"/>
          </a:xfrm>
        </p:grpSpPr>
        <p:sp>
          <p:nvSpPr>
            <p:cNvPr id="12" name="Freeform 12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5764885" y="4513790"/>
            <a:ext cx="385108" cy="4122602"/>
            <a:chOff x="0" y="0"/>
            <a:chExt cx="157059" cy="168132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5" name="Group 15"/>
          <p:cNvGrpSpPr/>
          <p:nvPr/>
        </p:nvGrpSpPr>
        <p:grpSpPr>
          <a:xfrm rot="-5400000">
            <a:off x="5543512" y="4091215"/>
            <a:ext cx="729201" cy="115951"/>
            <a:chOff x="0" y="0"/>
            <a:chExt cx="3594100" cy="571500"/>
          </a:xfrm>
        </p:grpSpPr>
        <p:sp>
          <p:nvSpPr>
            <p:cNvPr id="16" name="Freeform 16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3681035" y="4529934"/>
            <a:ext cx="2074002" cy="4138745"/>
            <a:chOff x="0" y="0"/>
            <a:chExt cx="842544" cy="16813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3262425" y="4546077"/>
            <a:ext cx="402405" cy="4122602"/>
            <a:chOff x="0" y="0"/>
            <a:chExt cx="164113" cy="16813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2079205" y="4380846"/>
            <a:ext cx="5349943" cy="277646"/>
            <a:chOff x="0" y="0"/>
            <a:chExt cx="11012208" cy="571500"/>
          </a:xfrm>
        </p:grpSpPr>
        <p:sp>
          <p:nvSpPr>
            <p:cNvPr id="22" name="Freeform 22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3" name="Group 23"/>
          <p:cNvGrpSpPr/>
          <p:nvPr/>
        </p:nvGrpSpPr>
        <p:grpSpPr>
          <a:xfrm rot="5400000">
            <a:off x="1184160" y="6483422"/>
            <a:ext cx="4154889" cy="215626"/>
            <a:chOff x="0" y="0"/>
            <a:chExt cx="11012208" cy="571500"/>
          </a:xfrm>
        </p:grpSpPr>
        <p:sp>
          <p:nvSpPr>
            <p:cNvPr id="24" name="Freeform 2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5" name="Group 25"/>
          <p:cNvGrpSpPr/>
          <p:nvPr/>
        </p:nvGrpSpPr>
        <p:grpSpPr>
          <a:xfrm rot="5400000">
            <a:off x="1588206" y="6499565"/>
            <a:ext cx="4154889" cy="215626"/>
            <a:chOff x="0" y="0"/>
            <a:chExt cx="11012208" cy="571500"/>
          </a:xfrm>
        </p:grpSpPr>
        <p:sp>
          <p:nvSpPr>
            <p:cNvPr id="26" name="Freeform 26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7" name="Group 27"/>
          <p:cNvGrpSpPr/>
          <p:nvPr/>
        </p:nvGrpSpPr>
        <p:grpSpPr>
          <a:xfrm rot="5400000">
            <a:off x="3677592" y="6499565"/>
            <a:ext cx="4154889" cy="215626"/>
            <a:chOff x="0" y="0"/>
            <a:chExt cx="11012208" cy="571500"/>
          </a:xfrm>
        </p:grpSpPr>
        <p:sp>
          <p:nvSpPr>
            <p:cNvPr id="28" name="Freeform 28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9" name="Group 29"/>
          <p:cNvGrpSpPr/>
          <p:nvPr/>
        </p:nvGrpSpPr>
        <p:grpSpPr>
          <a:xfrm rot="5400000">
            <a:off x="4062569" y="6483422"/>
            <a:ext cx="4154889" cy="215626"/>
            <a:chOff x="0" y="0"/>
            <a:chExt cx="11012208" cy="571500"/>
          </a:xfrm>
        </p:grpSpPr>
        <p:sp>
          <p:nvSpPr>
            <p:cNvPr id="30" name="Freeform 30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1" name="Group 31"/>
          <p:cNvGrpSpPr/>
          <p:nvPr/>
        </p:nvGrpSpPr>
        <p:grpSpPr>
          <a:xfrm rot="5400000">
            <a:off x="1466797" y="6576782"/>
            <a:ext cx="2651578" cy="137609"/>
            <a:chOff x="0" y="0"/>
            <a:chExt cx="11012208" cy="571500"/>
          </a:xfrm>
        </p:grpSpPr>
        <p:sp>
          <p:nvSpPr>
            <p:cNvPr id="32" name="Freeform 32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3" name="Group 33"/>
          <p:cNvGrpSpPr/>
          <p:nvPr/>
        </p:nvGrpSpPr>
        <p:grpSpPr>
          <a:xfrm rot="5400000">
            <a:off x="5454561" y="6576782"/>
            <a:ext cx="2651578" cy="137609"/>
            <a:chOff x="0" y="0"/>
            <a:chExt cx="11012208" cy="571500"/>
          </a:xfrm>
        </p:grpSpPr>
        <p:sp>
          <p:nvSpPr>
            <p:cNvPr id="34" name="Freeform 3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5" name="Group 35"/>
          <p:cNvGrpSpPr/>
          <p:nvPr/>
        </p:nvGrpSpPr>
        <p:grpSpPr>
          <a:xfrm rot="-10800000">
            <a:off x="2074864" y="5261822"/>
            <a:ext cx="729201" cy="115951"/>
            <a:chOff x="0" y="0"/>
            <a:chExt cx="3594100" cy="571500"/>
          </a:xfrm>
        </p:grpSpPr>
        <p:sp>
          <p:nvSpPr>
            <p:cNvPr id="36" name="Freeform 36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7" name="Group 37"/>
          <p:cNvGrpSpPr/>
          <p:nvPr/>
        </p:nvGrpSpPr>
        <p:grpSpPr>
          <a:xfrm rot="-10800000">
            <a:off x="2055265" y="7906153"/>
            <a:ext cx="729201" cy="115951"/>
            <a:chOff x="0" y="0"/>
            <a:chExt cx="3594100" cy="571500"/>
          </a:xfrm>
        </p:grpSpPr>
        <p:sp>
          <p:nvSpPr>
            <p:cNvPr id="38" name="Freeform 3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9" name="Group 39"/>
          <p:cNvGrpSpPr/>
          <p:nvPr/>
        </p:nvGrpSpPr>
        <p:grpSpPr>
          <a:xfrm rot="-10800000">
            <a:off x="6784428" y="7913400"/>
            <a:ext cx="729201" cy="115951"/>
            <a:chOff x="0" y="0"/>
            <a:chExt cx="3594100" cy="571500"/>
          </a:xfrm>
        </p:grpSpPr>
        <p:sp>
          <p:nvSpPr>
            <p:cNvPr id="40" name="Freeform 4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1" name="Group 41"/>
          <p:cNvGrpSpPr/>
          <p:nvPr/>
        </p:nvGrpSpPr>
        <p:grpSpPr>
          <a:xfrm rot="-10800000">
            <a:off x="6780350" y="5261822"/>
            <a:ext cx="729201" cy="115951"/>
            <a:chOff x="0" y="0"/>
            <a:chExt cx="3594100" cy="571500"/>
          </a:xfrm>
        </p:grpSpPr>
        <p:sp>
          <p:nvSpPr>
            <p:cNvPr id="42" name="Freeform 42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2079205" y="8529856"/>
            <a:ext cx="5349943" cy="277646"/>
            <a:chOff x="0" y="0"/>
            <a:chExt cx="11012208" cy="571500"/>
          </a:xfrm>
        </p:grpSpPr>
        <p:sp>
          <p:nvSpPr>
            <p:cNvPr id="44" name="Freeform 4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978690" y="4731706"/>
            <a:ext cx="882701" cy="473448"/>
          </a:xfrm>
          <a:prstGeom prst="rect">
            <a:avLst/>
          </a:prstGeom>
        </p:spPr>
      </p:pic>
      <p:sp>
        <p:nvSpPr>
          <p:cNvPr id="46" name="TextBox 46"/>
          <p:cNvSpPr txBox="1"/>
          <p:nvPr/>
        </p:nvSpPr>
        <p:spPr>
          <a:xfrm>
            <a:off x="2861391" y="6294420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053932" y="6451882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247827" y="6536991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451103" y="6681309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209152" y="7531796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489777" y="7531796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394011" y="5067913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862459" y="4552427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4" name="Picture 5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844998" y="6006848"/>
            <a:ext cx="778061" cy="417324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803228" y="6645587"/>
            <a:ext cx="819831" cy="439728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978690" y="8056408"/>
            <a:ext cx="882701" cy="473448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5179132">
            <a:off x="3128226" y="5533095"/>
            <a:ext cx="672761" cy="360844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5179132">
            <a:off x="3143007" y="4686516"/>
            <a:ext cx="672761" cy="36084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03582">
            <a:off x="3678268" y="3433797"/>
            <a:ext cx="672761" cy="36084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5466549">
            <a:off x="5428505" y="3974646"/>
            <a:ext cx="672761" cy="36084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5466549">
            <a:off x="5599882" y="5014799"/>
            <a:ext cx="672761" cy="36084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803633" y="6246534"/>
            <a:ext cx="672761" cy="36084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836790" y="4529934"/>
            <a:ext cx="672761" cy="36084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756388" y="8018481"/>
            <a:ext cx="672761" cy="36084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745517" y="8297288"/>
            <a:ext cx="672761" cy="36084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836363" y="6947583"/>
            <a:ext cx="672761" cy="36084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849122" y="7232941"/>
            <a:ext cx="672761" cy="36084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841836" y="4831489"/>
            <a:ext cx="672761" cy="360844"/>
          </a:xfrm>
          <a:prstGeom prst="rect">
            <a:avLst/>
          </a:prstGeom>
        </p:spPr>
      </p:pic>
      <p:grpSp>
        <p:nvGrpSpPr>
          <p:cNvPr id="69" name="Group 69"/>
          <p:cNvGrpSpPr/>
          <p:nvPr/>
        </p:nvGrpSpPr>
        <p:grpSpPr>
          <a:xfrm rot="-5400000">
            <a:off x="3016856" y="8721584"/>
            <a:ext cx="900788" cy="216270"/>
            <a:chOff x="0" y="0"/>
            <a:chExt cx="2115877" cy="508000"/>
          </a:xfrm>
        </p:grpSpPr>
        <p:sp>
          <p:nvSpPr>
            <p:cNvPr id="70" name="Freeform 70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1" name="Group 71"/>
          <p:cNvGrpSpPr/>
          <p:nvPr/>
        </p:nvGrpSpPr>
        <p:grpSpPr>
          <a:xfrm rot="-5400000">
            <a:off x="4082845" y="8906381"/>
            <a:ext cx="1270381" cy="216270"/>
            <a:chOff x="0" y="0"/>
            <a:chExt cx="2984020" cy="508000"/>
          </a:xfrm>
        </p:grpSpPr>
        <p:sp>
          <p:nvSpPr>
            <p:cNvPr id="72" name="Freeform 72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3" name="Group 73"/>
          <p:cNvGrpSpPr/>
          <p:nvPr/>
        </p:nvGrpSpPr>
        <p:grpSpPr>
          <a:xfrm rot="-5400000">
            <a:off x="5485304" y="8721584"/>
            <a:ext cx="900788" cy="216270"/>
            <a:chOff x="0" y="0"/>
            <a:chExt cx="2115877" cy="508000"/>
          </a:xfrm>
        </p:grpSpPr>
        <p:sp>
          <p:nvSpPr>
            <p:cNvPr id="74" name="Freeform 74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5" name="TextBox 75"/>
          <p:cNvSpPr txBox="1"/>
          <p:nvPr/>
        </p:nvSpPr>
        <p:spPr>
          <a:xfrm>
            <a:off x="9705542" y="2833511"/>
            <a:ext cx="5647656" cy="1723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69"/>
              </a:lnSpc>
            </a:pPr>
            <a:r>
              <a:rPr lang="cs-CZ" sz="3151" dirty="0">
                <a:solidFill>
                  <a:srgbClr val="1E2D4B"/>
                </a:solidFill>
                <a:latin typeface="Roboto Bold"/>
              </a:rPr>
              <a:t>Elektrolýza je proces rozpadu vazeb mezi vodíkem a kyslíkem ve vodě. </a:t>
            </a:r>
            <a:endParaRPr lang="en-US" sz="3151" dirty="0">
              <a:solidFill>
                <a:srgbClr val="1E2D4B"/>
              </a:solidFill>
              <a:latin typeface="Roboto Bold"/>
            </a:endParaRPr>
          </a:p>
        </p:txBody>
      </p:sp>
      <p:sp>
        <p:nvSpPr>
          <p:cNvPr id="76" name="TextBox 76"/>
          <p:cNvSpPr txBox="1"/>
          <p:nvPr/>
        </p:nvSpPr>
        <p:spPr>
          <a:xfrm>
            <a:off x="1818258" y="4139399"/>
            <a:ext cx="1021426" cy="346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cs-CZ" sz="2054" dirty="0">
                <a:solidFill>
                  <a:srgbClr val="7F888B"/>
                </a:solidFill>
                <a:latin typeface="Open Sans"/>
              </a:rPr>
              <a:t>PALIVO 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3572090" y="2664199"/>
            <a:ext cx="2364172" cy="71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cs-CZ" sz="2054" dirty="0">
                <a:solidFill>
                  <a:srgbClr val="7F888B"/>
                </a:solidFill>
                <a:latin typeface="Open Sans"/>
              </a:rPr>
              <a:t>ELEKTRICKÝ OBVOD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1801001" y="7149884"/>
            <a:ext cx="959583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cs-CZ" sz="2054" dirty="0">
                <a:solidFill>
                  <a:srgbClr val="7F888B"/>
                </a:solidFill>
                <a:latin typeface="Open Sans"/>
              </a:rPr>
              <a:t>PALIVO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6770230" y="4114820"/>
            <a:ext cx="1080157" cy="346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cs-CZ" sz="2054" dirty="0">
                <a:solidFill>
                  <a:srgbClr val="7F888B"/>
                </a:solidFill>
                <a:latin typeface="Open Sans"/>
              </a:rPr>
              <a:t>VZDUCH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6945247" y="5281698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7225872" y="5281698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141937" y="5447756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6971719" y="6877373"/>
            <a:ext cx="1391816" cy="71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75"/>
              </a:lnSpc>
            </a:pPr>
            <a:r>
              <a:rPr lang="cs-CZ" sz="2054" dirty="0">
                <a:solidFill>
                  <a:srgbClr val="7F888B"/>
                </a:solidFill>
                <a:latin typeface="Open Sans"/>
              </a:rPr>
              <a:t>NEVYUŽITÝ PLYN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84" name="TextBox 84"/>
          <p:cNvSpPr txBox="1"/>
          <p:nvPr/>
        </p:nvSpPr>
        <p:spPr>
          <a:xfrm>
            <a:off x="6405842" y="7697855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4518292" y="5419181"/>
            <a:ext cx="299615" cy="52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</a:pPr>
            <a:r>
              <a:rPr lang="en-US" sz="308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4551685" y="7028164"/>
            <a:ext cx="299499" cy="517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</a:pPr>
            <a:r>
              <a:rPr lang="en-US" sz="308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795643" y="5382499"/>
            <a:ext cx="149089" cy="34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700224" y="3954556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892848" y="5515048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817907" y="6964576"/>
            <a:ext cx="149089" cy="34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846702" y="3865345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515850" y="4973812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6008938" y="4481569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6008938" y="5400547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2957662" y="9367441"/>
            <a:ext cx="1081340" cy="346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ANOD</a:t>
            </a:r>
            <a:r>
              <a:rPr lang="cs-CZ" sz="2054" dirty="0">
                <a:solidFill>
                  <a:srgbClr val="7F888B"/>
                </a:solidFill>
                <a:latin typeface="Open Sans"/>
              </a:rPr>
              <a:t>A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96" name="TextBox 96"/>
          <p:cNvSpPr txBox="1"/>
          <p:nvPr/>
        </p:nvSpPr>
        <p:spPr>
          <a:xfrm>
            <a:off x="3930676" y="9680508"/>
            <a:ext cx="166996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ELECTROLYT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5397068" y="9367441"/>
            <a:ext cx="120498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cs-CZ" sz="2054" dirty="0">
                <a:solidFill>
                  <a:srgbClr val="7F888B"/>
                </a:solidFill>
                <a:latin typeface="Open Sans"/>
              </a:rPr>
              <a:t>KATODA</a:t>
            </a:r>
            <a:endParaRPr lang="en-US" sz="2054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98" name="TextBox 98"/>
          <p:cNvSpPr txBox="1"/>
          <p:nvPr/>
        </p:nvSpPr>
        <p:spPr>
          <a:xfrm>
            <a:off x="211552" y="2565056"/>
            <a:ext cx="2842381" cy="1463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cs-CZ" sz="4200" dirty="0">
                <a:solidFill>
                  <a:srgbClr val="7F888B"/>
                </a:solidFill>
                <a:latin typeface="Open Sans Bold"/>
              </a:rPr>
              <a:t>PALIVOVÝ ČLÁNEK</a:t>
            </a:r>
            <a:endParaRPr lang="en-US" sz="4200" dirty="0">
              <a:solidFill>
                <a:srgbClr val="7F888B"/>
              </a:solidFill>
              <a:latin typeface="Open Sans Bold"/>
            </a:endParaRPr>
          </a:p>
        </p:txBody>
      </p:sp>
      <p:pic>
        <p:nvPicPr>
          <p:cNvPr id="99" name="Lesson 2 final no move (5)">
            <a:hlinkClick r:id="" action="ppaction://media"/>
            <a:extLst>
              <a:ext uri="{FF2B5EF4-FFF2-40B4-BE49-F238E27FC236}">
                <a16:creationId xmlns:a16="http://schemas.microsoft.com/office/drawing/2014/main" id="{9535B12D-3ABE-4D34-B526-07A1888392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6"/>
          <a:srcRect t="20396"/>
          <a:stretch/>
        </p:blipFill>
        <p:spPr>
          <a:xfrm>
            <a:off x="9268838" y="6246533"/>
            <a:ext cx="9019162" cy="4038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7" fill="hold"/>
                                        <p:tgtEl>
                                          <p:spTgt spid="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085" r="1220" b="30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54810" y="-1485901"/>
            <a:ext cx="12418210" cy="8050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623"/>
              </a:lnSpc>
              <a:spcBef>
                <a:spcPct val="0"/>
              </a:spcBef>
            </a:pPr>
            <a:r>
              <a:rPr lang="cs-CZ" sz="48302" dirty="0">
                <a:solidFill>
                  <a:srgbClr val="1E2D4B">
                    <a:alpha val="47843"/>
                  </a:srgbClr>
                </a:solidFill>
                <a:latin typeface="Roboto Condensed Bold"/>
              </a:rPr>
              <a:t>TEĎ</a:t>
            </a:r>
            <a:r>
              <a:rPr lang="en-US" sz="48302" dirty="0">
                <a:solidFill>
                  <a:srgbClr val="1E2D4B">
                    <a:alpha val="47843"/>
                  </a:srgbClr>
                </a:solidFill>
                <a:latin typeface="Roboto Condensed Bold"/>
              </a:rPr>
              <a:t>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57200" y="5143500"/>
            <a:ext cx="13444678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2926"/>
              </a:lnSpc>
            </a:pPr>
            <a:r>
              <a:rPr lang="cs-CZ" sz="12550" spc="715" dirty="0">
                <a:solidFill>
                  <a:srgbClr val="FFFFFF"/>
                </a:solidFill>
                <a:latin typeface="Roboto Condensed Bold"/>
              </a:rPr>
              <a:t>JE ŘADA NA VÁS</a:t>
            </a:r>
            <a:endParaRPr lang="en-US" sz="12550" spc="715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3271" t="8867" r="29988" b="9439"/>
          <a:stretch>
            <a:fillRect/>
          </a:stretch>
        </p:blipFill>
        <p:spPr>
          <a:xfrm>
            <a:off x="12416439" y="909726"/>
            <a:ext cx="4842861" cy="564478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144000" y="8504291"/>
            <a:ext cx="9949413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27"/>
              </a:lnSpc>
              <a:spcBef>
                <a:spcPct val="0"/>
              </a:spcBef>
            </a:pPr>
            <a:r>
              <a:rPr lang="cs-CZ" sz="4980" spc="124" dirty="0">
                <a:solidFill>
                  <a:srgbClr val="FFFFFF"/>
                </a:solidFill>
                <a:latin typeface="Roboto Condensed Bold"/>
              </a:rPr>
              <a:t>JAK VYROBIT VODÍK POMOCÍ ELEKTROLYZÉRU</a:t>
            </a:r>
            <a:endParaRPr lang="en-US" sz="4980" spc="124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85" t="9757" r="1220" b="77208"/>
          <a:stretch>
            <a:fillRect/>
          </a:stretch>
        </p:blipFill>
        <p:spPr>
          <a:xfrm>
            <a:off x="0" y="8903414"/>
            <a:ext cx="18288000" cy="13835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63304" b="59098"/>
          <a:stretch>
            <a:fillRect/>
          </a:stretch>
        </p:blipFill>
        <p:spPr>
          <a:xfrm>
            <a:off x="1229633" y="259826"/>
            <a:ext cx="4503075" cy="35353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37982" t="4629" r="39517" b="61029"/>
          <a:stretch>
            <a:fillRect/>
          </a:stretch>
        </p:blipFill>
        <p:spPr>
          <a:xfrm>
            <a:off x="6830153" y="259826"/>
            <a:ext cx="3389018" cy="36432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81911" t="7453" r="4987" b="72170"/>
          <a:stretch>
            <a:fillRect/>
          </a:stretch>
        </p:blipFill>
        <p:spPr>
          <a:xfrm>
            <a:off x="11089821" y="595228"/>
            <a:ext cx="1607644" cy="17611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3"/>
          <a:srcRect l="8585" t="69017" r="49368"/>
          <a:stretch/>
        </p:blipFill>
        <p:spPr>
          <a:xfrm>
            <a:off x="13124556" y="0"/>
            <a:ext cx="5097139" cy="26456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66149" t="33000" r="3614" b="37525"/>
          <a:stretch>
            <a:fillRect/>
          </a:stretch>
        </p:blipFill>
        <p:spPr>
          <a:xfrm rot="-5400000">
            <a:off x="12507514" y="5370204"/>
            <a:ext cx="3938113" cy="27040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26803" t="21739" r="30870" b="4451"/>
          <a:stretch>
            <a:fillRect/>
          </a:stretch>
        </p:blipFill>
        <p:spPr>
          <a:xfrm>
            <a:off x="1673920" y="4827461"/>
            <a:ext cx="3739675" cy="42144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57180" t="44696" r="22412" b="42219"/>
          <a:stretch>
            <a:fillRect/>
          </a:stretch>
        </p:blipFill>
        <p:spPr>
          <a:xfrm rot="-2218298">
            <a:off x="8644611" y="4427853"/>
            <a:ext cx="4283267" cy="18308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 l="20588" t="27746" r="30409" b="14016"/>
          <a:stretch>
            <a:fillRect/>
          </a:stretch>
        </p:blipFill>
        <p:spPr>
          <a:xfrm>
            <a:off x="6830153" y="5757550"/>
            <a:ext cx="1467591" cy="261547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779067" y="8710988"/>
            <a:ext cx="6322061" cy="1576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56"/>
              </a:lnSpc>
            </a:pPr>
            <a:r>
              <a:rPr lang="cs-CZ" sz="9183" dirty="0">
                <a:solidFill>
                  <a:srgbClr val="FFFFFF"/>
                </a:solidFill>
                <a:latin typeface="Roboto Condensed Bold"/>
              </a:rPr>
              <a:t>POMŮCKY</a:t>
            </a:r>
            <a:endParaRPr lang="en-US" sz="9183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12042" y="4462233"/>
            <a:ext cx="3347841" cy="48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Destilovaná voda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745594" y="2289739"/>
            <a:ext cx="2296098" cy="101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Přetlakový ventil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 l="13703" r="73103" b="26549"/>
          <a:stretch>
            <a:fillRect/>
          </a:stretch>
        </p:blipFill>
        <p:spPr>
          <a:xfrm>
            <a:off x="2136263" y="1455743"/>
            <a:ext cx="965144" cy="243344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524662" y="7079891"/>
            <a:ext cx="1354707" cy="1034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AA</a:t>
            </a:r>
          </a:p>
          <a:p>
            <a:pPr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Bat</a:t>
            </a:r>
            <a:r>
              <a:rPr lang="cs-CZ" sz="2929" dirty="0" err="1">
                <a:solidFill>
                  <a:srgbClr val="1E2D4B"/>
                </a:solidFill>
                <a:latin typeface="Roboto Condensed Bold"/>
              </a:rPr>
              <a:t>erie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745594" y="6209013"/>
            <a:ext cx="1217806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Hadičky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828584" y="7859815"/>
            <a:ext cx="1621216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Stříkačky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893697" y="2868932"/>
            <a:ext cx="1165746" cy="1014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Box na baterie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303730" y="3728540"/>
            <a:ext cx="3993755" cy="1014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Palivový článek</a:t>
            </a:r>
          </a:p>
          <a:p>
            <a:pPr>
              <a:lnSpc>
                <a:spcPts val="4101"/>
              </a:lnSpc>
            </a:pPr>
            <a:r>
              <a:rPr lang="en-US" sz="2929" dirty="0">
                <a:solidFill>
                  <a:srgbClr val="1E2D4B"/>
                </a:solidFill>
                <a:latin typeface="Roboto Condensed Bold"/>
              </a:rPr>
              <a:t>/</a:t>
            </a: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Elektrolyzér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-170884" y="3272543"/>
            <a:ext cx="2230012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cs-CZ" sz="2929" dirty="0" err="1">
                <a:solidFill>
                  <a:srgbClr val="1E2D4B"/>
                </a:solidFill>
                <a:latin typeface="Roboto Condensed Bold"/>
              </a:rPr>
              <a:t>Krokosvorky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887313" y="1117445"/>
            <a:ext cx="1530123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cs-CZ" sz="2929" dirty="0">
                <a:solidFill>
                  <a:srgbClr val="1E2D4B"/>
                </a:solidFill>
                <a:latin typeface="Roboto Condensed Bold"/>
              </a:rPr>
              <a:t>konektory</a:t>
            </a:r>
            <a:endParaRPr lang="en-US" sz="2929" dirty="0">
              <a:solidFill>
                <a:srgbClr val="1E2D4B"/>
              </a:solidFill>
              <a:latin typeface="Roboto Condensed Bol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 l="13703" r="73103" b="26549"/>
          <a:stretch>
            <a:fillRect/>
          </a:stretch>
        </p:blipFill>
        <p:spPr>
          <a:xfrm>
            <a:off x="4150890" y="1455743"/>
            <a:ext cx="965144" cy="243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473782"/>
            <a:ext cx="7656483" cy="88132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8654975">
            <a:off x="5833197" y="5535931"/>
            <a:ext cx="4620920" cy="13946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426181" y="4203131"/>
            <a:ext cx="7258828" cy="927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4"/>
              </a:lnSpc>
              <a:spcBef>
                <a:spcPct val="0"/>
              </a:spcBef>
            </a:pPr>
            <a:r>
              <a:rPr lang="cs-CZ" sz="5546" dirty="0">
                <a:solidFill>
                  <a:srgbClr val="FFFFFF"/>
                </a:solidFill>
                <a:latin typeface="Roboto Condensed"/>
              </a:rPr>
              <a:t>Odstraňte gumové krytky. </a:t>
            </a:r>
            <a:endParaRPr lang="en-US" sz="5546" dirty="0">
              <a:solidFill>
                <a:srgbClr val="FFFFFF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93797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73782"/>
            <a:ext cx="11499028" cy="79152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80012" y="2870578"/>
            <a:ext cx="5903188" cy="5927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4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Ustřihněte čtyři kusy hadičky, přibližně </a:t>
            </a:r>
          </a:p>
          <a:p>
            <a:pPr>
              <a:lnSpc>
                <a:spcPts val="7764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10 cm dlouhé. 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  <a:p>
            <a:pPr>
              <a:lnSpc>
                <a:spcPts val="7764"/>
              </a:lnSpc>
              <a:spcBef>
                <a:spcPct val="0"/>
              </a:spcBef>
            </a:pPr>
            <a:endParaRPr lang="en-US" sz="5546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7764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  <a:ea typeface="Roboto Condensed"/>
              </a:rPr>
              <a:t>Použijte k měření délku 20ml stříkačky. 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756505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9401" y="1473782"/>
            <a:ext cx="7581286" cy="87229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-144598" y="5260560"/>
            <a:ext cx="7857259" cy="1163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cs-CZ" sz="3363" dirty="0">
                <a:solidFill>
                  <a:srgbClr val="FFFFFF"/>
                </a:solidFill>
                <a:latin typeface="Roboto Condensed"/>
              </a:rPr>
              <a:t>Připojte hadičku na vnější okraj. </a:t>
            </a:r>
            <a:endParaRPr lang="en-US" sz="3363" dirty="0">
              <a:solidFill>
                <a:srgbClr val="FFFFFF"/>
              </a:solidFill>
              <a:latin typeface="Roboto Condensed"/>
            </a:endParaRPr>
          </a:p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cs-CZ" sz="3363" dirty="0">
                <a:solidFill>
                  <a:srgbClr val="FFFFFF"/>
                </a:solidFill>
                <a:latin typeface="Roboto Condensed"/>
              </a:rPr>
              <a:t>(nikdy do středu)</a:t>
            </a:r>
            <a:endParaRPr lang="en-US" sz="3363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65830" t="51842" b="13833"/>
          <a:stretch>
            <a:fillRect/>
          </a:stretch>
        </p:blipFill>
        <p:spPr>
          <a:xfrm rot="914479">
            <a:off x="5175831" y="2349787"/>
            <a:ext cx="2616219" cy="30250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7038283">
            <a:off x="5101540" y="4438792"/>
            <a:ext cx="2188113" cy="7797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2259644">
            <a:off x="4543763" y="6468250"/>
            <a:ext cx="2188113" cy="7797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967372" y="5029200"/>
            <a:ext cx="8330028" cy="1926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Připojte dvě hadičky ke dvěma přetlakovým ventilům. </a:t>
            </a:r>
            <a:endParaRPr lang="en-US" sz="5500" dirty="0">
              <a:solidFill>
                <a:srgbClr val="FFFFFF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89019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17664"/>
          <a:stretch>
            <a:fillRect/>
          </a:stretch>
        </p:blipFill>
        <p:spPr>
          <a:xfrm>
            <a:off x="0" y="1473782"/>
            <a:ext cx="14596483" cy="881321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339195" y="4855271"/>
            <a:ext cx="8339205" cy="1926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  <a:ea typeface="Roboto Condensed"/>
              </a:rPr>
              <a:t>Další dvě hadičky </a:t>
            </a:r>
          </a:p>
          <a:p>
            <a:pPr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  <a:ea typeface="Roboto Condensed"/>
              </a:rPr>
              <a:t>napojte na stříkačky. 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11066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19957"/>
          <a:stretch>
            <a:fillRect/>
          </a:stretch>
        </p:blipFill>
        <p:spPr>
          <a:xfrm>
            <a:off x="7829" y="1335337"/>
            <a:ext cx="7344262" cy="89516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487592" y="4248305"/>
            <a:ext cx="3996104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339195" y="4855271"/>
            <a:ext cx="9346045" cy="954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  <a:spcBef>
                <a:spcPct val="0"/>
              </a:spcBef>
            </a:pPr>
            <a:r>
              <a:rPr lang="cs-CZ" sz="5547" dirty="0">
                <a:solidFill>
                  <a:srgbClr val="FFFFFF"/>
                </a:solidFill>
                <a:latin typeface="Roboto Condensed"/>
              </a:rPr>
              <a:t>Vše připojeno. </a:t>
            </a:r>
            <a:endParaRPr lang="en-US" sz="5547" dirty="0">
              <a:solidFill>
                <a:srgbClr val="FFFFFF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190094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49969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6545" y="2866360"/>
            <a:ext cx="8552650" cy="588716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941955" y="3086100"/>
            <a:ext cx="9346045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Připojte duhou stranu hadičky napojené na přetlakový ventil </a:t>
            </a:r>
          </a:p>
          <a:p>
            <a:pPr>
              <a:lnSpc>
                <a:spcPts val="7766"/>
              </a:lnSpc>
            </a:pPr>
            <a:r>
              <a:rPr lang="cs-CZ" sz="5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k palivovému článku. </a:t>
            </a:r>
            <a:endParaRPr lang="en-US" sz="5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50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4000"/>
          </a:blip>
          <a:srcRect l="5555" r="555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63" r="1311" b="76490"/>
          <a:stretch>
            <a:fillRect/>
          </a:stretch>
        </p:blipFill>
        <p:spPr>
          <a:xfrm>
            <a:off x="0" y="0"/>
            <a:ext cx="18270908" cy="249555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9315450" y="3124200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47906" y="3552825"/>
            <a:ext cx="1752600" cy="1752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097388" y="6545531"/>
            <a:ext cx="1053634" cy="18049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04800" y="389271"/>
            <a:ext cx="14248329" cy="1536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30"/>
              </a:lnSpc>
              <a:spcBef>
                <a:spcPct val="0"/>
              </a:spcBef>
            </a:pPr>
            <a:r>
              <a:rPr lang="cs-CZ" sz="8950" spc="223" dirty="0">
                <a:solidFill>
                  <a:srgbClr val="FFFFFF"/>
                </a:solidFill>
                <a:latin typeface="Roboto Condensed Bold"/>
              </a:rPr>
              <a:t>VZDĚLÁVACÍ CÍLE</a:t>
            </a:r>
            <a:endParaRPr lang="en-US" sz="8950" spc="223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888" y="6736031"/>
            <a:ext cx="1053634" cy="1804941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9315450" y="6143077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9" name="AutoShape 9"/>
          <p:cNvSpPr/>
          <p:nvPr/>
        </p:nvSpPr>
        <p:spPr>
          <a:xfrm>
            <a:off x="1028700" y="6143077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874578" y="6637094"/>
            <a:ext cx="1499256" cy="149925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3170782">
            <a:off x="1075476" y="6565414"/>
            <a:ext cx="2076575" cy="1265326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028700" y="3124200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3" name="TextBox 13"/>
          <p:cNvSpPr txBox="1"/>
          <p:nvPr/>
        </p:nvSpPr>
        <p:spPr>
          <a:xfrm>
            <a:off x="1152525" y="3472815"/>
            <a:ext cx="7524750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cs-CZ" sz="3200" spc="-134" dirty="0">
                <a:solidFill>
                  <a:srgbClr val="244357"/>
                </a:solidFill>
                <a:latin typeface="Roboto Bold"/>
              </a:rPr>
              <a:t>Po absolvování této lekce budete schopni</a:t>
            </a:r>
            <a:r>
              <a:rPr lang="en-US" sz="3200" spc="-134" dirty="0">
                <a:solidFill>
                  <a:srgbClr val="244357"/>
                </a:solidFill>
                <a:latin typeface="Roboto Bold"/>
              </a:rPr>
              <a:t>,</a:t>
            </a:r>
            <a:r>
              <a:rPr lang="cs-CZ" sz="3200" spc="-134" dirty="0">
                <a:solidFill>
                  <a:srgbClr val="244357"/>
                </a:solidFill>
                <a:latin typeface="Roboto Bold"/>
              </a:rPr>
              <a:t> </a:t>
            </a:r>
          </a:p>
          <a:p>
            <a:pPr algn="l">
              <a:lnSpc>
                <a:spcPts val="4800"/>
              </a:lnSpc>
            </a:pPr>
            <a:r>
              <a:rPr lang="cs-CZ" sz="3200" spc="-134" dirty="0">
                <a:solidFill>
                  <a:srgbClr val="244357"/>
                </a:solidFill>
                <a:latin typeface="Roboto Bold"/>
              </a:rPr>
              <a:t>za použití palivového článku/elektrolyzéru: </a:t>
            </a:r>
            <a:endParaRPr lang="en-US" sz="3200" spc="-134" dirty="0">
              <a:solidFill>
                <a:srgbClr val="244357"/>
              </a:solidFill>
              <a:latin typeface="Robot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840824" y="3606165"/>
            <a:ext cx="3170575" cy="583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cs-CZ" sz="3200" dirty="0">
                <a:solidFill>
                  <a:srgbClr val="244357"/>
                </a:solidFill>
                <a:latin typeface="Roboto Bold"/>
              </a:rPr>
              <a:t>IDENTIFIKOVAT</a:t>
            </a:r>
            <a:endParaRPr lang="en-US" sz="3200" dirty="0">
              <a:solidFill>
                <a:srgbClr val="244357"/>
              </a:solidFill>
              <a:latin typeface="Robot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840825" y="3918585"/>
            <a:ext cx="4999375" cy="1089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en-US" sz="2071" spc="51" dirty="0">
                <a:solidFill>
                  <a:srgbClr val="000000"/>
                </a:solidFill>
                <a:latin typeface="Roboto"/>
              </a:rPr>
              <a:t>                             </a:t>
            </a:r>
            <a:r>
              <a:rPr lang="cs-CZ" sz="2071" spc="51" dirty="0">
                <a:solidFill>
                  <a:srgbClr val="000000"/>
                </a:solidFill>
                <a:latin typeface="Roboto"/>
              </a:rPr>
              <a:t>              </a:t>
            </a:r>
            <a:r>
              <a:rPr lang="en-US" sz="2071" spc="51" dirty="0">
                <a:solidFill>
                  <a:srgbClr val="000000"/>
                </a:solidFill>
                <a:latin typeface="Roboto"/>
              </a:rPr>
              <a:t> </a:t>
            </a:r>
            <a:r>
              <a:rPr lang="cs-CZ" sz="2071" spc="51" dirty="0">
                <a:solidFill>
                  <a:srgbClr val="000000"/>
                </a:solidFill>
                <a:latin typeface="Roboto"/>
              </a:rPr>
              <a:t>vodík a kyslík</a:t>
            </a:r>
          </a:p>
          <a:p>
            <a:pPr>
              <a:lnSpc>
                <a:spcPts val="2899"/>
              </a:lnSpc>
              <a:spcBef>
                <a:spcPct val="0"/>
              </a:spcBef>
            </a:pPr>
            <a:r>
              <a:rPr lang="cs-CZ" sz="2071" spc="51" dirty="0">
                <a:solidFill>
                  <a:srgbClr val="000000"/>
                </a:solidFill>
                <a:latin typeface="Roboto"/>
              </a:rPr>
              <a:t>jako samostatné molekuly pomocí destilované vody</a:t>
            </a:r>
            <a:endParaRPr lang="en-US" sz="2071" spc="5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161883" y="6761882"/>
            <a:ext cx="2096334" cy="583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cs-CZ" sz="3200" dirty="0">
                <a:solidFill>
                  <a:srgbClr val="244357"/>
                </a:solidFill>
                <a:latin typeface="Roboto Bold"/>
              </a:rPr>
              <a:t>MĚŘIT</a:t>
            </a:r>
            <a:endParaRPr lang="en-US" sz="3200" dirty="0">
              <a:solidFill>
                <a:srgbClr val="244357"/>
              </a:solidFill>
              <a:latin typeface="Roboto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161883" y="7074302"/>
            <a:ext cx="4999375" cy="717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cs-CZ" sz="2071" spc="51" dirty="0">
                <a:solidFill>
                  <a:srgbClr val="000000"/>
                </a:solidFill>
                <a:latin typeface="Roboto"/>
              </a:rPr>
              <a:t>                         poměr mezi</a:t>
            </a:r>
          </a:p>
          <a:p>
            <a:pPr>
              <a:lnSpc>
                <a:spcPts val="2899"/>
              </a:lnSpc>
              <a:spcBef>
                <a:spcPct val="0"/>
              </a:spcBef>
            </a:pPr>
            <a:r>
              <a:rPr lang="cs-CZ" sz="2071" spc="51" dirty="0">
                <a:solidFill>
                  <a:srgbClr val="000000"/>
                </a:solidFill>
                <a:latin typeface="Roboto"/>
              </a:rPr>
              <a:t> vodíkem a kyslíkem ve vodě</a:t>
            </a:r>
            <a:endParaRPr lang="en-US" sz="2071" spc="5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887735" y="6761882"/>
            <a:ext cx="2665393" cy="583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cs-CZ" sz="3200" dirty="0">
                <a:solidFill>
                  <a:srgbClr val="244357"/>
                </a:solidFill>
                <a:latin typeface="Roboto Bold"/>
              </a:rPr>
              <a:t>ANALYZOVAT</a:t>
            </a:r>
            <a:endParaRPr lang="en-US" sz="3200" dirty="0">
              <a:solidFill>
                <a:srgbClr val="244357"/>
              </a:solidFill>
              <a:latin typeface="Roboto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840825" y="7006657"/>
            <a:ext cx="4999375" cy="717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cs-CZ" sz="2071" spc="51" dirty="0">
                <a:solidFill>
                  <a:srgbClr val="000000"/>
                </a:solidFill>
                <a:latin typeface="Roboto"/>
              </a:rPr>
              <a:t>                                      efektivitu</a:t>
            </a:r>
          </a:p>
          <a:p>
            <a:pPr>
              <a:lnSpc>
                <a:spcPts val="2899"/>
              </a:lnSpc>
              <a:spcBef>
                <a:spcPct val="0"/>
              </a:spcBef>
            </a:pPr>
            <a:r>
              <a:rPr lang="cs-CZ" sz="2071" spc="51" dirty="0">
                <a:solidFill>
                  <a:srgbClr val="000000"/>
                </a:solidFill>
                <a:latin typeface="Roboto"/>
              </a:rPr>
              <a:t>vodíku, jako zdroje energie</a:t>
            </a:r>
            <a:endParaRPr lang="en-US" sz="2071" spc="51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780842" y="4076700"/>
            <a:ext cx="9346045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400" dirty="0">
                <a:solidFill>
                  <a:srgbClr val="FFFFFF"/>
                </a:solidFill>
                <a:latin typeface="Roboto Condensed"/>
              </a:rPr>
              <a:t>Zapojte do palivového článku druhou stranu hadičky napojené na stříkačku. </a:t>
            </a:r>
            <a:endParaRPr lang="en-US" sz="5400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r="6984"/>
          <a:stretch>
            <a:fillRect/>
          </a:stretch>
        </p:blipFill>
        <p:spPr>
          <a:xfrm>
            <a:off x="0" y="1473782"/>
            <a:ext cx="7121701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41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rcRect b="6988"/>
          <a:stretch/>
        </p:blipFill>
        <p:spPr>
          <a:xfrm>
            <a:off x="0" y="2449854"/>
            <a:ext cx="11489948" cy="783714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844545" y="4760661"/>
            <a:ext cx="5529055" cy="392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400" dirty="0">
                <a:solidFill>
                  <a:srgbClr val="FFFFFF"/>
                </a:solidFill>
                <a:latin typeface="Roboto Condensed"/>
              </a:rPr>
              <a:t>Celý proces opakujte na druhé straně palivového článku</a:t>
            </a:r>
            <a:endParaRPr lang="en-US" sz="5400" dirty="0">
              <a:solidFill>
                <a:srgbClr val="FFFFFF"/>
              </a:solidFill>
              <a:latin typeface="Arimo"/>
              <a:ea typeface="Arimo"/>
              <a:cs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1834183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763000" y="4686300"/>
            <a:ext cx="7296889" cy="2928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547" dirty="0">
                <a:solidFill>
                  <a:srgbClr val="FFFFFF"/>
                </a:solidFill>
                <a:latin typeface="Roboto Condensed"/>
              </a:rPr>
              <a:t>Všechny hadičky jsou nyní připojeny k palivovému článku. </a:t>
            </a:r>
            <a:endParaRPr lang="en-US" sz="5547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40443" y="5143500"/>
            <a:ext cx="399610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4807"/>
          <a:stretch>
            <a:fillRect/>
          </a:stretch>
        </p:blipFill>
        <p:spPr>
          <a:xfrm>
            <a:off x="0" y="1473782"/>
            <a:ext cx="8043148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539146" y="2569119"/>
            <a:ext cx="8424849" cy="1926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Zapojte červený konektor do červeného portu. 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73782"/>
            <a:ext cx="7656483" cy="88132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67106" y="4851316"/>
            <a:ext cx="5333124" cy="543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71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1217" b="8058"/>
          <a:stretch>
            <a:fillRect/>
          </a:stretch>
        </p:blipFill>
        <p:spPr>
          <a:xfrm rot="954766">
            <a:off x="11007328" y="5099771"/>
            <a:ext cx="5030001" cy="49495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400000">
            <a:off x="520552" y="2875326"/>
            <a:ext cx="6891122" cy="7932227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7B31F606-180B-4084-9753-C99A16B4FFBF}"/>
              </a:ext>
            </a:extLst>
          </p:cNvPr>
          <p:cNvSpPr txBox="1"/>
          <p:nvPr/>
        </p:nvSpPr>
        <p:spPr>
          <a:xfrm>
            <a:off x="9539146" y="2569119"/>
            <a:ext cx="8424849" cy="1926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Zapojte černý konektor do černého portu. 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5095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12656" y="2753405"/>
            <a:ext cx="7296889" cy="1926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V tento okamžik vypadá váš palivový článek takto.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37159" y="4888864"/>
            <a:ext cx="399610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691" r="691"/>
          <a:stretch>
            <a:fillRect/>
          </a:stretch>
        </p:blipFill>
        <p:spPr>
          <a:xfrm rot="2360353">
            <a:off x="-52245" y="2376873"/>
            <a:ext cx="11442751" cy="69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23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25855" r="13979"/>
          <a:stretch>
            <a:fillRect/>
          </a:stretch>
        </p:blipFill>
        <p:spPr>
          <a:xfrm>
            <a:off x="0" y="1473782"/>
            <a:ext cx="5211503" cy="58612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23272"/>
          <a:stretch>
            <a:fillRect/>
          </a:stretch>
        </p:blipFill>
        <p:spPr>
          <a:xfrm rot="-5400000">
            <a:off x="5985575" y="1473782"/>
            <a:ext cx="5861255" cy="58612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r="14828" b="12125"/>
          <a:stretch>
            <a:fillRect/>
          </a:stretch>
        </p:blipFill>
        <p:spPr>
          <a:xfrm>
            <a:off x="12443668" y="1473782"/>
            <a:ext cx="5844332" cy="586125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114800" y="8706379"/>
            <a:ext cx="10682127" cy="973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87"/>
              </a:lnSpc>
              <a:spcBef>
                <a:spcPct val="0"/>
              </a:spcBef>
            </a:pPr>
            <a:r>
              <a:rPr lang="cs-CZ" sz="5700" dirty="0">
                <a:solidFill>
                  <a:srgbClr val="FFFFFF"/>
                </a:solidFill>
                <a:latin typeface="Roboto Condensed"/>
              </a:rPr>
              <a:t>Umístění baterií do boxu. </a:t>
            </a:r>
            <a:endParaRPr lang="en-US" sz="5700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46466" y="2503537"/>
            <a:ext cx="2504770" cy="835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5"/>
              </a:lnSpc>
              <a:spcBef>
                <a:spcPct val="0"/>
              </a:spcBef>
            </a:pPr>
            <a:r>
              <a:rPr lang="cs-CZ" sz="4903" dirty="0">
                <a:solidFill>
                  <a:srgbClr val="FFFFFF"/>
                </a:solidFill>
                <a:latin typeface="Roboto Condensed"/>
              </a:rPr>
              <a:t>VYPNOUT</a:t>
            </a:r>
            <a:endParaRPr lang="en-US" sz="4903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669944" y="4299635"/>
            <a:ext cx="4492516" cy="2590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5"/>
              </a:lnSpc>
            </a:pPr>
            <a:r>
              <a:rPr lang="cs-CZ" sz="4900" dirty="0">
                <a:solidFill>
                  <a:srgbClr val="FFFFFF"/>
                </a:solidFill>
                <a:latin typeface="Roboto Condensed"/>
              </a:rPr>
              <a:t>ODŠROUBUJTE ŠROUB A ODEJMĚTE KRYT</a:t>
            </a:r>
            <a:endParaRPr lang="en-US" sz="49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443668" y="7418637"/>
            <a:ext cx="5844332" cy="956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5547" dirty="0">
                <a:solidFill>
                  <a:srgbClr val="FFFFFF"/>
                </a:solidFill>
                <a:latin typeface="Roboto Condensed"/>
              </a:rPr>
              <a:t>VLOŽTE BATERIE</a:t>
            </a:r>
            <a:endParaRPr lang="en-US" sz="5547" dirty="0">
              <a:solidFill>
                <a:srgbClr val="FFFFFF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314387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5259" b="5259"/>
          <a:stretch>
            <a:fillRect/>
          </a:stretch>
        </p:blipFill>
        <p:spPr>
          <a:xfrm>
            <a:off x="345296" y="1886134"/>
            <a:ext cx="17597408" cy="8207695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EFA8875A-8111-4FF8-A6DF-15D1A0604C7E}"/>
              </a:ext>
            </a:extLst>
          </p:cNvPr>
          <p:cNvSpPr txBox="1"/>
          <p:nvPr/>
        </p:nvSpPr>
        <p:spPr>
          <a:xfrm>
            <a:off x="7691194" y="8275887"/>
            <a:ext cx="5844332" cy="934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002060"/>
                </a:solidFill>
                <a:highlight>
                  <a:srgbClr val="00FFFF"/>
                </a:highlight>
                <a:latin typeface="Roboto Condensed"/>
              </a:rPr>
              <a:t>ZAPNOUT</a:t>
            </a:r>
            <a:endParaRPr lang="cs-CZ" dirty="0">
              <a:highlight>
                <a:srgbClr val="00FFFF"/>
              </a:highlight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5C7CB02D-EA4B-4A9D-AB69-95581A5965C5}"/>
              </a:ext>
            </a:extLst>
          </p:cNvPr>
          <p:cNvSpPr txBox="1"/>
          <p:nvPr/>
        </p:nvSpPr>
        <p:spPr>
          <a:xfrm>
            <a:off x="11963400" y="5131633"/>
            <a:ext cx="5844332" cy="1911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4800" dirty="0">
                <a:solidFill>
                  <a:srgbClr val="002060"/>
                </a:solidFill>
                <a:highlight>
                  <a:srgbClr val="00FFFF"/>
                </a:highlight>
                <a:latin typeface="Roboto Condensed"/>
              </a:rPr>
              <a:t>SPOJTE KROKOSVORKY DLE OBRÁZKU</a:t>
            </a:r>
            <a:endParaRPr lang="cs-CZ" sz="5400" dirty="0">
              <a:highlight>
                <a:srgbClr val="00FFFF"/>
              </a:highlight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1322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0509" y="1809775"/>
            <a:ext cx="7636418" cy="55268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797448" y="1975071"/>
            <a:ext cx="8760587" cy="292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Pokud systém funguje správně, uvidíte, jak se stříkačky plní plynem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35779" y="5472546"/>
            <a:ext cx="9591108" cy="392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Jakmile se jedna ze stříkaček naplní do 20ml, systém vypněte.</a:t>
            </a:r>
          </a:p>
          <a:p>
            <a:pPr algn="ctr">
              <a:lnSpc>
                <a:spcPts val="7766"/>
              </a:lnSpc>
              <a:spcBef>
                <a:spcPct val="0"/>
              </a:spcBef>
            </a:pPr>
            <a:endParaRPr lang="cs-CZ" sz="5500" dirty="0">
              <a:solidFill>
                <a:srgbClr val="FFFFFF"/>
              </a:solidFill>
              <a:latin typeface="Roboto Condensed"/>
            </a:endParaRPr>
          </a:p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cs-CZ" sz="5500" dirty="0">
                <a:solidFill>
                  <a:srgbClr val="FFFFFF"/>
                </a:solidFill>
                <a:latin typeface="Roboto Condensed"/>
              </a:rPr>
              <a:t>Pokus je u konce.  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638800" y="6211227"/>
            <a:ext cx="3415589" cy="351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76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2875"/>
            <a:ext cx="18630900" cy="10572750"/>
            <a:chOff x="0" y="0"/>
            <a:chExt cx="24841200" cy="14097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3000"/>
            </a:blip>
            <a:srcRect l="21364" r="21364"/>
            <a:stretch>
              <a:fillRect/>
            </a:stretch>
          </p:blipFill>
          <p:spPr>
            <a:xfrm>
              <a:off x="0" y="0"/>
              <a:ext cx="12420600" cy="14097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3000"/>
            </a:blip>
            <a:srcRect l="21364" r="21364"/>
            <a:stretch>
              <a:fillRect/>
            </a:stretch>
          </p:blipFill>
          <p:spPr>
            <a:xfrm>
              <a:off x="12420600" y="0"/>
              <a:ext cx="12420600" cy="14097000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3537225" y="2640591"/>
            <a:ext cx="11213551" cy="632974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3537225" y="2961932"/>
            <a:ext cx="11213551" cy="5482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cs-CZ" sz="10400" dirty="0">
                <a:solidFill>
                  <a:srgbClr val="1E2D4B"/>
                </a:solidFill>
                <a:latin typeface="Roboto Condensed Bold"/>
              </a:rPr>
              <a:t>ZODPOVĚZTE NÁSLEDUJÍCÍ OTÁZKY</a:t>
            </a:r>
            <a:r>
              <a:rPr lang="en-US" sz="10400" dirty="0">
                <a:solidFill>
                  <a:srgbClr val="1E2D4B"/>
                </a:solidFill>
                <a:latin typeface="Roboto Condensed Bold"/>
              </a:rPr>
              <a:t>: </a:t>
            </a:r>
          </a:p>
        </p:txBody>
      </p:sp>
    </p:spTree>
    <p:extLst>
      <p:ext uri="{BB962C8B-B14F-4D97-AF65-F5344CB8AC3E}">
        <p14:creationId xmlns:p14="http://schemas.microsoft.com/office/powerpoint/2010/main" val="86810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r="579" b="2543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3445" y="2268985"/>
            <a:ext cx="11379558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59"/>
              </a:lnSpc>
              <a:spcBef>
                <a:spcPct val="0"/>
              </a:spcBef>
            </a:pPr>
            <a:r>
              <a:rPr lang="cs-CZ" sz="8460" spc="888" dirty="0">
                <a:solidFill>
                  <a:srgbClr val="FFFFFF"/>
                </a:solidFill>
                <a:latin typeface="Roboto Condensed Bold"/>
              </a:rPr>
              <a:t>CO JE ELEKTROLYZÉR</a:t>
            </a:r>
            <a:endParaRPr lang="en-US" sz="8460" u="none" spc="888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148134"/>
            <a:ext cx="17161103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45"/>
              </a:lnSpc>
              <a:spcBef>
                <a:spcPct val="0"/>
              </a:spcBef>
            </a:pPr>
            <a:r>
              <a:rPr lang="cs-CZ" sz="5950" spc="626" dirty="0">
                <a:solidFill>
                  <a:srgbClr val="1C2B47"/>
                </a:solidFill>
                <a:latin typeface="Roboto Condensed Bold"/>
              </a:rPr>
              <a:t>JE TO PŘÍSTROJ, KTERÝ ODDĚLÍ VODÍK OD KYSLÍKU POMOCÍ ELEKTRICKÉ ENERGIE</a:t>
            </a:r>
            <a:r>
              <a:rPr lang="en-US" sz="5950" u="none" spc="626" dirty="0">
                <a:solidFill>
                  <a:srgbClr val="1C2B47"/>
                </a:solidFill>
                <a:latin typeface="Roboto Condensed Bold"/>
              </a:rPr>
              <a:t>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84364" y="1335337"/>
            <a:ext cx="6270195" cy="62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3445" y="2268985"/>
            <a:ext cx="14276297" cy="2359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90"/>
              </a:lnSpc>
            </a:pPr>
            <a:r>
              <a:rPr lang="cs-CZ" sz="8133" spc="853" dirty="0">
                <a:solidFill>
                  <a:srgbClr val="FFFFFF"/>
                </a:solidFill>
                <a:latin typeface="Roboto Condensed Bold"/>
              </a:rPr>
              <a:t>KTERÁ ZE STŘÍKAČEK SE NAPLNILA RYCHLEJI</a:t>
            </a:r>
            <a:r>
              <a:rPr lang="en-US" sz="8133" u="none" spc="853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767839"/>
            <a:ext cx="17161103" cy="87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cs-CZ" sz="5969" spc="626" dirty="0">
                <a:solidFill>
                  <a:srgbClr val="1C2B47"/>
                </a:solidFill>
                <a:latin typeface="Roboto Condensed Bold"/>
              </a:rPr>
              <a:t>TA, KTERÁ SE NAPLNILA VODÍKEM. </a:t>
            </a:r>
            <a:endParaRPr lang="en-US" sz="5969" u="none" spc="626" dirty="0">
              <a:solidFill>
                <a:srgbClr val="1C2B47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596483" y="1783634"/>
            <a:ext cx="1553354" cy="155335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428819" y="1783634"/>
            <a:ext cx="1553354" cy="155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463047"/>
            <a:ext cx="17424555" cy="29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843"/>
              </a:lnSpc>
            </a:pPr>
            <a:r>
              <a:rPr lang="cs-CZ" sz="8460" spc="888" dirty="0">
                <a:solidFill>
                  <a:srgbClr val="FFFFFF"/>
                </a:solidFill>
                <a:latin typeface="Roboto Condensed Bold"/>
              </a:rPr>
              <a:t>ZE KTERÉ STRANY </a:t>
            </a:r>
          </a:p>
          <a:p>
            <a:pPr>
              <a:lnSpc>
                <a:spcPts val="11843"/>
              </a:lnSpc>
            </a:pPr>
            <a:r>
              <a:rPr lang="cs-CZ" sz="8460" spc="888" dirty="0">
                <a:solidFill>
                  <a:srgbClr val="FFFFFF"/>
                </a:solidFill>
                <a:latin typeface="Roboto Condensed Bold"/>
              </a:rPr>
              <a:t>SE UVOLNIL VODÍK?</a:t>
            </a:r>
            <a:endParaRPr lang="en-US" sz="8460" u="none" spc="888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767839"/>
            <a:ext cx="17161103" cy="87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cs-CZ" sz="5969" spc="626" dirty="0">
                <a:solidFill>
                  <a:srgbClr val="1C2B47"/>
                </a:solidFill>
                <a:latin typeface="Roboto Condensed Bold"/>
              </a:rPr>
              <a:t>POZITIVNÍ</a:t>
            </a:r>
            <a:endParaRPr lang="en-US" sz="5969" spc="626" dirty="0">
              <a:solidFill>
                <a:srgbClr val="1C2B47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40953" y="2129765"/>
            <a:ext cx="1666967" cy="16669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33143" y="2826480"/>
            <a:ext cx="1750631" cy="27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4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4" y="1473782"/>
            <a:ext cx="18295928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463047"/>
            <a:ext cx="17424555" cy="1456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4"/>
              </a:lnSpc>
            </a:pPr>
            <a:r>
              <a:rPr lang="cs-CZ" sz="8460" spc="888" dirty="0">
                <a:solidFill>
                  <a:srgbClr val="FFFFFF"/>
                </a:solidFill>
                <a:latin typeface="Roboto Condensed Bold"/>
              </a:rPr>
              <a:t>PROČ</a:t>
            </a:r>
            <a:r>
              <a:rPr lang="en-US" sz="8460" u="none" spc="888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377537" y="6678369"/>
            <a:ext cx="16881763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87"/>
              </a:lnSpc>
            </a:pPr>
            <a:r>
              <a:rPr lang="cs-CZ" sz="4800" b="1" spc="509" dirty="0">
                <a:solidFill>
                  <a:srgbClr val="1C2B47"/>
                </a:solidFill>
                <a:latin typeface="Roboto Condensed"/>
                <a:ea typeface="Roboto Condensed"/>
              </a:rPr>
              <a:t>PROTOŽE VODÍK MÁ NĚCO </a:t>
            </a:r>
            <a:r>
              <a:rPr lang="cs-CZ" sz="4800" b="1" spc="509" dirty="0">
                <a:solidFill>
                  <a:srgbClr val="1C2B47"/>
                </a:solidFill>
                <a:latin typeface="Roboto Condensed" panose="020B0604020202020204" charset="0"/>
                <a:ea typeface="Roboto Condensed" panose="020B0604020202020204" charset="0"/>
              </a:rPr>
              <a:t>VÍCE NEGATIVNÍ NÁBOJ. </a:t>
            </a:r>
            <a:endParaRPr lang="en-US" sz="4856" spc="509" dirty="0">
              <a:solidFill>
                <a:srgbClr val="1C2B47"/>
              </a:solidFill>
              <a:latin typeface="Roboto Condensed Bold"/>
            </a:endParaRPr>
          </a:p>
          <a:p>
            <a:pPr marL="0" lvl="0" indent="0" algn="l">
              <a:lnSpc>
                <a:spcPts val="5487"/>
              </a:lnSpc>
              <a:spcBef>
                <a:spcPct val="0"/>
              </a:spcBef>
            </a:pPr>
            <a:endParaRPr lang="cs-CZ" sz="4856" spc="509" dirty="0">
              <a:solidFill>
                <a:srgbClr val="1C2B47"/>
              </a:solidFill>
              <a:latin typeface="Roboto Condensed Bold"/>
            </a:endParaRPr>
          </a:p>
          <a:p>
            <a:pPr marL="0" lvl="0" indent="0" algn="l">
              <a:lnSpc>
                <a:spcPts val="5487"/>
              </a:lnSpc>
              <a:spcBef>
                <a:spcPct val="0"/>
              </a:spcBef>
            </a:pPr>
            <a:r>
              <a:rPr lang="cs-CZ" sz="4856" spc="509" dirty="0">
                <a:solidFill>
                  <a:srgbClr val="1C2B47"/>
                </a:solidFill>
                <a:latin typeface="Roboto Condensed Bold"/>
              </a:rPr>
              <a:t>VÍME, ŽE PROTIKLADY SE PŘITAHUJÍ. </a:t>
            </a:r>
            <a:endParaRPr lang="en-US" sz="4856" spc="509" dirty="0">
              <a:solidFill>
                <a:srgbClr val="1C2B47"/>
              </a:solidFill>
              <a:latin typeface="Roboto Condensed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40953" y="2129765"/>
            <a:ext cx="1666967" cy="16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3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501147"/>
            <a:ext cx="11422546" cy="3379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</a:pPr>
            <a:r>
              <a:rPr lang="cs-CZ" sz="6400" spc="672" dirty="0">
                <a:solidFill>
                  <a:srgbClr val="FFFFFF"/>
                </a:solidFill>
                <a:latin typeface="Roboto Condensed Bold"/>
              </a:rPr>
              <a:t>VĚDĚLI BYSTE, PROČ SE KYSLÍK UVOLNIL NA OPAČNOU STRANU?</a:t>
            </a:r>
            <a:endParaRPr lang="en-US" sz="6400" u="none" spc="672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69325" y="7013865"/>
            <a:ext cx="17749349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45"/>
              </a:lnSpc>
              <a:spcBef>
                <a:spcPct val="0"/>
              </a:spcBef>
            </a:pPr>
            <a:r>
              <a:rPr lang="cs-CZ" sz="5950" spc="626" dirty="0">
                <a:solidFill>
                  <a:srgbClr val="1C2B47"/>
                </a:solidFill>
                <a:latin typeface="Roboto Condensed Bold"/>
              </a:rPr>
              <a:t>PROTOŽE KYSLÍK MÁ VÍCE POZITIVNÍ NÁBOJ. </a:t>
            </a:r>
            <a:endParaRPr lang="en-US" sz="5950" spc="626" dirty="0">
              <a:solidFill>
                <a:srgbClr val="1C2B47"/>
              </a:solidFill>
              <a:latin typeface="Roboto Condensed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1722058" y="3075528"/>
            <a:ext cx="2067972" cy="2067972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5723226" y="4161286"/>
            <a:ext cx="2067972" cy="206797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228358" y="2581828"/>
            <a:ext cx="987401" cy="987401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3172208" y="2437275"/>
            <a:ext cx="987401" cy="987401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6629119" y="1943574"/>
            <a:ext cx="987401" cy="987401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5604659" y="1943574"/>
            <a:ext cx="987401" cy="987401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688363">
            <a:off x="13690177" y="3025068"/>
            <a:ext cx="2010153" cy="606701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1478427" y="2584356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422277" y="2439803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854727" y="1946102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879188" y="1946102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98869" y="3578754"/>
            <a:ext cx="51435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500036" y="4704099"/>
            <a:ext cx="51435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O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969547">
            <a:off x="13713342" y="4156637"/>
            <a:ext cx="1966146" cy="5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3776593"/>
            <a:ext cx="10714996" cy="6057643"/>
            <a:chOff x="0" y="0"/>
            <a:chExt cx="3624579" cy="2049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579" cy="2049128"/>
            </a:xfrm>
            <a:custGeom>
              <a:avLst/>
              <a:gdLst/>
              <a:ahLst/>
              <a:cxnLst/>
              <a:rect l="l" t="t" r="r" b="b"/>
              <a:pathLst>
                <a:path w="3624579" h="2049128">
                  <a:moveTo>
                    <a:pt x="0" y="0"/>
                  </a:moveTo>
                  <a:lnTo>
                    <a:pt x="3624579" y="0"/>
                  </a:lnTo>
                  <a:lnTo>
                    <a:pt x="3624579" y="2049128"/>
                  </a:lnTo>
                  <a:lnTo>
                    <a:pt x="0" y="204912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153046" y="4272970"/>
            <a:ext cx="1940051" cy="13357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421634" y="4272970"/>
            <a:ext cx="1940051" cy="13357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153046" y="6065877"/>
            <a:ext cx="1941289" cy="14790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20396" y="6065877"/>
            <a:ext cx="1941289" cy="14790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575151" y="7734901"/>
            <a:ext cx="2815889" cy="226220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1800860"/>
            <a:ext cx="17316343" cy="1657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19"/>
              </a:lnSpc>
            </a:pPr>
            <a:r>
              <a:rPr lang="cs-CZ" sz="4800" spc="504" dirty="0">
                <a:solidFill>
                  <a:srgbClr val="FFFFFF"/>
                </a:solidFill>
                <a:latin typeface="Roboto Condensed Bold"/>
              </a:rPr>
              <a:t>POROVNEJTE MNOŽSTVÍ VYROBENÉHO VODÍKU VŮČI KYSLÍKU</a:t>
            </a:r>
            <a:endParaRPr lang="en-US" sz="4800" u="none" spc="504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3163" y="4177720"/>
            <a:ext cx="8024159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cs-CZ" sz="4361" dirty="0">
                <a:solidFill>
                  <a:srgbClr val="1E2D4B"/>
                </a:solidFill>
                <a:latin typeface="Roboto Condensed"/>
              </a:rPr>
              <a:t>Vydělte množství vodíku dvěma</a:t>
            </a:r>
            <a:endParaRPr lang="en-US" sz="4361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19841" y="5048250"/>
            <a:ext cx="8769375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cs-CZ" sz="4361" dirty="0">
                <a:solidFill>
                  <a:srgbClr val="1E2D4B"/>
                </a:solidFill>
                <a:latin typeface="Roboto Condensed"/>
              </a:rPr>
              <a:t>Tím získáte množství kyslíku. </a:t>
            </a:r>
            <a:endParaRPr lang="en-US" sz="4361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74625" y="6426273"/>
            <a:ext cx="3734132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cs-CZ" sz="4361" dirty="0">
                <a:solidFill>
                  <a:srgbClr val="1E2D4B"/>
                </a:solidFill>
                <a:latin typeface="Roboto Condensed"/>
              </a:rPr>
              <a:t>Vzorec</a:t>
            </a:r>
            <a:r>
              <a:rPr lang="en-US" sz="4361" dirty="0">
                <a:solidFill>
                  <a:srgbClr val="1E2D4B"/>
                </a:solidFill>
                <a:latin typeface="Roboto Condensed"/>
              </a:rPr>
              <a:t>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60491" y="6248520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"/>
              </a:rPr>
              <a:t>? m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l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vodíku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 r="61581" b="70442"/>
          <a:stretch>
            <a:fillRect/>
          </a:stretch>
        </p:blipFill>
        <p:spPr>
          <a:xfrm>
            <a:off x="2733130" y="6853569"/>
            <a:ext cx="2751256" cy="4762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3859013" y="6869068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62200" y="6537022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=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73778" y="6537022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"/>
              </a:rPr>
              <a:t>? m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l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kyslíku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74625" y="7639651"/>
            <a:ext cx="5743364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cs-CZ" sz="4361" dirty="0">
                <a:solidFill>
                  <a:srgbClr val="1E2D4B"/>
                </a:solidFill>
                <a:latin typeface="Roboto Condensed"/>
              </a:rPr>
              <a:t>Poměr vodíku a kyslíku:</a:t>
            </a:r>
            <a:endParaRPr lang="en-US" sz="4361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760491" y="8493399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 Bold"/>
              </a:rPr>
              <a:t>20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m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l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vodíku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 r="61581" b="70442"/>
          <a:stretch>
            <a:fillRect/>
          </a:stretch>
        </p:blipFill>
        <p:spPr>
          <a:xfrm>
            <a:off x="2733130" y="9098448"/>
            <a:ext cx="2751256" cy="47625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3859013" y="9113947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862200" y="8781901"/>
            <a:ext cx="51157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1E2D4B"/>
                </a:solidFill>
                <a:latin typeface="Roboto Condensed"/>
              </a:rPr>
              <a:t>=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373778" y="8781901"/>
            <a:ext cx="4177234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dirty="0">
                <a:solidFill>
                  <a:srgbClr val="1E2D4B"/>
                </a:solidFill>
                <a:latin typeface="Roboto Condensed Bold"/>
              </a:rPr>
              <a:t>10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m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l</a:t>
            </a:r>
            <a:r>
              <a:rPr lang="en-US" sz="32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cs-CZ" sz="3200" dirty="0">
                <a:solidFill>
                  <a:srgbClr val="1E2D4B"/>
                </a:solidFill>
                <a:latin typeface="Roboto Condensed"/>
              </a:rPr>
              <a:t>kyslíku</a:t>
            </a:r>
            <a:endParaRPr lang="en-US" sz="3200" dirty="0">
              <a:solidFill>
                <a:srgbClr val="1E2D4B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012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4" y="1473782"/>
            <a:ext cx="18295928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1550734"/>
            <a:ext cx="17424555" cy="2224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cs-CZ" sz="6400" spc="672" dirty="0">
                <a:solidFill>
                  <a:srgbClr val="FFFFFF"/>
                </a:solidFill>
                <a:latin typeface="Roboto Condensed Bold"/>
              </a:rPr>
              <a:t>CO PŘEDSTAVUJE TENTO VZOREC</a:t>
            </a: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?</a:t>
            </a:r>
          </a:p>
          <a:p>
            <a:pPr marL="0" lvl="0" indent="0" algn="l">
              <a:lnSpc>
                <a:spcPts val="8960"/>
              </a:lnSpc>
            </a:pP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288000" cy="6037502"/>
            <a:chOff x="0" y="0"/>
            <a:chExt cx="6186311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42315"/>
            </a:xfrm>
            <a:custGeom>
              <a:avLst/>
              <a:gdLst/>
              <a:ahLst/>
              <a:cxnLst/>
              <a:rect l="l" t="t" r="r" b="b"/>
              <a:pathLst>
                <a:path w="6186311" h="2042315">
                  <a:moveTo>
                    <a:pt x="0" y="0"/>
                  </a:moveTo>
                  <a:lnTo>
                    <a:pt x="6186311" y="0"/>
                  </a:lnTo>
                  <a:lnTo>
                    <a:pt x="6186311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674507" y="4415195"/>
            <a:ext cx="7452379" cy="441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21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3" y="1473782"/>
            <a:ext cx="1831096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1550734"/>
            <a:ext cx="17424555" cy="2224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cs-CZ" sz="6400" spc="672" dirty="0">
                <a:solidFill>
                  <a:srgbClr val="FFFFFF"/>
                </a:solidFill>
                <a:latin typeface="Roboto Condensed Bold"/>
              </a:rPr>
              <a:t>CO PŘEDSTAVUJE TENTO VZOREC?</a:t>
            </a:r>
            <a:endParaRPr lang="en-US" sz="6400" spc="672" dirty="0">
              <a:solidFill>
                <a:srgbClr val="FFFFFF"/>
              </a:solidFill>
              <a:latin typeface="Roboto Condensed Bold"/>
            </a:endParaRPr>
          </a:p>
          <a:p>
            <a:pPr marL="0" lvl="0" indent="0" algn="l">
              <a:lnSpc>
                <a:spcPts val="8960"/>
              </a:lnSpc>
            </a:pP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442358" cy="6037502"/>
            <a:chOff x="0" y="0"/>
            <a:chExt cx="6238526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526" cy="2042315"/>
            </a:xfrm>
            <a:custGeom>
              <a:avLst/>
              <a:gdLst/>
              <a:ahLst/>
              <a:cxnLst/>
              <a:rect l="l" t="t" r="r" b="b"/>
              <a:pathLst>
                <a:path w="6238526" h="2042315">
                  <a:moveTo>
                    <a:pt x="0" y="0"/>
                  </a:moveTo>
                  <a:lnTo>
                    <a:pt x="6238526" y="0"/>
                  </a:lnTo>
                  <a:lnTo>
                    <a:pt x="6238526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0769" y="5354064"/>
            <a:ext cx="5866118" cy="34720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2332" y="4237708"/>
            <a:ext cx="16148846" cy="607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04"/>
              </a:lnSpc>
              <a:spcBef>
                <a:spcPct val="0"/>
              </a:spcBef>
            </a:pPr>
            <a:r>
              <a:rPr lang="cs-CZ" sz="3645" dirty="0">
                <a:solidFill>
                  <a:srgbClr val="1E2D4B"/>
                </a:solidFill>
                <a:latin typeface="Roboto Condensed"/>
              </a:rPr>
              <a:t>Na jeden atom kyslíku připadají dva atomy vodíku. </a:t>
            </a:r>
            <a:endParaRPr lang="en-US" sz="3645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02333" y="5453790"/>
            <a:ext cx="966086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cs-CZ" sz="3699" dirty="0">
                <a:solidFill>
                  <a:srgbClr val="1C2B47"/>
                </a:solidFill>
                <a:latin typeface="Roboto Condensed"/>
              </a:rPr>
              <a:t>Proto má voda vzorec                                   ?            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.</a:t>
            </a:r>
            <a:r>
              <a:rPr lang="en-US" sz="3699" dirty="0">
                <a:solidFill>
                  <a:srgbClr val="000000"/>
                </a:solidFill>
                <a:latin typeface="Roboto Condensed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7401127" y="6018252"/>
            <a:ext cx="2751256" cy="476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7004343"/>
            <a:ext cx="16807707" cy="2870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8"/>
              </a:lnSpc>
              <a:spcBef>
                <a:spcPct val="0"/>
              </a:spcBef>
            </a:pPr>
            <a:r>
              <a:rPr lang="cs-CZ" sz="4041" dirty="0">
                <a:solidFill>
                  <a:srgbClr val="1C2B47"/>
                </a:solidFill>
                <a:latin typeface="Roboto Condensed"/>
              </a:rPr>
              <a:t>Pamatujte, že jsme použili destilovanou vodu. </a:t>
            </a: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r>
              <a:rPr lang="cs-CZ" sz="4041" dirty="0">
                <a:solidFill>
                  <a:srgbClr val="1C2B47"/>
                </a:solidFill>
                <a:latin typeface="Roboto Condensed"/>
              </a:rPr>
              <a:t>To znamená, že voda je tvořena pouze                 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?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                a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      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?  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 . </a:t>
            </a:r>
          </a:p>
          <a:p>
            <a:pPr algn="ctr"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9766851" y="9068770"/>
            <a:ext cx="2751256" cy="476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3441739" y="9021145"/>
            <a:ext cx="2751256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87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3" y="1473782"/>
            <a:ext cx="1831096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1550734"/>
            <a:ext cx="17424555" cy="2224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cs-CZ" sz="6400" spc="672" dirty="0">
                <a:solidFill>
                  <a:srgbClr val="FFFFFF"/>
                </a:solidFill>
                <a:latin typeface="Roboto Condensed Bold"/>
              </a:rPr>
              <a:t>CO PŘEDSTAVUJE TENTO VZOREC?</a:t>
            </a:r>
            <a:endParaRPr lang="en-US" sz="6400" spc="672" dirty="0">
              <a:solidFill>
                <a:srgbClr val="FFFFFF"/>
              </a:solidFill>
              <a:latin typeface="Roboto Condensed Bold"/>
            </a:endParaRPr>
          </a:p>
          <a:p>
            <a:pPr marL="0" lvl="0" indent="0" algn="l">
              <a:lnSpc>
                <a:spcPts val="8960"/>
              </a:lnSpc>
            </a:pP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442358" cy="6037502"/>
            <a:chOff x="0" y="0"/>
            <a:chExt cx="6238526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526" cy="2042315"/>
            </a:xfrm>
            <a:custGeom>
              <a:avLst/>
              <a:gdLst/>
              <a:ahLst/>
              <a:cxnLst/>
              <a:rect l="l" t="t" r="r" b="b"/>
              <a:pathLst>
                <a:path w="6238526" h="2042315">
                  <a:moveTo>
                    <a:pt x="0" y="0"/>
                  </a:moveTo>
                  <a:lnTo>
                    <a:pt x="6238526" y="0"/>
                  </a:lnTo>
                  <a:lnTo>
                    <a:pt x="6238526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0769" y="5354064"/>
            <a:ext cx="5866118" cy="34720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2332" y="4237708"/>
            <a:ext cx="16148846" cy="607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04"/>
              </a:lnSpc>
              <a:spcBef>
                <a:spcPct val="0"/>
              </a:spcBef>
            </a:pPr>
            <a:r>
              <a:rPr lang="cs-CZ" sz="3645" dirty="0">
                <a:solidFill>
                  <a:srgbClr val="1E2D4B"/>
                </a:solidFill>
                <a:latin typeface="Roboto Condensed"/>
              </a:rPr>
              <a:t>Na jeden atom kyslíku připadají dva atomy vodíku. </a:t>
            </a:r>
            <a:endParaRPr lang="en-US" sz="3645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02333" y="5453790"/>
            <a:ext cx="9660868" cy="1285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cs-CZ" sz="3699" dirty="0">
                <a:solidFill>
                  <a:srgbClr val="1C2B47"/>
                </a:solidFill>
                <a:latin typeface="Roboto Condensed"/>
              </a:rPr>
              <a:t>Proto má voda vzorec                                   H</a:t>
            </a:r>
            <a:r>
              <a:rPr lang="cs-CZ" sz="2000" dirty="0">
                <a:solidFill>
                  <a:srgbClr val="1C2B47"/>
                </a:solidFill>
                <a:latin typeface="Roboto Condensed"/>
              </a:rPr>
              <a:t>2</a:t>
            </a:r>
            <a:r>
              <a:rPr lang="cs-CZ" sz="3699" dirty="0">
                <a:solidFill>
                  <a:srgbClr val="1C2B47"/>
                </a:solidFill>
                <a:latin typeface="Roboto Condensed"/>
              </a:rPr>
              <a:t>0           </a:t>
            </a:r>
            <a:r>
              <a:rPr lang="en-US" sz="3699" dirty="0">
                <a:solidFill>
                  <a:srgbClr val="1C2B47"/>
                </a:solidFill>
                <a:latin typeface="Roboto Condensed"/>
              </a:rPr>
              <a:t>.</a:t>
            </a:r>
            <a:r>
              <a:rPr lang="en-US" sz="3699" dirty="0">
                <a:solidFill>
                  <a:srgbClr val="000000"/>
                </a:solidFill>
                <a:latin typeface="Roboto Condensed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7401127" y="6018252"/>
            <a:ext cx="2751256" cy="476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7004343"/>
            <a:ext cx="16807707" cy="2870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8"/>
              </a:lnSpc>
              <a:spcBef>
                <a:spcPct val="0"/>
              </a:spcBef>
            </a:pPr>
            <a:r>
              <a:rPr lang="cs-CZ" sz="4041" dirty="0">
                <a:solidFill>
                  <a:srgbClr val="1C2B47"/>
                </a:solidFill>
                <a:latin typeface="Roboto Condensed"/>
              </a:rPr>
              <a:t>Pamatujte, že jsme použili destilovanou vodu. </a:t>
            </a: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r>
              <a:rPr lang="cs-CZ" sz="4041" dirty="0">
                <a:solidFill>
                  <a:srgbClr val="1C2B47"/>
                </a:solidFill>
                <a:latin typeface="Roboto Condensed"/>
              </a:rPr>
              <a:t>To znamená, že voda je tvořena pouze                vodíkem       a 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 </a:t>
            </a:r>
            <a:r>
              <a:rPr lang="cs-CZ" sz="4041" dirty="0">
                <a:solidFill>
                  <a:srgbClr val="1C2B47"/>
                </a:solidFill>
                <a:latin typeface="Roboto Condensed"/>
              </a:rPr>
              <a:t>kyslíkem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. </a:t>
            </a:r>
          </a:p>
          <a:p>
            <a:pPr algn="ctr"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9766851" y="9068770"/>
            <a:ext cx="2751256" cy="476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3441739" y="9021145"/>
            <a:ext cx="2751256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 amt="7999"/>
          </a:blip>
          <a:srcRect t="3125" b="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 r="48292"/>
          <a:stretch>
            <a:fillRect/>
          </a:stretch>
        </p:blipFill>
        <p:spPr>
          <a:xfrm>
            <a:off x="215863" y="6275374"/>
            <a:ext cx="4644318" cy="42196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/>
          <a:srcRect l="2085" r="1220" b="77208"/>
          <a:stretch>
            <a:fillRect/>
          </a:stretch>
        </p:blipFill>
        <p:spPr>
          <a:xfrm>
            <a:off x="0" y="0"/>
            <a:ext cx="18288000" cy="241935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692363" y="361950"/>
            <a:ext cx="15108608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cs-CZ" sz="9000" dirty="0">
                <a:solidFill>
                  <a:srgbClr val="FFFFFF"/>
                </a:solidFill>
                <a:latin typeface="Montserrat Extra-Bold"/>
              </a:rPr>
              <a:t>co je VODÍK ?</a:t>
            </a:r>
            <a:endParaRPr lang="en-US" sz="9000" dirty="0">
              <a:solidFill>
                <a:srgbClr val="FFFFFF"/>
              </a:solidFill>
              <a:latin typeface="Montserrat Extra-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64544" y="3596697"/>
            <a:ext cx="10070853" cy="1360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10"/>
              </a:lnSpc>
            </a:pPr>
            <a:r>
              <a:rPr lang="cs-CZ" sz="3936" dirty="0">
                <a:solidFill>
                  <a:srgbClr val="1C2B47"/>
                </a:solidFill>
                <a:latin typeface="Roboto Bold"/>
              </a:rPr>
              <a:t>Vodík je prvním prvkem v periodické tabulce prvků díky svému atomovému číslu 1. </a:t>
            </a:r>
            <a:endParaRPr lang="en-US" sz="3936" dirty="0">
              <a:solidFill>
                <a:srgbClr val="1C2B47"/>
              </a:solidFill>
              <a:latin typeface="Robot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864544" y="5702582"/>
            <a:ext cx="10070853" cy="133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4"/>
              </a:lnSpc>
            </a:pPr>
            <a:r>
              <a:rPr lang="cs-CZ" sz="3867" dirty="0">
                <a:solidFill>
                  <a:srgbClr val="1C2B47"/>
                </a:solidFill>
                <a:latin typeface="Roboto Bold"/>
              </a:rPr>
              <a:t>Vodík je nejpočetnějším prvkem ve vesmíru, kde tvoří okolo 70% všech atomů.</a:t>
            </a:r>
            <a:endParaRPr lang="en-US" sz="3867" dirty="0">
              <a:solidFill>
                <a:srgbClr val="1C2B47"/>
              </a:solidFill>
              <a:latin typeface="Roboto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3886200"/>
            <a:ext cx="304800" cy="30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5970574"/>
            <a:ext cx="304800" cy="30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8527520"/>
            <a:ext cx="304800" cy="30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958165">
            <a:off x="2372036" y="-278035"/>
            <a:ext cx="2606025" cy="261347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864544" y="8299485"/>
            <a:ext cx="10070853" cy="133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4"/>
              </a:lnSpc>
            </a:pPr>
            <a:r>
              <a:rPr lang="cs-CZ" sz="3867" dirty="0">
                <a:solidFill>
                  <a:srgbClr val="1C2B47"/>
                </a:solidFill>
                <a:latin typeface="Roboto Bold"/>
              </a:rPr>
              <a:t>Přesto ne mnoho z nich je využíváno k výrobě energie. </a:t>
            </a:r>
            <a:endParaRPr lang="en-US" sz="3867" dirty="0">
              <a:solidFill>
                <a:srgbClr val="1C2B47"/>
              </a:solidFill>
              <a:latin typeface="Roboto Bold"/>
            </a:endParaRPr>
          </a:p>
        </p:txBody>
      </p:sp>
      <p:pic>
        <p:nvPicPr>
          <p:cNvPr id="12" name="Lesson 2 final no move (6)">
            <a:hlinkClick r:id="" action="ppaction://media"/>
            <a:extLst>
              <a:ext uri="{FF2B5EF4-FFF2-40B4-BE49-F238E27FC236}">
                <a16:creationId xmlns:a16="http://schemas.microsoft.com/office/drawing/2014/main" id="{CED283F8-C89E-4258-94B5-D2E725BD66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t="23148" r="77960" b="37608"/>
          <a:stretch/>
        </p:blipFill>
        <p:spPr>
          <a:xfrm>
            <a:off x="715578" y="2643498"/>
            <a:ext cx="3644887" cy="3650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t="5742" r="1311" b="13480"/>
          <a:stretch>
            <a:fillRect/>
          </a:stretch>
        </p:blipFill>
        <p:spPr>
          <a:xfrm>
            <a:off x="-154358" y="2083382"/>
            <a:ext cx="18596716" cy="85745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835442" y="180975"/>
            <a:ext cx="15108608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cs-CZ" sz="9000" dirty="0">
                <a:solidFill>
                  <a:srgbClr val="1C2B47"/>
                </a:solidFill>
                <a:latin typeface="Montserrat Extra-Bold"/>
              </a:rPr>
              <a:t>kdo využívá VODÍK?</a:t>
            </a:r>
            <a:endParaRPr lang="en-US" sz="9000" dirty="0">
              <a:solidFill>
                <a:srgbClr val="1C2B47"/>
              </a:solidFill>
              <a:latin typeface="Montserrat Extra-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03509" y="3421784"/>
            <a:ext cx="5880983" cy="58977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sson 2 final no move">
            <a:hlinkClick r:id="" action="ppaction://media"/>
            <a:extLst>
              <a:ext uri="{FF2B5EF4-FFF2-40B4-BE49-F238E27FC236}">
                <a16:creationId xmlns:a16="http://schemas.microsoft.com/office/drawing/2014/main" id="{136096D3-9CE3-4CD7-85C8-6F1228FE1D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8364200" cy="1032986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7034948" y="7143414"/>
            <a:ext cx="11253052" cy="3143586"/>
            <a:chOff x="0" y="0"/>
            <a:chExt cx="3806588" cy="10633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06588" cy="1063386"/>
            </a:xfrm>
            <a:custGeom>
              <a:avLst/>
              <a:gdLst/>
              <a:ahLst/>
              <a:cxnLst/>
              <a:rect l="l" t="t" r="r" b="b"/>
              <a:pathLst>
                <a:path w="3806588" h="1063386">
                  <a:moveTo>
                    <a:pt x="0" y="0"/>
                  </a:moveTo>
                  <a:lnTo>
                    <a:pt x="3806588" y="0"/>
                  </a:lnTo>
                  <a:lnTo>
                    <a:pt x="3806588" y="1063386"/>
                  </a:lnTo>
                  <a:lnTo>
                    <a:pt x="0" y="1063386"/>
                  </a:lnTo>
                  <a:close/>
                </a:path>
              </a:pathLst>
            </a:custGeom>
            <a:solidFill>
              <a:srgbClr val="1C2B47">
                <a:alpha val="75686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611947" y="7622135"/>
            <a:ext cx="10676053" cy="2362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87"/>
              </a:lnSpc>
            </a:pPr>
            <a:r>
              <a:rPr lang="cs-CZ" sz="3200" spc="80" dirty="0">
                <a:solidFill>
                  <a:srgbClr val="F2FAFF"/>
                </a:solidFill>
                <a:latin typeface="Roboto Bold"/>
              </a:rPr>
              <a:t>Vodík denně využívá mnoho průmyslových odvětví a to jak v kapalné, tak v plynné formě. Jedná se i o ropný průmysl a různé výrobní procesy pro získávání chemikálií, potravin a elektroniky. </a:t>
            </a:r>
            <a:endParaRPr lang="en-US" sz="3232" spc="80" dirty="0">
              <a:solidFill>
                <a:srgbClr val="F2FAFF"/>
              </a:solidFill>
              <a:latin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sson 2 final no move (1)">
            <a:hlinkClick r:id="" action="ppaction://media"/>
            <a:extLst>
              <a:ext uri="{FF2B5EF4-FFF2-40B4-BE49-F238E27FC236}">
                <a16:creationId xmlns:a16="http://schemas.microsoft.com/office/drawing/2014/main" id="{7101744B-20ED-4A38-8A6A-1703F9A57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57303" y="370504"/>
            <a:ext cx="17009115" cy="16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0"/>
              </a:lnSpc>
            </a:pPr>
            <a:r>
              <a:rPr lang="cs-CZ" sz="3027" spc="947" dirty="0">
                <a:solidFill>
                  <a:srgbClr val="F2FAFF"/>
                </a:solidFill>
                <a:latin typeface="HK Modular"/>
              </a:rPr>
              <a:t>Vodík byl používán jako palivo pro raketoplány </a:t>
            </a:r>
            <a:r>
              <a:rPr lang="cs-CZ" sz="3027" spc="947" dirty="0" err="1">
                <a:solidFill>
                  <a:srgbClr val="F2FAFF"/>
                </a:solidFill>
                <a:latin typeface="HK Modular"/>
              </a:rPr>
              <a:t>nasa</a:t>
            </a:r>
            <a:r>
              <a:rPr lang="cs-CZ" sz="3027" spc="947" dirty="0">
                <a:solidFill>
                  <a:srgbClr val="F2FAFF"/>
                </a:solidFill>
                <a:latin typeface="HK Modular"/>
              </a:rPr>
              <a:t> </a:t>
            </a:r>
            <a:r>
              <a:rPr lang="cs-CZ" sz="3027" spc="947" dirty="0">
                <a:solidFill>
                  <a:srgbClr val="F2FAFF"/>
                </a:solidFill>
                <a:latin typeface="+mj-lt"/>
              </a:rPr>
              <a:t>(</a:t>
            </a:r>
            <a:r>
              <a:rPr lang="en-US" sz="2000" spc="947" dirty="0">
                <a:solidFill>
                  <a:srgbClr val="F2FAFF"/>
                </a:solidFill>
                <a:latin typeface="HK Modular"/>
              </a:rPr>
              <a:t>Hydrogen Basics:</a:t>
            </a:r>
            <a:r>
              <a:rPr lang="cs-CZ" sz="2000" spc="947" dirty="0">
                <a:solidFill>
                  <a:srgbClr val="F2FAFF"/>
                </a:solidFill>
                <a:latin typeface="HK Modular"/>
              </a:rPr>
              <a:t> </a:t>
            </a:r>
          </a:p>
          <a:p>
            <a:pPr>
              <a:lnSpc>
                <a:spcPts val="4390"/>
              </a:lnSpc>
            </a:pPr>
            <a:r>
              <a:rPr lang="cs-CZ" sz="2000" spc="947" dirty="0">
                <a:solidFill>
                  <a:srgbClr val="F2FAFF"/>
                </a:solidFill>
                <a:latin typeface="HK Modular"/>
              </a:rPr>
              <a:t>													</a:t>
            </a:r>
            <a:r>
              <a:rPr lang="en-US" sz="2000" spc="947" dirty="0">
                <a:solidFill>
                  <a:srgbClr val="F2FAFF"/>
                </a:solidFill>
                <a:latin typeface="HK Modular"/>
              </a:rPr>
              <a:t>Air products</a:t>
            </a:r>
            <a:r>
              <a:rPr lang="cs-CZ" sz="3027" spc="947" dirty="0">
                <a:solidFill>
                  <a:srgbClr val="F2FAFF"/>
                </a:solidFill>
                <a:latin typeface="+mj-lt"/>
              </a:rPr>
              <a:t>)</a:t>
            </a:r>
            <a:endParaRPr lang="en-US" sz="3027" spc="947" dirty="0">
              <a:solidFill>
                <a:srgbClr val="F2FAFF"/>
              </a:solidFill>
              <a:latin typeface="HK Modular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301487" y="4595970"/>
            <a:ext cx="466266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sson 2 final no move (2)">
            <a:hlinkClick r:id="" action="ppaction://media"/>
            <a:extLst>
              <a:ext uri="{FF2B5EF4-FFF2-40B4-BE49-F238E27FC236}">
                <a16:creationId xmlns:a16="http://schemas.microsoft.com/office/drawing/2014/main" id="{87224F32-D9A7-4E24-B0A3-AFEC259D10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71889" y="4197653"/>
            <a:ext cx="17916111" cy="945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3"/>
              </a:lnSpc>
            </a:pPr>
            <a:r>
              <a:rPr lang="cs-CZ" sz="5350" spc="134" dirty="0">
                <a:solidFill>
                  <a:srgbClr val="F2FAFF"/>
                </a:solidFill>
                <a:latin typeface="Roboto Bold"/>
              </a:rPr>
              <a:t>Na Zemi je nejvíce vodíku přítomno ve vodě. </a:t>
            </a:r>
            <a:endParaRPr lang="en-US" sz="5350" spc="134" dirty="0">
              <a:solidFill>
                <a:srgbClr val="F2FAFF"/>
              </a:solidFill>
              <a:latin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sson 2 final no move (3)">
            <a:hlinkClick r:id="" action="ppaction://media"/>
            <a:extLst>
              <a:ext uri="{FF2B5EF4-FFF2-40B4-BE49-F238E27FC236}">
                <a16:creationId xmlns:a16="http://schemas.microsoft.com/office/drawing/2014/main" id="{C9459BFC-3829-4D3E-B1A3-C367192C9A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" y="-42863"/>
            <a:ext cx="18364200" cy="10329863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646650" y="665779"/>
            <a:ext cx="14593350" cy="1627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27"/>
              </a:lnSpc>
            </a:pPr>
            <a:r>
              <a:rPr lang="cs-CZ" sz="4550" spc="114" dirty="0">
                <a:solidFill>
                  <a:srgbClr val="F2FAFF"/>
                </a:solidFill>
                <a:latin typeface="Roboto Bold"/>
              </a:rPr>
              <a:t>Vodík je přítomný na Slunci, ve hvězdách i na planetě Jupiter. </a:t>
            </a:r>
            <a:endParaRPr lang="en-US" sz="4550" spc="114" dirty="0">
              <a:solidFill>
                <a:srgbClr val="F2FAFF"/>
              </a:solidFill>
              <a:latin typeface="Roboto Bold"/>
              <a:ea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901D00-8931-44CA-8646-C3050B9938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A0A5AE-B285-4FEF-A794-FCB3B2CBF0F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C5690C0-37A0-49E9-9E14-E5AE6593A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666</Words>
  <Application>Microsoft Office PowerPoint</Application>
  <PresentationFormat>Vlastní</PresentationFormat>
  <Paragraphs>151</Paragraphs>
  <Slides>38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52" baseType="lpstr">
      <vt:lpstr>Roboto Condensed</vt:lpstr>
      <vt:lpstr>Roboto Bold</vt:lpstr>
      <vt:lpstr>Open Sans Bold</vt:lpstr>
      <vt:lpstr>Arial</vt:lpstr>
      <vt:lpstr>Montserrat Extra-Bold Bold</vt:lpstr>
      <vt:lpstr>Calibri</vt:lpstr>
      <vt:lpstr>Arimo</vt:lpstr>
      <vt:lpstr>Open Sans</vt:lpstr>
      <vt:lpstr>Roboto</vt:lpstr>
      <vt:lpstr>Roboto Condensed Bold</vt:lpstr>
      <vt:lpstr>Montserrat Extra-Bold</vt:lpstr>
      <vt:lpstr>Montserrat Bold Italics</vt:lpstr>
      <vt:lpstr>HK Modular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</dc:title>
  <dc:creator>Sabrina Plisková</dc:creator>
  <cp:lastModifiedBy>Sabrina Plisková</cp:lastModifiedBy>
  <cp:revision>127</cp:revision>
  <dcterms:created xsi:type="dcterms:W3CDTF">2006-08-16T00:00:00Z</dcterms:created>
  <dcterms:modified xsi:type="dcterms:W3CDTF">2020-11-04T13:03:33Z</dcterms:modified>
  <dc:identifier>DAEIbsQElXI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