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Light Bold" panose="020B0604020202020204" charset="0"/>
      <p:regular r:id="rId28"/>
    </p:embeddedFont>
    <p:embeddedFont>
      <p:font typeface="Montserrat Light Italics" panose="020B0604020202020204" charset="0"/>
      <p:regular r:id="rId29"/>
    </p:embeddedFont>
    <p:embeddedFont>
      <p:font typeface="Open Sans" panose="020B0604020202020204" charset="0"/>
      <p:regular r:id="rId30"/>
    </p:embeddedFont>
    <p:embeddedFont>
      <p:font typeface="Open Sans Bold" panose="020B0604020202020204" charset="0"/>
      <p:regular r:id="rId31"/>
    </p:embeddedFont>
    <p:embeddedFont>
      <p:font typeface="Open Sans Light Bold" panose="020B0604020202020204" charset="0"/>
      <p:regular r:id="rId32"/>
    </p:embeddedFont>
    <p:embeddedFont>
      <p:font typeface="Roboto" panose="020B0604020202020204" charset="0"/>
      <p:regular r:id="rId33"/>
    </p:embeddedFont>
    <p:embeddedFont>
      <p:font typeface="Roboto Bold" panose="020B0604020202020204" charset="0"/>
      <p:regular r:id="rId34"/>
    </p:embeddedFont>
    <p:embeddedFont>
      <p:font typeface="Roboto Condensed" panose="020B0604020202020204" charset="0"/>
      <p:regular r:id="rId35"/>
    </p:embeddedFont>
    <p:embeddedFont>
      <p:font typeface="Roboto Condensed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39DD5-4F77-30AB-9000-5DFEA0CC9C3E}" v="4" dt="2020-09-30T19:18:40.949"/>
    <p1510:client id="{C294AEF0-E657-8638-958E-73B2733E74D4}" v="65" dt="2020-09-30T19:17:00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94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6987" r="11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85705" y="0"/>
            <a:ext cx="6392639" cy="10287000"/>
            <a:chOff x="0" y="0"/>
            <a:chExt cx="2162448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2448" cy="3479800"/>
            </a:xfrm>
            <a:custGeom>
              <a:avLst/>
              <a:gdLst/>
              <a:ahLst/>
              <a:cxnLst/>
              <a:rect l="l" t="t" r="r" b="b"/>
              <a:pathLst>
                <a:path w="2162448" h="3479800">
                  <a:moveTo>
                    <a:pt x="0" y="0"/>
                  </a:moveTo>
                  <a:lnTo>
                    <a:pt x="2162448" y="0"/>
                  </a:lnTo>
                  <a:lnTo>
                    <a:pt x="216244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9429C">
                <a:alpha val="44705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325" t="27918" r="19655" b="29822"/>
          <a:stretch>
            <a:fillRect/>
          </a:stretch>
        </p:blipFill>
        <p:spPr>
          <a:xfrm>
            <a:off x="11495564" y="332878"/>
            <a:ext cx="6350220" cy="22896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588061" y="3846408"/>
            <a:ext cx="5787926" cy="416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4"/>
              </a:lnSpc>
            </a:pPr>
            <a:r>
              <a:rPr lang="cs-CZ" sz="5560" dirty="0">
                <a:solidFill>
                  <a:srgbClr val="FFFFFF"/>
                </a:solidFill>
                <a:latin typeface="Montserrat Light Bold"/>
              </a:rPr>
              <a:t>ČISTÁ ENERGIE</a:t>
            </a:r>
            <a:endParaRPr lang="en-US" sz="5560" dirty="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8960"/>
              </a:lnSpc>
            </a:pPr>
            <a:r>
              <a:rPr lang="cs-CZ" sz="6400" dirty="0">
                <a:solidFill>
                  <a:srgbClr val="FFFFFF"/>
                </a:solidFill>
                <a:latin typeface="Montserrat Light Bold"/>
              </a:rPr>
              <a:t>VODÍK</a:t>
            </a:r>
            <a:endParaRPr lang="en-US" sz="6400" dirty="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7784"/>
              </a:lnSpc>
            </a:pPr>
            <a:endParaRPr lang="en-US" sz="6400" dirty="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7784"/>
              </a:lnSpc>
            </a:pPr>
            <a:r>
              <a:rPr lang="cs-CZ" sz="5560" dirty="0">
                <a:solidFill>
                  <a:srgbClr val="FFFFFF"/>
                </a:solidFill>
                <a:latin typeface="Montserrat Light Italics"/>
              </a:rPr>
              <a:t>LEKCE</a:t>
            </a:r>
            <a:r>
              <a:rPr lang="en-US" sz="5560" dirty="0">
                <a:solidFill>
                  <a:srgbClr val="FFFFFF"/>
                </a:solidFill>
                <a:latin typeface="Montserrat Light Italics"/>
              </a:rPr>
              <a:t>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7258" y="3309948"/>
            <a:ext cx="11573483" cy="3667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602121" y="609680"/>
            <a:ext cx="10245581" cy="17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cs-CZ" sz="4971" dirty="0">
                <a:solidFill>
                  <a:srgbClr val="FFFFFF"/>
                </a:solidFill>
                <a:latin typeface="Roboto Condensed Bold"/>
              </a:rPr>
              <a:t>KOLA</a:t>
            </a:r>
            <a:endParaRPr lang="en-US" sz="4971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398530"/>
            <a:ext cx="8050381" cy="6888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02745" y="7817169"/>
            <a:ext cx="6594395" cy="14654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19902" y="-6052"/>
            <a:ext cx="9969262" cy="52389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2878" y="3345028"/>
            <a:ext cx="6500115" cy="262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 1. </a:t>
            </a:r>
            <a:r>
              <a:rPr lang="cs-CZ" sz="4971" dirty="0">
                <a:solidFill>
                  <a:srgbClr val="FFFFFF"/>
                </a:solidFill>
                <a:latin typeface="Roboto Condensed Bold"/>
              </a:rPr>
              <a:t>DRŽÁK NA PALIVOVÝ </a:t>
            </a:r>
          </a:p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cs-CZ" sz="4971" dirty="0">
                <a:solidFill>
                  <a:srgbClr val="FFFFFF"/>
                </a:solidFill>
                <a:latin typeface="Roboto Condensed Bold"/>
              </a:rPr>
              <a:t>ČLÁNEK</a:t>
            </a:r>
            <a:endParaRPr lang="en-US" sz="4971" dirty="0">
              <a:solidFill>
                <a:srgbClr val="FFFFFF"/>
              </a:solidFill>
              <a:latin typeface="Roboto Condensed Bold"/>
            </a:endParaRPr>
          </a:p>
          <a:p>
            <a:pPr algn="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31345" y="8473680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VELKÁ MATKA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5390" y="149890"/>
            <a:ext cx="6919600" cy="262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60"/>
              </a:lnSpc>
              <a:spcBef>
                <a:spcPct val="0"/>
              </a:spcBef>
            </a:pPr>
            <a:r>
              <a:rPr lang="cs-CZ" sz="4971" dirty="0">
                <a:solidFill>
                  <a:srgbClr val="FFFFFF"/>
                </a:solidFill>
                <a:latin typeface="Roboto Condensed Bold"/>
              </a:rPr>
              <a:t>PŘIPOJENÍ TECHNOLOGIE </a:t>
            </a:r>
          </a:p>
          <a:p>
            <a:pPr>
              <a:lnSpc>
                <a:spcPts val="6960"/>
              </a:lnSpc>
              <a:spcBef>
                <a:spcPct val="0"/>
              </a:spcBef>
            </a:pPr>
            <a:r>
              <a:rPr lang="cs-CZ" sz="4971" dirty="0">
                <a:solidFill>
                  <a:srgbClr val="FFFFFF"/>
                </a:solidFill>
                <a:latin typeface="Roboto Condensed Bold"/>
              </a:rPr>
              <a:t>K PODVOZKU</a:t>
            </a:r>
            <a:endParaRPr lang="en-US" sz="4971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48951" y="5336019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1. KOVOVÁ PODLOŽKA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53713" y="6283330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3. MALÁ MATKA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15585" y="5755144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2. MALÝ ŠROUB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92514" y="4782809"/>
            <a:ext cx="7524361" cy="1672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1508"/>
          <a:stretch>
            <a:fillRect/>
          </a:stretch>
        </p:blipFill>
        <p:spPr>
          <a:xfrm>
            <a:off x="0" y="2936244"/>
            <a:ext cx="6022763" cy="73507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4094090" y="793417"/>
            <a:ext cx="10245581" cy="17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cs-CZ" sz="4971" dirty="0">
                <a:solidFill>
                  <a:srgbClr val="FFFFFF"/>
                </a:solidFill>
                <a:latin typeface="Roboto Condensed Bold"/>
              </a:rPr>
              <a:t>ZAPOJENÍ MOTORU</a:t>
            </a:r>
            <a:endParaRPr lang="en-US" sz="4971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707577">
            <a:off x="2606077" y="6061358"/>
            <a:ext cx="2158896" cy="21588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448800" y="3372121"/>
            <a:ext cx="8136212" cy="5094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cs-CZ" sz="4800" dirty="0">
                <a:solidFill>
                  <a:srgbClr val="FFFFFF"/>
                </a:solidFill>
                <a:latin typeface="Roboto Condensed"/>
              </a:rPr>
              <a:t>POZNÁMKA: Pokud auto jede dozadu, vystřídejte zapojené </a:t>
            </a:r>
            <a:r>
              <a:rPr lang="cs-CZ" sz="4800" dirty="0" err="1">
                <a:solidFill>
                  <a:srgbClr val="FFFFFF"/>
                </a:solidFill>
                <a:latin typeface="Roboto Condensed"/>
              </a:rPr>
              <a:t>krokosvorky</a:t>
            </a:r>
            <a:r>
              <a:rPr lang="cs-CZ" sz="4800" dirty="0">
                <a:solidFill>
                  <a:srgbClr val="FFFFFF"/>
                </a:solidFill>
                <a:latin typeface="Roboto Condensed"/>
              </a:rPr>
              <a:t> – červená za černou a černá za červenou.</a:t>
            </a:r>
            <a:endParaRPr lang="en-US" sz="48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8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7500" y="2761440"/>
            <a:ext cx="9770025" cy="7525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19212" b="19212"/>
          <a:stretch>
            <a:fillRect/>
          </a:stretch>
        </p:blipFill>
        <p:spPr>
          <a:xfrm rot="925840">
            <a:off x="14856831" y="-358636"/>
            <a:ext cx="4202210" cy="26778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4495800" y="266700"/>
            <a:ext cx="13439911" cy="226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30"/>
              </a:lnSpc>
              <a:spcBef>
                <a:spcPct val="0"/>
              </a:spcBef>
            </a:pPr>
            <a:r>
              <a:rPr lang="cs-CZ" sz="6521" dirty="0">
                <a:solidFill>
                  <a:srgbClr val="FFFFFF"/>
                </a:solidFill>
                <a:latin typeface="Roboto Condensed Bold"/>
              </a:rPr>
              <a:t>PŘIPRAVENI NA ZÁVOD? </a:t>
            </a:r>
            <a:endParaRPr lang="en-US" sz="6521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9130"/>
              </a:lnSpc>
              <a:spcBef>
                <a:spcPct val="0"/>
              </a:spcBef>
            </a:pPr>
            <a:endParaRPr lang="en-US" sz="652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9694" y="1904684"/>
            <a:ext cx="7677427" cy="810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cs-CZ" sz="4200" dirty="0">
                <a:solidFill>
                  <a:srgbClr val="FFFFFF"/>
                </a:solidFill>
                <a:latin typeface="Roboto Condensed"/>
              </a:rPr>
              <a:t>Je skvělé, že se vám podařilo sestavit vlastní vodíkové auto!!!</a:t>
            </a: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cs-CZ" sz="4200" dirty="0">
                <a:solidFill>
                  <a:srgbClr val="FFFFFF"/>
                </a:solidFill>
                <a:latin typeface="Roboto Condensed"/>
              </a:rPr>
              <a:t>Pokuste se navrhnout nějaké úpravy, které dokáží zlepšit vzhled, nebo jízdní vlastnosti vašeho auta. </a:t>
            </a: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cs-CZ" sz="4200" dirty="0">
                <a:solidFill>
                  <a:srgbClr val="FFFFFF"/>
                </a:solidFill>
                <a:latin typeface="Roboto Condensed"/>
              </a:rPr>
              <a:t>Změřte kolik metrů auto ujede na jednu „vodíkovou nádrž“. </a:t>
            </a: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133" b="61269"/>
          <a:stretch>
            <a:fillRect/>
          </a:stretch>
        </p:blipFill>
        <p:spPr>
          <a:xfrm>
            <a:off x="0" y="44340"/>
            <a:ext cx="18288000" cy="21414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523" y="3032380"/>
            <a:ext cx="6390077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cs-CZ" sz="5500" u="none" spc="577" dirty="0">
                <a:solidFill>
                  <a:srgbClr val="FFFFFF"/>
                </a:solidFill>
                <a:latin typeface="Roboto Condensed Bold"/>
              </a:rPr>
              <a:t>JAKÉ </a:t>
            </a:r>
            <a:r>
              <a:rPr lang="cs-CZ" sz="5500" spc="577" dirty="0">
                <a:solidFill>
                  <a:srgbClr val="FFFFFF"/>
                </a:solidFill>
                <a:latin typeface="Roboto Condensed Bold"/>
              </a:rPr>
              <a:t>VÁS NAPADNOU DALŠÍ MOŽNOSTI VYUŽITÍ VODÍKU? </a:t>
            </a:r>
            <a:endParaRPr lang="en-US" sz="5500" u="none" spc="577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505137" y="2633235"/>
            <a:ext cx="10510152" cy="708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4"/>
              </a:lnSpc>
            </a:pPr>
            <a:r>
              <a:rPr lang="cs-CZ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Palivo k výrobě elektřiny. </a:t>
            </a: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cs-CZ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Jako zdroj tepla a energie v domě. </a:t>
            </a: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cs-CZ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K rafinování ropy a výrobě hnojiv. </a:t>
            </a: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cs-CZ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K uchovávání energie na později. </a:t>
            </a: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164"/>
              </a:lnSpc>
            </a:pPr>
            <a:r>
              <a:rPr lang="cs-CZ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Přeprava. </a:t>
            </a: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362" r="7310" b="1348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129"/>
          <a:stretch>
            <a:fillRect/>
          </a:stretch>
        </p:blipFill>
        <p:spPr>
          <a:xfrm>
            <a:off x="0" y="-9525"/>
            <a:ext cx="7680964" cy="4601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757" b="1026"/>
          <a:stretch>
            <a:fillRect/>
          </a:stretch>
        </p:blipFill>
        <p:spPr>
          <a:xfrm>
            <a:off x="7680964" y="-9525"/>
            <a:ext cx="10607036" cy="4601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9676"/>
          <a:stretch>
            <a:fillRect/>
          </a:stretch>
        </p:blipFill>
        <p:spPr>
          <a:xfrm>
            <a:off x="9560797" y="4592443"/>
            <a:ext cx="8727203" cy="5694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1516" r="33953"/>
          <a:stretch>
            <a:fillRect/>
          </a:stretch>
        </p:blipFill>
        <p:spPr>
          <a:xfrm>
            <a:off x="0" y="4592443"/>
            <a:ext cx="9560797" cy="56945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050" y="0"/>
            <a:ext cx="18288000" cy="1359061"/>
          </a:xfrm>
          <a:prstGeom prst="rect">
            <a:avLst/>
          </a:prstGeom>
          <a:solidFill>
            <a:srgbClr val="43C3D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89028" y="679530"/>
            <a:ext cx="9050120" cy="50831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213" r="22060"/>
          <a:stretch>
            <a:fillRect/>
          </a:stretch>
        </p:blipFill>
        <p:spPr>
          <a:xfrm>
            <a:off x="-649945" y="3927059"/>
            <a:ext cx="7386897" cy="60821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64519" y="7383492"/>
            <a:ext cx="13182600" cy="213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03"/>
              </a:lnSpc>
            </a:pPr>
            <a:r>
              <a:rPr lang="cs-CZ" sz="3933" spc="98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PROVOZ VODÍKOVÝCH AUTOMOBILŮ JE BEZ EMISNÍ. PRODUKTEM ELEKTROLÝZY JE POUZE VODA </a:t>
            </a:r>
          </a:p>
          <a:p>
            <a:pPr>
              <a:lnSpc>
                <a:spcPts val="5703"/>
              </a:lnSpc>
            </a:pPr>
            <a:r>
              <a:rPr lang="cs-CZ" sz="3933" spc="98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ROZŠTĚPENÁ NA VODÍK A KYSLÍK !</a:t>
            </a:r>
            <a:endParaRPr lang="en-US" sz="3933" spc="98" dirty="0">
              <a:solidFill>
                <a:srgbClr val="09429C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74044" y="5312776"/>
            <a:ext cx="11665104" cy="15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cs-CZ" sz="3600" dirty="0">
                <a:solidFill>
                  <a:srgbClr val="1E2D4B"/>
                </a:solidFill>
                <a:latin typeface="Roboto Condensed"/>
              </a:rPr>
              <a:t>Současný trend vede k využití vodíku i v nákladní dopravě, kde pomalu nahrazuje fosilní paliva. </a:t>
            </a:r>
            <a:endParaRPr lang="en-US" sz="3600" dirty="0">
              <a:solidFill>
                <a:srgbClr val="1E2D4B"/>
              </a:solidFill>
              <a:latin typeface="Roboto Condensed"/>
            </a:endParaRPr>
          </a:p>
          <a:p>
            <a:pPr algn="ctr">
              <a:lnSpc>
                <a:spcPts val="2474"/>
              </a:lnSpc>
              <a:spcBef>
                <a:spcPct val="0"/>
              </a:spcBef>
            </a:pP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3961" y="371696"/>
            <a:ext cx="17525187" cy="140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cs-CZ" sz="4062" dirty="0">
                <a:solidFill>
                  <a:srgbClr val="FFFFFF"/>
                </a:solidFill>
                <a:latin typeface="Roboto Condensed Bold"/>
              </a:rPr>
              <a:t>Vodík je OBNOVITELNÝ ZDROJ ENERGIE a využívá se v dopravě</a:t>
            </a:r>
            <a:endParaRPr lang="en-US" sz="4062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5687"/>
              </a:lnSpc>
              <a:spcBef>
                <a:spcPct val="0"/>
              </a:spcBef>
            </a:pPr>
            <a:endParaRPr lang="en-US" sz="4062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813" y="1588197"/>
            <a:ext cx="9298972" cy="15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cs-CZ" sz="3600" dirty="0">
                <a:solidFill>
                  <a:srgbClr val="1E2D4B"/>
                </a:solidFill>
                <a:latin typeface="Roboto Condensed"/>
              </a:rPr>
              <a:t>Toyota </a:t>
            </a:r>
            <a:r>
              <a:rPr lang="cs-CZ" sz="3600" dirty="0" err="1">
                <a:solidFill>
                  <a:srgbClr val="1E2D4B"/>
                </a:solidFill>
                <a:latin typeface="Roboto Condensed"/>
              </a:rPr>
              <a:t>Mirai</a:t>
            </a:r>
            <a:r>
              <a:rPr lang="cs-CZ" sz="3600" dirty="0">
                <a:solidFill>
                  <a:srgbClr val="1E2D4B"/>
                </a:solidFill>
                <a:latin typeface="Roboto Condensed"/>
              </a:rPr>
              <a:t> využívá téměř pět kilogramů vodíku, kterým pohání elektrický motor. </a:t>
            </a:r>
            <a:endParaRPr lang="en-US" sz="3600" dirty="0">
              <a:solidFill>
                <a:srgbClr val="1E2D4B"/>
              </a:solidFill>
              <a:latin typeface="Roboto Condensed"/>
            </a:endParaRPr>
          </a:p>
          <a:p>
            <a:pPr algn="ctr">
              <a:lnSpc>
                <a:spcPts val="2474"/>
              </a:lnSpc>
              <a:spcBef>
                <a:spcPct val="0"/>
              </a:spcBef>
            </a:pP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89" b="147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2599" y="9098413"/>
            <a:ext cx="18952535" cy="1359061"/>
          </a:xfrm>
          <a:prstGeom prst="rect">
            <a:avLst/>
          </a:prstGeom>
          <a:solidFill>
            <a:srgbClr val="43C3DD"/>
          </a:solidFill>
        </p:spPr>
      </p:sp>
      <p:grpSp>
        <p:nvGrpSpPr>
          <p:cNvPr id="3" name="Group 3"/>
          <p:cNvGrpSpPr/>
          <p:nvPr/>
        </p:nvGrpSpPr>
        <p:grpSpPr>
          <a:xfrm>
            <a:off x="7201144" y="276184"/>
            <a:ext cx="2610638" cy="261063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E59">
                <a:alpha val="2784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67974" y="432545"/>
            <a:ext cx="2610638" cy="261063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C52FF">
                <a:alpha val="5098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941450" y="276184"/>
            <a:ext cx="1065758" cy="106575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>
                <a:alpha val="2784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666694" y="2749865"/>
            <a:ext cx="1065758" cy="106575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5757">
                <a:alpha val="27843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177712" y="413140"/>
            <a:ext cx="1065758" cy="106575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>
                <a:alpha val="27843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30812" y="2946850"/>
            <a:ext cx="1401652" cy="140165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>
                <a:alpha val="27843"/>
              </a:srgbClr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73725">
            <a:off x="11215554" y="1478898"/>
            <a:ext cx="2379438" cy="23348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442174" y="1735623"/>
            <a:ext cx="1847794" cy="184779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65750" y="356345"/>
            <a:ext cx="6359817" cy="251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cs-CZ" sz="3600" dirty="0">
                <a:solidFill>
                  <a:srgbClr val="09429C"/>
                </a:solidFill>
                <a:latin typeface="Roboto Condensed"/>
              </a:rPr>
              <a:t>Palivové články využívají jak vodík, tak kyslík. Kyslík je obsažen v ovzduší a proto není třeba jej speciálně dodávat.  </a:t>
            </a:r>
            <a:endParaRPr lang="en-US" sz="3600" dirty="0">
              <a:solidFill>
                <a:srgbClr val="09429C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177712" y="3764802"/>
            <a:ext cx="2402551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cs-CZ" sz="4078" dirty="0">
                <a:solidFill>
                  <a:srgbClr val="DCFCFD"/>
                </a:solidFill>
                <a:latin typeface="Roboto Condensed"/>
              </a:rPr>
              <a:t>ROSTLINY</a:t>
            </a:r>
            <a:endParaRPr lang="en-US" sz="4078" dirty="0">
              <a:solidFill>
                <a:srgbClr val="DCFCFD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535267" y="7899244"/>
            <a:ext cx="2412731" cy="52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76"/>
              </a:lnSpc>
            </a:pPr>
            <a:r>
              <a:rPr lang="cs-CZ" sz="3126" dirty="0">
                <a:solidFill>
                  <a:srgbClr val="1E2D4B"/>
                </a:solidFill>
                <a:latin typeface="Roboto Condensed"/>
              </a:rPr>
              <a:t>ZVÍŘATA</a:t>
            </a:r>
            <a:endParaRPr lang="en-US" sz="3126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003521" y="3454267"/>
            <a:ext cx="1997356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cs-CZ" sz="4078" dirty="0">
                <a:solidFill>
                  <a:srgbClr val="1E2D4B"/>
                </a:solidFill>
                <a:latin typeface="Roboto Condensed"/>
              </a:rPr>
              <a:t>OCEÁN</a:t>
            </a:r>
            <a:endParaRPr lang="en-US" sz="4078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201144" y="1109735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67974" y="1246692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317890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4254" y="2861125"/>
            <a:ext cx="2412731" cy="81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4805">
                <a:solidFill>
                  <a:srgbClr val="000000"/>
                </a:solidFill>
                <a:latin typeface="Open Sans"/>
              </a:rPr>
              <a:t>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05272" y="509243"/>
            <a:ext cx="2462701" cy="83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sz="4905">
                <a:solidFill>
                  <a:srgbClr val="000000"/>
                </a:solidFill>
                <a:latin typeface="Open Sans"/>
              </a:rPr>
              <a:t>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40510" y="3156503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H 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95576" y="1451759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46644" y="3473317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66694" y="3133595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77712" y="825871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80263" y="1617716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41101" y="2202423"/>
            <a:ext cx="3281742" cy="74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3"/>
              </a:lnSpc>
            </a:pPr>
            <a:r>
              <a:rPr lang="cs-CZ" sz="2131" dirty="0">
                <a:solidFill>
                  <a:srgbClr val="FFFFFF"/>
                </a:solidFill>
                <a:latin typeface="Open Sans Light Bold"/>
              </a:rPr>
              <a:t>oxidace </a:t>
            </a:r>
          </a:p>
          <a:p>
            <a:pPr algn="ctr">
              <a:lnSpc>
                <a:spcPts val="2983"/>
              </a:lnSpc>
            </a:pPr>
            <a:r>
              <a:rPr lang="cs-CZ" sz="2131" dirty="0">
                <a:solidFill>
                  <a:srgbClr val="FFFFFF"/>
                </a:solidFill>
                <a:latin typeface="Open Sans Light Bold"/>
              </a:rPr>
              <a:t>atmosféry</a:t>
            </a:r>
            <a:endParaRPr lang="en-US" sz="2131" dirty="0">
              <a:solidFill>
                <a:srgbClr val="FFFFFF"/>
              </a:solidFill>
              <a:latin typeface="Open Sans Light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3578" y="663691"/>
            <a:ext cx="13421436" cy="9101297"/>
            <a:chOff x="0" y="-123825"/>
            <a:chExt cx="17895247" cy="12135063"/>
          </a:xfrm>
        </p:grpSpPr>
        <p:sp>
          <p:nvSpPr>
            <p:cNvPr id="3" name="TextBox 3"/>
            <p:cNvSpPr txBox="1"/>
            <p:nvPr/>
          </p:nvSpPr>
          <p:spPr>
            <a:xfrm>
              <a:off x="0" y="11202482"/>
              <a:ext cx="17895247" cy="808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5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7895247" cy="1056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7"/>
                </a:lnSpc>
              </a:pPr>
              <a:r>
                <a:rPr lang="cs-CZ" sz="4625" spc="485" dirty="0">
                  <a:solidFill>
                    <a:srgbClr val="F2FAFF"/>
                  </a:solidFill>
                  <a:latin typeface="Roboto Bold"/>
                </a:rPr>
                <a:t>ZDROJE K PROSTUDOVÁNÍ: </a:t>
              </a:r>
              <a:endParaRPr lang="en-US" sz="4625" spc="485" dirty="0">
                <a:solidFill>
                  <a:srgbClr val="F2FAFF"/>
                </a:solidFill>
                <a:latin typeface="Roboto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586787" y="1366652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396652" y="10299855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1067" y="5078188"/>
            <a:ext cx="1280206" cy="126225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1067" y="5730486"/>
            <a:ext cx="6191933" cy="3196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9"/>
              </a:lnSpc>
              <a:spcBef>
                <a:spcPct val="0"/>
              </a:spcBef>
            </a:pPr>
            <a:endParaRPr sz="1100" dirty="0"/>
          </a:p>
          <a:p>
            <a:pPr>
              <a:lnSpc>
                <a:spcPts val="422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Open Sans"/>
              </a:rPr>
              <a:t>Energy 101 Geothermal: https://youtu.be/mCRDf7QxjDk</a:t>
            </a:r>
          </a:p>
          <a:p>
            <a:pPr>
              <a:lnSpc>
                <a:spcPts val="422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Open Sans"/>
              </a:rPr>
              <a:t>Energy 101 Wind Power: https://youtu.be/EYYHfMCw-FI</a:t>
            </a:r>
          </a:p>
          <a:p>
            <a:pPr>
              <a:lnSpc>
                <a:spcPts val="422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Open Sans"/>
              </a:rPr>
              <a:t>Energy 101 Solar PV: https://youtu.be/EYYHfMCw-FI</a:t>
            </a:r>
          </a:p>
          <a:p>
            <a:pPr>
              <a:lnSpc>
                <a:spcPts val="422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Open Sans"/>
              </a:rPr>
              <a:t>Energy 101 Biofuel: https://youtu.be/-ck3FYVNl6s</a:t>
            </a: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DC098EF-5E3F-417A-89E4-0CE7340925D0}"/>
              </a:ext>
            </a:extLst>
          </p:cNvPr>
          <p:cNvSpPr txBox="1"/>
          <p:nvPr/>
        </p:nvSpPr>
        <p:spPr>
          <a:xfrm>
            <a:off x="8763000" y="3205177"/>
            <a:ext cx="6191933" cy="1002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29"/>
              </a:lnSpc>
              <a:spcBef>
                <a:spcPct val="0"/>
              </a:spcBef>
            </a:pPr>
            <a:r>
              <a:rPr lang="cs-CZ" sz="2000" b="1" dirty="0">
                <a:solidFill>
                  <a:schemeClr val="bg1"/>
                </a:solidFill>
              </a:rPr>
              <a:t>ZNEČIŠTĚNÍ OVZDUŠÍ A AUTOMOBILOVÁ DOPRAVA</a:t>
            </a:r>
            <a:endParaRPr sz="2000" b="1" dirty="0">
              <a:solidFill>
                <a:schemeClr val="bg1"/>
              </a:solidFill>
            </a:endParaRPr>
          </a:p>
          <a:p>
            <a:pPr>
              <a:lnSpc>
                <a:spcPts val="422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Open Sans"/>
              </a:rPr>
              <a:t>https://www.youtube.com/watch?v=E4weNQ2tEBA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B8C1100-02EC-467C-B0F9-3DB5921F7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45086"/>
            <a:ext cx="3749048" cy="7223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3515"/>
          <a:stretch>
            <a:fillRect/>
          </a:stretch>
        </p:blipFill>
        <p:spPr>
          <a:xfrm>
            <a:off x="-11140" y="0"/>
            <a:ext cx="18596716" cy="1749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09646" y="-220744"/>
            <a:ext cx="2099308" cy="218970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53747" y="3762541"/>
            <a:ext cx="4352809" cy="2761918"/>
            <a:chOff x="0" y="0"/>
            <a:chExt cx="2283670" cy="14490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6C4D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04201" y="3762541"/>
            <a:ext cx="4352809" cy="2761918"/>
            <a:chOff x="0" y="0"/>
            <a:chExt cx="2283670" cy="1449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C8CB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381445" y="3762541"/>
            <a:ext cx="4352809" cy="2761918"/>
            <a:chOff x="0" y="0"/>
            <a:chExt cx="2283670" cy="1449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316007" y="7173145"/>
            <a:ext cx="4352809" cy="2761918"/>
            <a:chOff x="0" y="0"/>
            <a:chExt cx="2283670" cy="14490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25A3C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848904" y="7173145"/>
            <a:ext cx="4352809" cy="2761918"/>
            <a:chOff x="0" y="0"/>
            <a:chExt cx="2283670" cy="1449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5473353" y="4891253"/>
            <a:ext cx="1596643" cy="7023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1273" y="772557"/>
            <a:ext cx="13818030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cs-CZ" sz="5500" spc="577" dirty="0">
                <a:solidFill>
                  <a:srgbClr val="FFFFFF"/>
                </a:solidFill>
                <a:latin typeface="Roboto Condensed Bold"/>
              </a:rPr>
              <a:t>VZDĚLÁVACÍ CÍLE</a:t>
            </a:r>
            <a:endParaRPr lang="en-US" sz="5500" spc="577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-381000" y="1955760"/>
            <a:ext cx="12019207" cy="678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8"/>
              </a:lnSpc>
              <a:spcBef>
                <a:spcPct val="0"/>
              </a:spcBef>
            </a:pPr>
            <a:r>
              <a:rPr lang="cs-CZ" sz="4048" dirty="0">
                <a:solidFill>
                  <a:srgbClr val="1E2D4B"/>
                </a:solidFill>
                <a:latin typeface="Roboto Condensed"/>
              </a:rPr>
              <a:t>Po absolvování této lekce budete schopni: </a:t>
            </a:r>
            <a:endParaRPr lang="en-US" sz="4048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46050" y="4180273"/>
            <a:ext cx="3527303" cy="273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cs-CZ" sz="2587" dirty="0">
                <a:solidFill>
                  <a:srgbClr val="FFFFFF"/>
                </a:solidFill>
                <a:latin typeface="Roboto Bold"/>
              </a:rPr>
              <a:t>Dokázat schopnost použití energie k přerušení chemických vazeb za použití DIY Setu</a:t>
            </a:r>
            <a:endParaRPr lang="en-US" sz="2587" dirty="0">
              <a:solidFill>
                <a:srgbClr val="FFFFFF"/>
              </a:solidFill>
              <a:latin typeface="Roboto Bold"/>
            </a:endParaRP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by using the DIY Kit;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81939" y="4180273"/>
            <a:ext cx="3797333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cs-CZ" sz="2587" dirty="0">
                <a:solidFill>
                  <a:srgbClr val="FFFFFF"/>
                </a:solidFill>
                <a:latin typeface="Roboto Bold"/>
              </a:rPr>
              <a:t>Generovat elektřinu pomocí chemických procesů. </a:t>
            </a:r>
            <a:endParaRPr lang="en-US" sz="2587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693848" y="4180273"/>
            <a:ext cx="3447931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cs-CZ" sz="2587" dirty="0">
                <a:solidFill>
                  <a:srgbClr val="FFFFFF"/>
                </a:solidFill>
                <a:latin typeface="Roboto Bold"/>
              </a:rPr>
              <a:t>Porozumět tomu, co je elektrolýza a jak štěpit vodu.</a:t>
            </a:r>
            <a:endParaRPr lang="en-US" sz="2587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51533" y="7514994"/>
            <a:ext cx="3153279" cy="8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</a:pPr>
            <a:r>
              <a:rPr lang="cs-CZ" sz="2587" dirty="0">
                <a:solidFill>
                  <a:srgbClr val="FFFFFF"/>
                </a:solidFill>
                <a:latin typeface="Roboto Bold"/>
              </a:rPr>
              <a:t>Sestavit podvozek DIY vodíkového auta. </a:t>
            </a:r>
            <a:endParaRPr lang="en-US" sz="1109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19632" y="7385325"/>
            <a:ext cx="3611352" cy="227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cs-CZ" sz="2587" dirty="0">
                <a:solidFill>
                  <a:srgbClr val="FFFFFF"/>
                </a:solidFill>
                <a:latin typeface="Roboto Bold"/>
              </a:rPr>
              <a:t>Analyzovat a interpretovat možné aplikace vodíku, včetně přepravy a uložení energie. </a:t>
            </a:r>
            <a:endParaRPr lang="en-US" sz="2587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10954462" y="4842736"/>
            <a:ext cx="1596643" cy="7023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2931829" y="8202930"/>
            <a:ext cx="1596643" cy="70234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8382283" y="8202930"/>
            <a:ext cx="1596643" cy="70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49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43451"/>
            <a:ext cx="18288000" cy="9337146"/>
          </a:xfrm>
          <a:prstGeom prst="rect">
            <a:avLst/>
          </a:prstGeom>
          <a:solidFill>
            <a:srgbClr val="F2FAFF">
              <a:alpha val="83921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565174" y="3029553"/>
            <a:ext cx="9018297" cy="5079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cs-CZ" sz="3431" u="none" spc="85" dirty="0">
                <a:solidFill>
                  <a:srgbClr val="244357"/>
                </a:solidFill>
                <a:latin typeface="Roboto"/>
              </a:rPr>
              <a:t>Elektrolýza je slibnou možností výroby vodíku z obnovitelných zdrojů. </a:t>
            </a:r>
            <a:endParaRPr lang="en-US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endParaRPr lang="en-US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cs-CZ" sz="3431" u="none" spc="85" dirty="0">
                <a:solidFill>
                  <a:srgbClr val="244357"/>
                </a:solidFill>
                <a:latin typeface="Roboto"/>
              </a:rPr>
              <a:t>Jedná se o proces štěpení vody na vodík </a:t>
            </a: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cs-CZ" sz="3431" u="none" spc="85" dirty="0">
                <a:solidFill>
                  <a:srgbClr val="244357"/>
                </a:solidFill>
                <a:latin typeface="Roboto"/>
              </a:rPr>
              <a:t>a kyslík pomocí elektřiny. </a:t>
            </a:r>
            <a:endParaRPr lang="en-US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endParaRPr lang="en-US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cs-CZ" sz="3431" u="none" spc="85" dirty="0">
                <a:solidFill>
                  <a:srgbClr val="244357"/>
                </a:solidFill>
                <a:latin typeface="Roboto"/>
              </a:rPr>
              <a:t>K této reakci se využívá elektrolyzér, který znáte již z předešlé lekce. </a:t>
            </a:r>
            <a:endParaRPr lang="en-US" sz="3431" u="none" spc="85" dirty="0">
              <a:solidFill>
                <a:srgbClr val="244357"/>
              </a:solidFill>
              <a:latin typeface="Robot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83204" y="1666108"/>
            <a:ext cx="6145329" cy="2526957"/>
            <a:chOff x="0" y="28575"/>
            <a:chExt cx="8193772" cy="3369277"/>
          </a:xfrm>
        </p:grpSpPr>
        <p:sp>
          <p:nvSpPr>
            <p:cNvPr id="5" name="TextBox 5"/>
            <p:cNvSpPr txBox="1"/>
            <p:nvPr/>
          </p:nvSpPr>
          <p:spPr>
            <a:xfrm>
              <a:off x="0" y="28575"/>
              <a:ext cx="8193772" cy="2120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14"/>
                </a:lnSpc>
                <a:spcBef>
                  <a:spcPct val="0"/>
                </a:spcBef>
              </a:pPr>
              <a:r>
                <a:rPr lang="cs-CZ" sz="5500" spc="577" dirty="0">
                  <a:solidFill>
                    <a:srgbClr val="244357"/>
                  </a:solidFill>
                  <a:latin typeface="Roboto Condensed Bold"/>
                </a:rPr>
                <a:t>CO JE ELEKTROLÝZA?</a:t>
              </a:r>
              <a:endParaRPr lang="en-US" sz="5500" spc="577" dirty="0">
                <a:solidFill>
                  <a:srgbClr val="244357"/>
                </a:solidFill>
                <a:latin typeface="Roboto Condense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75663"/>
              <a:ext cx="7342776" cy="922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7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2833220" y="4925347"/>
            <a:ext cx="627431" cy="99768"/>
            <a:chOff x="0" y="0"/>
            <a:chExt cx="3594100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3146935" y="4611631"/>
            <a:ext cx="627431" cy="99768"/>
            <a:chOff x="0" y="0"/>
            <a:chExt cx="359410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4641" y="4367263"/>
            <a:ext cx="511097" cy="48873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4490704" y="4611631"/>
            <a:ext cx="627431" cy="99768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989840" y="5283889"/>
            <a:ext cx="331361" cy="3547235"/>
            <a:chOff x="0" y="0"/>
            <a:chExt cx="157059" cy="1681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4799362" y="4920289"/>
            <a:ext cx="627431" cy="99768"/>
            <a:chOff x="0" y="0"/>
            <a:chExt cx="3594100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196820" y="5297779"/>
            <a:ext cx="1784546" cy="3561125"/>
            <a:chOff x="0" y="0"/>
            <a:chExt cx="842544" cy="16813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836632" y="5311669"/>
            <a:ext cx="346244" cy="3547235"/>
            <a:chOff x="0" y="0"/>
            <a:chExt cx="164113" cy="1681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818548" y="5169498"/>
            <a:ext cx="4603284" cy="238896"/>
            <a:chOff x="0" y="0"/>
            <a:chExt cx="11012208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1048419" y="6978630"/>
            <a:ext cx="3575016" cy="185532"/>
            <a:chOff x="0" y="0"/>
            <a:chExt cx="11012208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396074" y="6992521"/>
            <a:ext cx="3575016" cy="185532"/>
            <a:chOff x="0" y="0"/>
            <a:chExt cx="11012208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3193857" y="6992521"/>
            <a:ext cx="3575016" cy="185532"/>
            <a:chOff x="0" y="0"/>
            <a:chExt cx="11012208" cy="571500"/>
          </a:xfrm>
        </p:grpSpPr>
        <p:sp>
          <p:nvSpPr>
            <p:cNvPr id="29" name="Freeform 29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3525106" y="6978630"/>
            <a:ext cx="3575016" cy="185532"/>
            <a:chOff x="0" y="0"/>
            <a:chExt cx="11012208" cy="571500"/>
          </a:xfrm>
        </p:grpSpPr>
        <p:sp>
          <p:nvSpPr>
            <p:cNvPr id="31" name="Freeform 31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1291610" y="7058961"/>
            <a:ext cx="2281513" cy="118404"/>
            <a:chOff x="0" y="0"/>
            <a:chExt cx="11012208" cy="571500"/>
          </a:xfrm>
        </p:grpSpPr>
        <p:sp>
          <p:nvSpPr>
            <p:cNvPr id="33" name="Freeform 3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4722825" y="7058961"/>
            <a:ext cx="2281513" cy="118404"/>
            <a:chOff x="0" y="0"/>
            <a:chExt cx="11012208" cy="571500"/>
          </a:xfrm>
        </p:grpSpPr>
        <p:sp>
          <p:nvSpPr>
            <p:cNvPr id="35" name="Freeform 3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1814813" y="5927522"/>
            <a:ext cx="627431" cy="99768"/>
            <a:chOff x="0" y="0"/>
            <a:chExt cx="3594100" cy="571500"/>
          </a:xfrm>
        </p:grpSpPr>
        <p:sp>
          <p:nvSpPr>
            <p:cNvPr id="37" name="Freeform 3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1797949" y="8202800"/>
            <a:ext cx="627431" cy="99768"/>
            <a:chOff x="0" y="0"/>
            <a:chExt cx="3594100" cy="571500"/>
          </a:xfrm>
        </p:grpSpPr>
        <p:sp>
          <p:nvSpPr>
            <p:cNvPr id="39" name="Freeform 3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867091" y="8209035"/>
            <a:ext cx="627431" cy="99768"/>
            <a:chOff x="0" y="0"/>
            <a:chExt cx="3594100" cy="571500"/>
          </a:xfrm>
        </p:grpSpPr>
        <p:sp>
          <p:nvSpPr>
            <p:cNvPr id="41" name="Freeform 4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5863582" y="5927522"/>
            <a:ext cx="627431" cy="99768"/>
            <a:chOff x="0" y="0"/>
            <a:chExt cx="3594100" cy="571500"/>
          </a:xfrm>
        </p:grpSpPr>
        <p:sp>
          <p:nvSpPr>
            <p:cNvPr id="43" name="Freeform 4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818548" y="8739456"/>
            <a:ext cx="4603284" cy="238896"/>
            <a:chOff x="0" y="0"/>
            <a:chExt cx="11012208" cy="571500"/>
          </a:xfrm>
        </p:grpSpPr>
        <p:sp>
          <p:nvSpPr>
            <p:cNvPr id="45" name="Freeform 4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2061" y="5471391"/>
            <a:ext cx="759507" cy="407372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2491568" y="6820214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57238" y="694750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405380" y="70289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580286" y="7144912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372103" y="7884897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13563" y="7884897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949854" y="5764884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73796" y="532134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464" y="6568569"/>
            <a:ext cx="669472" cy="35908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41523" y="7118163"/>
            <a:ext cx="705412" cy="378357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2061" y="8332084"/>
            <a:ext cx="759507" cy="407372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21163" y="6160935"/>
            <a:ext cx="578868" cy="31048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33882" y="5432508"/>
            <a:ext cx="578868" cy="31048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82">
            <a:off x="3194439" y="4354623"/>
            <a:ext cx="578868" cy="31048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700406" y="4819989"/>
            <a:ext cx="578868" cy="31048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847865" y="5714974"/>
            <a:ext cx="578868" cy="31048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23180" y="6774803"/>
            <a:ext cx="578868" cy="31048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12145" y="5297779"/>
            <a:ext cx="578868" cy="31048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42964" y="8299450"/>
            <a:ext cx="578868" cy="31048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833611" y="8539346"/>
            <a:ext cx="578868" cy="31048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51341" y="7378011"/>
            <a:ext cx="578868" cy="31048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2320" y="7623543"/>
            <a:ext cx="578868" cy="310484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16487" y="5557248"/>
            <a:ext cx="578868" cy="310484"/>
          </a:xfrm>
          <a:prstGeom prst="rect">
            <a:avLst/>
          </a:prstGeom>
        </p:spPr>
      </p:pic>
      <p:grpSp>
        <p:nvGrpSpPr>
          <p:cNvPr id="70" name="Group 70"/>
          <p:cNvGrpSpPr/>
          <p:nvPr/>
        </p:nvGrpSpPr>
        <p:grpSpPr>
          <a:xfrm rot="-5400000">
            <a:off x="2625337" y="8904426"/>
            <a:ext cx="775071" cy="186086"/>
            <a:chOff x="0" y="0"/>
            <a:chExt cx="2115877" cy="508000"/>
          </a:xfrm>
        </p:grpSpPr>
        <p:sp>
          <p:nvSpPr>
            <p:cNvPr id="71" name="Freeform 71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2" name="Group 72"/>
          <p:cNvGrpSpPr/>
          <p:nvPr/>
        </p:nvGrpSpPr>
        <p:grpSpPr>
          <a:xfrm rot="-5400000">
            <a:off x="3542552" y="9063431"/>
            <a:ext cx="1093082" cy="186086"/>
            <a:chOff x="0" y="0"/>
            <a:chExt cx="2984020" cy="508000"/>
          </a:xfrm>
        </p:grpSpPr>
        <p:sp>
          <p:nvSpPr>
            <p:cNvPr id="73" name="Freeform 73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4" name="Group 74"/>
          <p:cNvGrpSpPr/>
          <p:nvPr/>
        </p:nvGrpSpPr>
        <p:grpSpPr>
          <a:xfrm rot="-5400000">
            <a:off x="4749278" y="8904426"/>
            <a:ext cx="775071" cy="186086"/>
            <a:chOff x="0" y="0"/>
            <a:chExt cx="2115877" cy="508000"/>
          </a:xfrm>
        </p:grpSpPr>
        <p:sp>
          <p:nvSpPr>
            <p:cNvPr id="75" name="Freeform 75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6" name="TextBox 76"/>
          <p:cNvSpPr txBox="1"/>
          <p:nvPr/>
        </p:nvSpPr>
        <p:spPr>
          <a:xfrm>
            <a:off x="1594020" y="4941598"/>
            <a:ext cx="810811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PALIVO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3103081" y="3918974"/>
            <a:ext cx="2218120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ELEKTRICKÝ OBVOD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1579171" y="7556286"/>
            <a:ext cx="825660" cy="29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PALIVO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5944899" y="4941598"/>
            <a:ext cx="1093986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VZDUCH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6005465" y="5948831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246925" y="59488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174704" y="6083518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944899" y="7556286"/>
            <a:ext cx="1197569" cy="61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NEVYUŽITÉ PLYNY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5541342" y="801958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3917226" y="6054943"/>
            <a:ext cx="257799" cy="46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945959" y="7439370"/>
            <a:ext cx="257699" cy="45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155869" y="6035564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213331" y="480691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099944" y="6149615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175025" y="7396841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339366" y="473015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054689" y="5683915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5199831" y="526037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199831" y="6051094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424209" y="9464352"/>
            <a:ext cx="961923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ANODA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3411620" y="9733726"/>
            <a:ext cx="143689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ELEKTROLYT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4673357" y="9464352"/>
            <a:ext cx="103681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cs-CZ" sz="1767" dirty="0">
                <a:solidFill>
                  <a:srgbClr val="7F888B"/>
                </a:solidFill>
                <a:latin typeface="Open Sans"/>
              </a:rPr>
              <a:t>KATODA</a:t>
            </a:r>
            <a:endParaRPr lang="en-US" sz="1767" dirty="0">
              <a:solidFill>
                <a:srgbClr val="7F888B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30399" b="41792"/>
          <a:stretch>
            <a:fillRect/>
          </a:stretch>
        </p:blipFill>
        <p:spPr>
          <a:xfrm>
            <a:off x="0" y="0"/>
            <a:ext cx="18288000" cy="33913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1259" y="3632332"/>
            <a:ext cx="17845482" cy="619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1"/>
              </a:lnSpc>
            </a:pPr>
            <a:r>
              <a:rPr lang="cs-CZ" sz="4150" spc="104" dirty="0">
                <a:solidFill>
                  <a:srgbClr val="244357"/>
                </a:solidFill>
                <a:latin typeface="Roboto Condensed"/>
              </a:rPr>
              <a:t>Nyní, když víte co je vodík a jak jej vyrábět, můžete tyto znalosti využít k výrobě elektřiny pomocí palivového článku. </a:t>
            </a:r>
            <a:endParaRPr lang="en-US" sz="4150" spc="104" dirty="0">
              <a:solidFill>
                <a:srgbClr val="244357"/>
              </a:solidFill>
              <a:latin typeface="Roboto Condensed"/>
            </a:endParaRPr>
          </a:p>
          <a:p>
            <a:pPr algn="l">
              <a:lnSpc>
                <a:spcPts val="6061"/>
              </a:lnSpc>
            </a:pPr>
            <a:endParaRPr lang="en-US" sz="418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cs-CZ" sz="4150" spc="104" dirty="0">
                <a:solidFill>
                  <a:srgbClr val="244357"/>
                </a:solidFill>
                <a:latin typeface="Roboto Condensed"/>
              </a:rPr>
              <a:t>Elektrolyzér z vašeho DIY Setu je nyní možné použít jako palivový článek. </a:t>
            </a:r>
            <a:endParaRPr lang="en-US" sz="4150" spc="104" dirty="0">
              <a:solidFill>
                <a:srgbClr val="244357"/>
              </a:solidFill>
              <a:latin typeface="Roboto Condensed"/>
              <a:ea typeface="Roboto Condensed"/>
            </a:endParaRPr>
          </a:p>
          <a:p>
            <a:pPr algn="l">
              <a:lnSpc>
                <a:spcPts val="6061"/>
              </a:lnSpc>
            </a:pPr>
            <a:endParaRPr lang="en-US" sz="418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cs-CZ" sz="4150" spc="104" dirty="0">
                <a:solidFill>
                  <a:srgbClr val="244357"/>
                </a:solidFill>
                <a:latin typeface="Roboto Condensed"/>
              </a:rPr>
              <a:t>Postupujte podle instrukcí v této prezentaci a nebo se podívejte na video, kde je celý proces popsán detailněji. </a:t>
            </a:r>
            <a:endParaRPr lang="en-US" sz="4150" spc="104" dirty="0">
              <a:solidFill>
                <a:srgbClr val="244357"/>
              </a:solidFill>
              <a:latin typeface="Roboto Condensed"/>
              <a:ea typeface="Roboto Condensed"/>
            </a:endParaRPr>
          </a:p>
          <a:p>
            <a:pPr algn="l">
              <a:lnSpc>
                <a:spcPts val="6061"/>
              </a:lnSpc>
            </a:pPr>
            <a:endParaRPr lang="en-US" sz="4180" spc="104" dirty="0">
              <a:solidFill>
                <a:srgbClr val="244357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4570"/>
          <a:stretch>
            <a:fillRect/>
          </a:stretch>
        </p:blipFill>
        <p:spPr>
          <a:xfrm>
            <a:off x="-3964" y="-164078"/>
            <a:ext cx="18295928" cy="1637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88925" y="2025458"/>
            <a:ext cx="13235160" cy="88234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8083" y="1765591"/>
            <a:ext cx="7918389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3"/>
              </a:lnSpc>
            </a:pPr>
            <a:r>
              <a:rPr lang="cs-CZ" sz="6901" spc="172" dirty="0">
                <a:solidFill>
                  <a:srgbClr val="1E2D4B"/>
                </a:solidFill>
                <a:latin typeface="Roboto Condensed Bold"/>
              </a:rPr>
              <a:t>SESTAVENÍ </a:t>
            </a:r>
          </a:p>
          <a:p>
            <a:pPr algn="l">
              <a:lnSpc>
                <a:spcPts val="8213"/>
              </a:lnSpc>
            </a:pPr>
            <a:r>
              <a:rPr lang="cs-CZ" sz="6901" spc="172" dirty="0">
                <a:solidFill>
                  <a:srgbClr val="1E2D4B"/>
                </a:solidFill>
                <a:latin typeface="Roboto Condensed Bold"/>
              </a:rPr>
              <a:t>DIY PODVOZKU</a:t>
            </a:r>
            <a:endParaRPr lang="en-US" sz="6901" spc="172" dirty="0">
              <a:solidFill>
                <a:srgbClr val="1E2D4B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9957" y="0"/>
            <a:ext cx="7898066" cy="98418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9420" y="7534531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8991" y="9021717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9640" y="8178325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65923" y="3522941"/>
            <a:ext cx="4859887" cy="10799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65923" y="5672542"/>
            <a:ext cx="4859887" cy="1079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80971" y="1652815"/>
            <a:ext cx="4859887" cy="1079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66949" t="17245" r="10059" b="55379"/>
          <a:stretch>
            <a:fillRect/>
          </a:stretch>
        </p:blipFill>
        <p:spPr>
          <a:xfrm>
            <a:off x="352247" y="1246540"/>
            <a:ext cx="3987710" cy="47481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710756" y="8029329"/>
            <a:ext cx="2675400" cy="99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DŘEVĚNÝ PODVOZEK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406569" y="971550"/>
            <a:ext cx="1178594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KOLA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66965" y="2837404"/>
            <a:ext cx="3956418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DRŽÁK NA FUEL CELL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66965" y="5937539"/>
            <a:ext cx="3658845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OPORA PŘEDNÍ OSY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70059" y="8667996"/>
            <a:ext cx="4591378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KOVOVÁ PROFILOVANÁ PODLOŽKA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29410" y="9348997"/>
            <a:ext cx="2295689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PŘEDNÍ OSA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9745" y="551463"/>
            <a:ext cx="4859887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b="1" dirty="0">
                <a:solidFill>
                  <a:srgbClr val="FFFFFF"/>
                </a:solidFill>
                <a:latin typeface="Open Sans"/>
              </a:rPr>
              <a:t>MOTOR A PŘEVODOVKA</a:t>
            </a:r>
            <a:endParaRPr lang="en-US" sz="2861" b="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110394"/>
            <a:ext cx="14580813" cy="819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35700" y="4603513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3689" y="6161393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43618" y="6701381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3674" y="7950841"/>
            <a:ext cx="4859887" cy="10799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49877" y="4189212"/>
            <a:ext cx="2015766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PŘEDNÍ OSA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233414" y="8464397"/>
            <a:ext cx="3373893" cy="99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OPORA PŘEDNÍ OSY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65674" y="6542239"/>
            <a:ext cx="4037427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GUMOVÁ PODLOŽKA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064576" y="7184218"/>
            <a:ext cx="3251624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5"/>
              </a:lnSpc>
            </a:pPr>
            <a:r>
              <a:rPr lang="cs-CZ" sz="2861" dirty="0">
                <a:solidFill>
                  <a:srgbClr val="FFFFFF"/>
                </a:solidFill>
                <a:latin typeface="Open Sans"/>
              </a:rPr>
              <a:t>TLUMIČ PŘEDNÍHO KOLA</a:t>
            </a:r>
            <a:endParaRPr lang="en-US" sz="286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1817" y="6165959"/>
            <a:ext cx="8642183" cy="41210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64568"/>
          <a:stretch>
            <a:fillRect/>
          </a:stretch>
        </p:blipFill>
        <p:spPr>
          <a:xfrm>
            <a:off x="2750585" y="4130037"/>
            <a:ext cx="4963490" cy="17670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07302" y="6418109"/>
            <a:ext cx="9480698" cy="386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8238"/>
          <a:stretch>
            <a:fillRect/>
          </a:stretch>
        </p:blipFill>
        <p:spPr>
          <a:xfrm>
            <a:off x="11216598" y="2856764"/>
            <a:ext cx="5671025" cy="52038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90031" y="895350"/>
            <a:ext cx="6907937" cy="215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cs-CZ" sz="6220" dirty="0">
                <a:solidFill>
                  <a:srgbClr val="FFFFFF"/>
                </a:solidFill>
                <a:latin typeface="Roboto Condensed Bold"/>
              </a:rPr>
              <a:t>PŘIPOJENÍ K PODVOZKU</a:t>
            </a:r>
            <a:endParaRPr lang="en-US" sz="622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7322" y="2975443"/>
            <a:ext cx="96700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3600" dirty="0">
                <a:solidFill>
                  <a:srgbClr val="FFFFFF"/>
                </a:solidFill>
                <a:latin typeface="Roboto Condensed Bold"/>
              </a:rPr>
              <a:t>NEJPRVE POUŽIJTE </a:t>
            </a:r>
          </a:p>
          <a:p>
            <a:pPr algn="ctr">
              <a:spcBef>
                <a:spcPct val="0"/>
              </a:spcBef>
            </a:pPr>
            <a:r>
              <a:rPr lang="cs-CZ" sz="3600" dirty="0">
                <a:solidFill>
                  <a:srgbClr val="FFFFFF"/>
                </a:solidFill>
                <a:latin typeface="Roboto Condensed Bold"/>
              </a:rPr>
              <a:t>PROFILOVANOU PODLOŽU</a:t>
            </a:r>
            <a:endParaRPr lang="en-US" sz="36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23056" y="2999255"/>
            <a:ext cx="2858107" cy="965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cs-CZ" sz="4000" dirty="0">
                <a:solidFill>
                  <a:srgbClr val="FFFFFF"/>
                </a:solidFill>
                <a:latin typeface="Roboto Condensed Bold"/>
              </a:rPr>
              <a:t>POTÉ MATKU</a:t>
            </a:r>
            <a:endParaRPr lang="en-US" sz="4000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73190" cy="4105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69221" y="0"/>
            <a:ext cx="5818779" cy="42400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330390"/>
            <a:ext cx="5918340" cy="49566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5943"/>
          <a:stretch>
            <a:fillRect/>
          </a:stretch>
        </p:blipFill>
        <p:spPr>
          <a:xfrm>
            <a:off x="11447626" y="5330390"/>
            <a:ext cx="6840374" cy="49257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48919" y="2807320"/>
            <a:ext cx="6594395" cy="1465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7053" y="6844655"/>
            <a:ext cx="6594395" cy="14654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8256" y="4196541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1. </a:t>
            </a: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VÝŘEZ MUSÍ BÝT NA LEVÉ STRANĚ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32531" y="6125313"/>
            <a:ext cx="5576115" cy="1239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11448" y="199777"/>
            <a:ext cx="5800121" cy="12889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02651" y="246700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2. </a:t>
            </a: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DLOUHÉ ŠROUBY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45653" y="7501165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3. </a:t>
            </a: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PODLOŽKY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57776" y="5527778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4. </a:t>
            </a: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MALÉ MATKY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E1614C-390D-4E8E-BB63-A20697119C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4981DA-2914-4DE1-BB2B-D50569A09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2A5C3F-4034-4914-96E7-C03F7F541AD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549</Words>
  <Application>Microsoft Office PowerPoint</Application>
  <PresentationFormat>Vlastní</PresentationFormat>
  <Paragraphs>133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31" baseType="lpstr">
      <vt:lpstr>Roboto Condensed</vt:lpstr>
      <vt:lpstr>Roboto Bold</vt:lpstr>
      <vt:lpstr>Roboto</vt:lpstr>
      <vt:lpstr>Open Sans Bold</vt:lpstr>
      <vt:lpstr>Open Sans Light Bold</vt:lpstr>
      <vt:lpstr>Calibri</vt:lpstr>
      <vt:lpstr>Arial</vt:lpstr>
      <vt:lpstr>Arimo</vt:lpstr>
      <vt:lpstr>Montserrat Light Italics</vt:lpstr>
      <vt:lpstr>Open Sans</vt:lpstr>
      <vt:lpstr>Roboto Condensed Bold</vt:lpstr>
      <vt:lpstr>Montserrat Light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ENERGY: HYDROGEN LESSON 3</dc:title>
  <dc:creator>Sabrina Plisková</dc:creator>
  <cp:lastModifiedBy>Sabrina Plisková</cp:lastModifiedBy>
  <cp:revision>33</cp:revision>
  <dcterms:created xsi:type="dcterms:W3CDTF">2006-08-16T00:00:00Z</dcterms:created>
  <dcterms:modified xsi:type="dcterms:W3CDTF">2020-11-04T13:11:16Z</dcterms:modified>
  <dc:identifier>DAEJGyb8MLk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