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95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</p:sldIdLst>
  <p:sldSz cx="18288000" cy="10287000"/>
  <p:notesSz cx="6858000" cy="9144000"/>
  <p:embeddedFontLst>
    <p:embeddedFont>
      <p:font typeface="Calibri" panose="020F0502020204030204" pitchFamily="34" charset="0"/>
      <p:regular r:id="rId42"/>
      <p:bold r:id="rId43"/>
      <p:italic r:id="rId44"/>
      <p:boldItalic r:id="rId45"/>
    </p:embeddedFont>
    <p:embeddedFont>
      <p:font typeface="Montserrat Extra-Bold" panose="020B0604020202020204" charset="0"/>
      <p:regular r:id="rId46"/>
    </p:embeddedFont>
    <p:embeddedFont>
      <p:font typeface="Montserrat Light Italics" panose="020B0604020202020204" charset="0"/>
      <p:regular r:id="rId47"/>
    </p:embeddedFont>
    <p:embeddedFont>
      <p:font typeface="Open Sans Bold" panose="020B0604020202020204" charset="0"/>
      <p:regular r:id="rId48"/>
    </p:embeddedFont>
    <p:embeddedFont>
      <p:font typeface="Roboto" panose="020B0604020202020204" charset="0"/>
      <p:regular r:id="rId49"/>
    </p:embeddedFont>
    <p:embeddedFont>
      <p:font typeface="Roboto Bold" panose="020B0604020202020204" charset="0"/>
      <p:regular r:id="rId50"/>
    </p:embeddedFont>
    <p:embeddedFont>
      <p:font typeface="Roboto Condensed" panose="020B0604020202020204" charset="0"/>
      <p:regular r:id="rId51"/>
    </p:embeddedFont>
    <p:embeddedFont>
      <p:font typeface="Roboto Condensed Bold" panose="020B0604020202020204" charset="0"/>
      <p:regular r:id="rId52"/>
    </p:embeddedFont>
    <p:embeddedFont>
      <p:font typeface="Roboto Italics" panose="020B0604020202020204" charset="0"/>
      <p:regular r:id="rId53"/>
    </p:embeddedFont>
    <p:embeddedFont>
      <p:font typeface="Schoolbell" panose="020B0604020202020204" charset="0"/>
      <p:regular r:id="rId5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brina Plisková" initials="SP" lastIdx="1" clrIdx="0">
    <p:extLst>
      <p:ext uri="{19B8F6BF-5375-455C-9EA6-DF929625EA0E}">
        <p15:presenceInfo xmlns:p15="http://schemas.microsoft.com/office/powerpoint/2012/main" userId="S-1-5-21-1280625212-1667210708-2311667305-118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91A394-E749-2130-4246-701BFA9893D2}" v="391" dt="2020-09-30T18:44:29.0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7" autoAdjust="0"/>
    <p:restoredTop sz="94622" autoAdjust="0"/>
  </p:normalViewPr>
  <p:slideViewPr>
    <p:cSldViewPr>
      <p:cViewPr varScale="1">
        <p:scale>
          <a:sx n="54" d="100"/>
          <a:sy n="54" d="100"/>
        </p:scale>
        <p:origin x="686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font" Target="fonts/font1.fntdata"/><Relationship Id="rId47" Type="http://schemas.openxmlformats.org/officeDocument/2006/relationships/font" Target="fonts/font6.fntdata"/><Relationship Id="rId50" Type="http://schemas.openxmlformats.org/officeDocument/2006/relationships/font" Target="fonts/font9.fntdata"/><Relationship Id="rId55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font" Target="fonts/font5.fntdata"/><Relationship Id="rId59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font" Target="fonts/font13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font" Target="fonts/font4.fntdata"/><Relationship Id="rId53" Type="http://schemas.openxmlformats.org/officeDocument/2006/relationships/font" Target="fonts/font12.fntdata"/><Relationship Id="rId58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font" Target="fonts/font8.fntdata"/><Relationship Id="rId57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font" Target="fonts/font3.fntdata"/><Relationship Id="rId52" Type="http://schemas.openxmlformats.org/officeDocument/2006/relationships/font" Target="fonts/font11.fntdata"/><Relationship Id="rId6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font" Target="fonts/font2.fntdata"/><Relationship Id="rId48" Type="http://schemas.openxmlformats.org/officeDocument/2006/relationships/font" Target="fonts/font7.fntdata"/><Relationship Id="rId56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font" Target="fonts/font10.fntdata"/><Relationship Id="rId3" Type="http://schemas.openxmlformats.org/officeDocument/2006/relationships/customXml" Target="../customXml/item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1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jpe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40.jpe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28.jpeg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27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Relationship Id="rId1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png"/><Relationship Id="rId4" Type="http://schemas.openxmlformats.org/officeDocument/2006/relationships/image" Target="../media/image4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4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53.jpeg"/><Relationship Id="rId4" Type="http://schemas.openxmlformats.org/officeDocument/2006/relationships/image" Target="../media/image5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png"/><Relationship Id="rId4" Type="http://schemas.openxmlformats.org/officeDocument/2006/relationships/image" Target="../media/image56.jpe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8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media" Target="../media/media8.mp4"/><Relationship Id="rId7" Type="http://schemas.openxmlformats.org/officeDocument/2006/relationships/image" Target="../media/image63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62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8.mp4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png"/><Relationship Id="rId4" Type="http://schemas.openxmlformats.org/officeDocument/2006/relationships/image" Target="../media/image7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74.png"/><Relationship Id="rId5" Type="http://schemas.openxmlformats.org/officeDocument/2006/relationships/image" Target="../media/image73.jpeg"/><Relationship Id="rId4" Type="http://schemas.openxmlformats.org/officeDocument/2006/relationships/image" Target="../media/image7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png"/><Relationship Id="rId4" Type="http://schemas.openxmlformats.org/officeDocument/2006/relationships/image" Target="../media/image77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7" Type="http://schemas.openxmlformats.org/officeDocument/2006/relationships/image" Target="../media/image85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8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91.png"/><Relationship Id="rId4" Type="http://schemas.openxmlformats.org/officeDocument/2006/relationships/image" Target="../media/image8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92.png"/><Relationship Id="rId4" Type="http://schemas.openxmlformats.org/officeDocument/2006/relationships/image" Target="../media/image8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5" Type="http://schemas.openxmlformats.org/officeDocument/2006/relationships/image" Target="../media/image93.png"/><Relationship Id="rId4" Type="http://schemas.openxmlformats.org/officeDocument/2006/relationships/image" Target="../media/image8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5" Type="http://schemas.openxmlformats.org/officeDocument/2006/relationships/image" Target="../media/image95.png"/><Relationship Id="rId4" Type="http://schemas.openxmlformats.org/officeDocument/2006/relationships/image" Target="../media/image89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13" Type="http://schemas.openxmlformats.org/officeDocument/2006/relationships/image" Target="../media/image107.png"/><Relationship Id="rId3" Type="http://schemas.openxmlformats.org/officeDocument/2006/relationships/image" Target="../media/image97.png"/><Relationship Id="rId7" Type="http://schemas.openxmlformats.org/officeDocument/2006/relationships/image" Target="../media/image101.png"/><Relationship Id="rId12" Type="http://schemas.openxmlformats.org/officeDocument/2006/relationships/image" Target="../media/image106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0.png"/><Relationship Id="rId11" Type="http://schemas.openxmlformats.org/officeDocument/2006/relationships/image" Target="../media/image105.png"/><Relationship Id="rId5" Type="http://schemas.openxmlformats.org/officeDocument/2006/relationships/image" Target="../media/image99.png"/><Relationship Id="rId10" Type="http://schemas.openxmlformats.org/officeDocument/2006/relationships/image" Target="../media/image104.png"/><Relationship Id="rId4" Type="http://schemas.openxmlformats.org/officeDocument/2006/relationships/image" Target="../media/image98.png"/><Relationship Id="rId9" Type="http://schemas.openxmlformats.org/officeDocument/2006/relationships/image" Target="../media/image10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t="7812" b="78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alphaModFix amt="93000"/>
          </a:blip>
          <a:srcRect t="8706" b="33333"/>
          <a:stretch>
            <a:fillRect/>
          </a:stretch>
        </p:blipFill>
        <p:spPr>
          <a:xfrm>
            <a:off x="-40731" y="2686919"/>
            <a:ext cx="18328731" cy="596234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l="16232" t="27798" r="13494" b="28549"/>
          <a:stretch>
            <a:fillRect/>
          </a:stretch>
        </p:blipFill>
        <p:spPr>
          <a:xfrm>
            <a:off x="11620103" y="189763"/>
            <a:ext cx="7060007" cy="2283199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3602554" y="3382274"/>
            <a:ext cx="11824420" cy="3737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936"/>
              </a:lnSpc>
            </a:pPr>
            <a:r>
              <a:rPr lang="cs-CZ" sz="7097" dirty="0">
                <a:solidFill>
                  <a:srgbClr val="FFFFFF"/>
                </a:solidFill>
                <a:latin typeface="Montserrat Extra-Bold"/>
              </a:rPr>
              <a:t>ŽIVOTNÍ PROSTŘEDÍ </a:t>
            </a:r>
            <a:endParaRPr lang="en-US" sz="7097" dirty="0">
              <a:solidFill>
                <a:srgbClr val="FFFFFF"/>
              </a:solidFill>
              <a:latin typeface="Montserrat Extra-Bold"/>
            </a:endParaRPr>
          </a:p>
          <a:p>
            <a:pPr algn="ctr">
              <a:lnSpc>
                <a:spcPts val="9936"/>
              </a:lnSpc>
            </a:pPr>
            <a:r>
              <a:rPr lang="en-US" sz="7097" dirty="0">
                <a:solidFill>
                  <a:srgbClr val="FFFFFF"/>
                </a:solidFill>
                <a:latin typeface="Montserrat Extra-Bold"/>
              </a:rPr>
              <a:t>A </a:t>
            </a:r>
          </a:p>
          <a:p>
            <a:pPr algn="ctr">
              <a:lnSpc>
                <a:spcPts val="9936"/>
              </a:lnSpc>
            </a:pPr>
            <a:r>
              <a:rPr lang="cs-CZ" sz="7097" dirty="0">
                <a:solidFill>
                  <a:srgbClr val="FFFFFF"/>
                </a:solidFill>
                <a:latin typeface="Montserrat Extra-Bold"/>
              </a:rPr>
              <a:t>ZMĚNY KLIMATU</a:t>
            </a:r>
            <a:endParaRPr lang="en-US" sz="7097" dirty="0">
              <a:solidFill>
                <a:srgbClr val="FFFFFF"/>
              </a:solidFill>
              <a:latin typeface="Montserrat Extra-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014146" y="7477672"/>
            <a:ext cx="3187254" cy="8668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80"/>
              </a:lnSpc>
            </a:pPr>
            <a:r>
              <a:rPr lang="cs-CZ" sz="5200" dirty="0">
                <a:solidFill>
                  <a:srgbClr val="FFFFFF"/>
                </a:solidFill>
                <a:latin typeface="Montserrat Light Italics"/>
              </a:rPr>
              <a:t>Lekce </a:t>
            </a:r>
            <a:r>
              <a:rPr lang="en-US" sz="5200" dirty="0">
                <a:solidFill>
                  <a:srgbClr val="FFFFFF"/>
                </a:solidFill>
                <a:latin typeface="Montserrat Light Italics"/>
              </a:rP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THE ENVIRONMENT AND CLIMATE CHANGE (1)">
            <a:hlinkClick r:id="" action="ppaction://media"/>
            <a:extLst>
              <a:ext uri="{FF2B5EF4-FFF2-40B4-BE49-F238E27FC236}">
                <a16:creationId xmlns:a16="http://schemas.microsoft.com/office/drawing/2014/main" id="{DC95CFC1-8454-4F8C-B2FD-260FFEFDC8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>
            <a:off x="-1" y="1841378"/>
            <a:ext cx="8771427" cy="7168189"/>
            <a:chOff x="0" y="0"/>
            <a:chExt cx="12036432" cy="9557585"/>
          </a:xfrm>
        </p:grpSpPr>
        <p:sp>
          <p:nvSpPr>
            <p:cNvPr id="3" name="AutoShape 3"/>
            <p:cNvSpPr/>
            <p:nvPr/>
          </p:nvSpPr>
          <p:spPr>
            <a:xfrm>
              <a:off x="0" y="0"/>
              <a:ext cx="12036432" cy="9557585"/>
            </a:xfrm>
            <a:prstGeom prst="rect">
              <a:avLst/>
            </a:prstGeom>
            <a:solidFill>
              <a:srgbClr val="FFFFFF">
                <a:alpha val="90980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1898572" y="1041684"/>
              <a:ext cx="8239288" cy="9301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506"/>
                </a:lnSpc>
              </a:pPr>
              <a:r>
                <a:rPr lang="cs-CZ" sz="4429" spc="110" dirty="0">
                  <a:solidFill>
                    <a:srgbClr val="1C2B47">
                      <a:alpha val="90980"/>
                    </a:srgbClr>
                  </a:solidFill>
                  <a:latin typeface="Roboto Condensed Bold"/>
                </a:rPr>
                <a:t>Úvod do problematiky</a:t>
              </a:r>
              <a:endParaRPr lang="en-US" sz="4429" spc="110" dirty="0">
                <a:solidFill>
                  <a:srgbClr val="1C2B47">
                    <a:alpha val="90980"/>
                  </a:srgbClr>
                </a:solidFill>
                <a:latin typeface="Roboto Condensed Bold"/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941078" y="2464859"/>
              <a:ext cx="10142715" cy="550150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4060"/>
                </a:lnSpc>
              </a:pP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Energie</a:t>
              </a:r>
              <a:r>
                <a:rPr lang="cs-CZ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a její zajištění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je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důležitou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součástí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moderní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společnost</a:t>
              </a:r>
              <a:r>
                <a:rPr lang="cs-CZ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i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. </a:t>
              </a:r>
              <a:r>
                <a:rPr lang="cs-CZ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Není pochyb o tom, že e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nergetické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zdroje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jako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je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uhlí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,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ropa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a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zemní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plyn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,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byly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v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posledních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třech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stoletích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ústředním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bodem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rozšiřování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hmotného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bohatství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a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celkového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zlepšování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kvality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života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milionů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lidí</a:t>
              </a:r>
              <a:r>
                <a:rPr lang="cs-CZ" sz="2800" dirty="0">
                  <a:solidFill>
                    <a:srgbClr val="222222"/>
                  </a:solidFill>
                  <a:latin typeface="Roboto" panose="020B0604020202020204" charset="0"/>
                  <a:ea typeface="Roboto" panose="020B0604020202020204" charset="0"/>
                </a:rPr>
                <a:t> po celém světě.</a:t>
              </a:r>
              <a:endParaRPr lang="en-US" sz="2800" spc="70" dirty="0">
                <a:solidFill>
                  <a:srgbClr val="1C2B47">
                    <a:alpha val="90980"/>
                  </a:srgbClr>
                </a:solidFill>
                <a:latin typeface="Roboto" panose="020B0604020202020204" charset="0"/>
                <a:ea typeface="Roboto" panose="020B0604020202020204" charset="0"/>
              </a:endParaRPr>
            </a:p>
            <a:p>
              <a:pPr>
                <a:lnSpc>
                  <a:spcPts val="3732"/>
                </a:lnSpc>
              </a:pPr>
              <a:endParaRPr lang="en-US" sz="2800" spc="70" dirty="0">
                <a:solidFill>
                  <a:srgbClr val="1C2B47">
                    <a:alpha val="90980"/>
                  </a:srgbClr>
                </a:solidFill>
                <a:latin typeface="Roboto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3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THE ENVIRONMENT AND CLIMATE CHANGE (2)">
            <a:hlinkClick r:id="" action="ppaction://media"/>
            <a:extLst>
              <a:ext uri="{FF2B5EF4-FFF2-40B4-BE49-F238E27FC236}">
                <a16:creationId xmlns:a16="http://schemas.microsoft.com/office/drawing/2014/main" id="{23915101-F29C-4077-9D4E-85F6EA64D8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26" y="0"/>
            <a:ext cx="18288000" cy="10287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>
            <a:off x="0" y="2933700"/>
            <a:ext cx="8376905" cy="4580120"/>
            <a:chOff x="0" y="0"/>
            <a:chExt cx="2833669" cy="193113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33669" cy="1931138"/>
            </a:xfrm>
            <a:custGeom>
              <a:avLst/>
              <a:gdLst/>
              <a:ahLst/>
              <a:cxnLst/>
              <a:rect l="l" t="t" r="r" b="b"/>
              <a:pathLst>
                <a:path w="2833669" h="1931138">
                  <a:moveTo>
                    <a:pt x="0" y="0"/>
                  </a:moveTo>
                  <a:lnTo>
                    <a:pt x="2833669" y="0"/>
                  </a:lnTo>
                  <a:lnTo>
                    <a:pt x="2833669" y="1931138"/>
                  </a:lnTo>
                  <a:lnTo>
                    <a:pt x="0" y="1931138"/>
                  </a:lnTo>
                  <a:close/>
                </a:path>
              </a:pathLst>
            </a:custGeom>
            <a:solidFill>
              <a:srgbClr val="FFFFFF">
                <a:alpha val="93725"/>
              </a:srgbClr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457200" y="2037950"/>
            <a:ext cx="7634482" cy="5190936"/>
            <a:chOff x="-380299" y="-28575"/>
            <a:chExt cx="10179309" cy="6921250"/>
          </a:xfrm>
        </p:grpSpPr>
        <p:sp>
          <p:nvSpPr>
            <p:cNvPr id="5" name="TextBox 5"/>
            <p:cNvSpPr txBox="1"/>
            <p:nvPr/>
          </p:nvSpPr>
          <p:spPr>
            <a:xfrm>
              <a:off x="694465" y="-28575"/>
              <a:ext cx="8790378" cy="9803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874"/>
                </a:lnSpc>
              </a:pPr>
              <a:endParaRPr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-380299" y="1339871"/>
              <a:ext cx="10179309" cy="55528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060"/>
                </a:lnSpc>
              </a:pPr>
              <a:br>
                <a:rPr lang="en-US" sz="2800" dirty="0">
                  <a:latin typeface="Roboto" panose="020B0604020202020204" charset="0"/>
                  <a:ea typeface="Roboto" panose="020B0604020202020204" charset="0"/>
                </a:rPr>
              </a:br>
              <a:r>
                <a:rPr lang="en-US" sz="2800" b="0" i="0" dirty="0" err="1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Využívání</a:t>
              </a:r>
              <a:r>
                <a:rPr lang="en-US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 </a:t>
              </a:r>
              <a:r>
                <a:rPr lang="cs-CZ" sz="2800" b="0" i="0" dirty="0">
                  <a:solidFill>
                    <a:srgbClr val="222222"/>
                  </a:solidFill>
                  <a:effectLst/>
                  <a:latin typeface="Roboto" panose="020B0604020202020204" charset="0"/>
                  <a:ea typeface="Roboto" panose="020B0604020202020204" charset="0"/>
                </a:rPr>
                <a:t>těchto zdrojů energie však s sebou nese i mnoho negativních důsledků. </a:t>
              </a:r>
              <a:r>
                <a:rPr lang="cs-CZ" sz="2800" dirty="0">
                  <a:solidFill>
                    <a:srgbClr val="222222"/>
                  </a:solidFill>
                  <a:latin typeface="Roboto" panose="020B0604020202020204" charset="0"/>
                  <a:ea typeface="Roboto" panose="020B0604020202020204" charset="0"/>
                </a:rPr>
                <a:t>Kromě toho je nutné si uvědomit, že světové zásoby těchto zdrojů jsou omezené, tedy vyčerpatelné a je jen otázkou času, kdy jejich množství nebude dostačující pro rychle rostoucí světovou populaci. </a:t>
              </a:r>
              <a:endParaRPr lang="en-US" sz="2800" spc="70" dirty="0">
                <a:solidFill>
                  <a:srgbClr val="1C2B47">
                    <a:alpha val="95686"/>
                  </a:srgbClr>
                </a:solidFill>
                <a:latin typeface="Roboto" panose="020B0604020202020204" charset="0"/>
                <a:ea typeface="Roboto" panose="020B060402020202020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remove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THE ENVIRONMENT AND CLIMATE CHANGE (3)">
            <a:hlinkClick r:id="" action="ppaction://media"/>
            <a:extLst>
              <a:ext uri="{FF2B5EF4-FFF2-40B4-BE49-F238E27FC236}">
                <a16:creationId xmlns:a16="http://schemas.microsoft.com/office/drawing/2014/main" id="{A0E06194-1F4E-414A-ADFE-E7286927604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38100"/>
            <a:ext cx="18288000" cy="10287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>
            <a:off x="832821" y="3346996"/>
            <a:ext cx="6380909" cy="6940004"/>
            <a:chOff x="0" y="0"/>
            <a:chExt cx="2158480" cy="23476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58480" cy="2347606"/>
            </a:xfrm>
            <a:custGeom>
              <a:avLst/>
              <a:gdLst/>
              <a:ahLst/>
              <a:cxnLst/>
              <a:rect l="l" t="t" r="r" b="b"/>
              <a:pathLst>
                <a:path w="2158480" h="2347606">
                  <a:moveTo>
                    <a:pt x="0" y="0"/>
                  </a:moveTo>
                  <a:lnTo>
                    <a:pt x="2158480" y="0"/>
                  </a:lnTo>
                  <a:lnTo>
                    <a:pt x="2158480" y="2347606"/>
                  </a:lnTo>
                  <a:lnTo>
                    <a:pt x="0" y="2347606"/>
                  </a:lnTo>
                  <a:close/>
                </a:path>
              </a:pathLst>
            </a:custGeom>
            <a:solidFill>
              <a:srgbClr val="FFFFFF">
                <a:alpha val="83921"/>
              </a:srgbClr>
            </a:solidFill>
          </p:spPr>
        </p:sp>
      </p:grpSp>
      <p:sp>
        <p:nvSpPr>
          <p:cNvPr id="5" name="TextBox 5"/>
          <p:cNvSpPr txBox="1"/>
          <p:nvPr/>
        </p:nvSpPr>
        <p:spPr>
          <a:xfrm>
            <a:off x="-427523" y="-285750"/>
            <a:ext cx="8880730" cy="25197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588"/>
              </a:lnSpc>
            </a:pPr>
            <a:r>
              <a:rPr lang="cs-CZ" sz="14706" dirty="0">
                <a:solidFill>
                  <a:srgbClr val="FFFFFF"/>
                </a:solidFill>
                <a:latin typeface="Roboto Condensed"/>
              </a:rPr>
              <a:t>LEKCE</a:t>
            </a:r>
            <a:r>
              <a:rPr lang="en-US" sz="14706" dirty="0">
                <a:solidFill>
                  <a:srgbClr val="FFFFFF"/>
                </a:solidFill>
                <a:latin typeface="Roboto Condensed"/>
              </a:rPr>
              <a:t> 1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A4DD4F13-34E1-49AC-92C8-FF50E4A4F4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9330"/>
            <a:ext cx="65" cy="23853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9044" rIns="0" bIns="-19044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3D24AC8-10C7-4CF5-A6DE-40B1758B8C3F}"/>
              </a:ext>
            </a:extLst>
          </p:cNvPr>
          <p:cNvSpPr txBox="1"/>
          <p:nvPr/>
        </p:nvSpPr>
        <p:spPr>
          <a:xfrm>
            <a:off x="1295400" y="3848100"/>
            <a:ext cx="51816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cs-CZ" altLang="en-US" sz="2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Roboto" panose="020B0604020202020204" charset="0"/>
                <a:ea typeface="Roboto" panose="020B0604020202020204" charset="0"/>
              </a:rPr>
              <a:t>Co nás </a:t>
            </a:r>
            <a:r>
              <a:rPr lang="cs-CZ" altLang="en-US" sz="2800" dirty="0">
                <a:solidFill>
                  <a:srgbClr val="222222"/>
                </a:solidFill>
                <a:latin typeface="Roboto" panose="020B0604020202020204" charset="0"/>
                <a:ea typeface="Roboto" panose="020B0604020202020204" charset="0"/>
              </a:rPr>
              <a:t>čeká? </a:t>
            </a:r>
          </a:p>
          <a:p>
            <a:endParaRPr kumimoji="0" lang="cs-CZ" altLang="en-US" sz="2800" b="0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Roboto" panose="020B0604020202020204" charset="0"/>
              <a:ea typeface="Roboto" panose="020B0604020202020204" charset="0"/>
            </a:endParaRPr>
          </a:p>
          <a:p>
            <a:r>
              <a:rPr kumimoji="0" lang="cs-CZ" altLang="en-US" sz="2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Roboto" panose="020B0604020202020204" charset="0"/>
                <a:ea typeface="Roboto" panose="020B0604020202020204" charset="0"/>
              </a:rPr>
              <a:t>V této lekci se seznámíte s různými </a:t>
            </a:r>
            <a:r>
              <a:rPr lang="cs-CZ" altLang="en-US" sz="2800" dirty="0">
                <a:solidFill>
                  <a:srgbClr val="222222"/>
                </a:solidFill>
                <a:latin typeface="Roboto" panose="020B0604020202020204" charset="0"/>
                <a:ea typeface="Roboto" panose="020B0604020202020204" charset="0"/>
              </a:rPr>
              <a:t>typy energie </a:t>
            </a:r>
            <a:r>
              <a:rPr kumimoji="0" lang="cs-CZ" altLang="en-US" sz="2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Roboto" panose="020B0604020202020204" charset="0"/>
                <a:ea typeface="Roboto" panose="020B0604020202020204" charset="0"/>
              </a:rPr>
              <a:t>a dozvíte se, jak jsou využívány k výrobě elektřiny. Na konci lekce budete schopni analyzovat, jaké zdroje energie jsou nejlépe využitelné pro váš domov, vaše město a celý svět. 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l="4101" r="3232" b="2183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l="363" r="1311" b="76490"/>
          <a:stretch>
            <a:fillRect/>
          </a:stretch>
        </p:blipFill>
        <p:spPr>
          <a:xfrm>
            <a:off x="5060" y="0"/>
            <a:ext cx="18280887" cy="24955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315450" y="3124200"/>
            <a:ext cx="7772400" cy="2609850"/>
          </a:xfrm>
          <a:prstGeom prst="rect">
            <a:avLst/>
          </a:prstGeom>
          <a:solidFill>
            <a:srgbClr val="F2FAFF"/>
          </a:solidFill>
        </p:spPr>
      </p:sp>
      <p:sp>
        <p:nvSpPr>
          <p:cNvPr id="4" name="AutoShape 4"/>
          <p:cNvSpPr/>
          <p:nvPr/>
        </p:nvSpPr>
        <p:spPr>
          <a:xfrm>
            <a:off x="9315450" y="6095556"/>
            <a:ext cx="7772400" cy="2609850"/>
          </a:xfrm>
          <a:prstGeom prst="rect">
            <a:avLst/>
          </a:prstGeom>
          <a:solidFill>
            <a:srgbClr val="F2FAFF"/>
          </a:solidFill>
        </p:spPr>
      </p:sp>
      <p:sp>
        <p:nvSpPr>
          <p:cNvPr id="5" name="AutoShape 5"/>
          <p:cNvSpPr/>
          <p:nvPr/>
        </p:nvSpPr>
        <p:spPr>
          <a:xfrm>
            <a:off x="1200150" y="6095556"/>
            <a:ext cx="7772400" cy="2609850"/>
          </a:xfrm>
          <a:prstGeom prst="rect">
            <a:avLst/>
          </a:prstGeom>
          <a:solidFill>
            <a:srgbClr val="F2FAFF"/>
          </a:solidFill>
        </p:spPr>
      </p:sp>
      <p:sp>
        <p:nvSpPr>
          <p:cNvPr id="6" name="AutoShape 6"/>
          <p:cNvSpPr/>
          <p:nvPr/>
        </p:nvSpPr>
        <p:spPr>
          <a:xfrm>
            <a:off x="1200150" y="3047556"/>
            <a:ext cx="7772400" cy="2609850"/>
          </a:xfrm>
          <a:prstGeom prst="rect">
            <a:avLst/>
          </a:prstGeom>
          <a:solidFill>
            <a:srgbClr val="F2FAFF"/>
          </a:solidFill>
        </p:spPr>
      </p:sp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632606" y="3333110"/>
            <a:ext cx="1825032" cy="180512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9747906" y="3552825"/>
            <a:ext cx="1752600" cy="1752600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3760643" y="3275960"/>
            <a:ext cx="4779451" cy="2092308"/>
            <a:chOff x="0" y="-76200"/>
            <a:chExt cx="6372601" cy="2789744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76200"/>
              <a:ext cx="6297513" cy="16500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040"/>
                </a:lnSpc>
              </a:pPr>
              <a:r>
                <a:rPr lang="cs-CZ" sz="3600" spc="89" dirty="0">
                  <a:solidFill>
                    <a:srgbClr val="244357"/>
                  </a:solidFill>
                  <a:latin typeface="Roboto Condensed Bold"/>
                </a:rPr>
                <a:t>TYPY ENERGETICKÝCH ZDROJŮ</a:t>
              </a:r>
              <a:endParaRPr lang="en-US" sz="3600" spc="89" dirty="0">
                <a:solidFill>
                  <a:srgbClr val="244357"/>
                </a:solidFill>
                <a:latin typeface="Roboto Condensed Bold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1828687"/>
              <a:ext cx="6372601" cy="8848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00"/>
                </a:lnSpc>
              </a:pPr>
              <a:r>
                <a:rPr lang="cs-CZ" spc="44" dirty="0">
                  <a:solidFill>
                    <a:srgbClr val="244357"/>
                  </a:solidFill>
                  <a:latin typeface="Roboto"/>
                </a:rPr>
                <a:t>Identifikovat o zhodnotit jednotlivé typy energetických zdrojů. </a:t>
              </a:r>
              <a:endParaRPr lang="en-US" sz="1800" spc="44" dirty="0">
                <a:solidFill>
                  <a:srgbClr val="244357"/>
                </a:solidFill>
                <a:latin typeface="Roboto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1875943" y="3275960"/>
            <a:ext cx="4779451" cy="2092308"/>
            <a:chOff x="0" y="-76200"/>
            <a:chExt cx="6372601" cy="2789744"/>
          </a:xfrm>
        </p:grpSpPr>
        <p:sp>
          <p:nvSpPr>
            <p:cNvPr id="13" name="TextBox 13"/>
            <p:cNvSpPr txBox="1"/>
            <p:nvPr/>
          </p:nvSpPr>
          <p:spPr>
            <a:xfrm>
              <a:off x="0" y="-76200"/>
              <a:ext cx="6297513" cy="16500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040"/>
                </a:lnSpc>
              </a:pPr>
              <a:r>
                <a:rPr lang="cs-CZ" sz="3600" spc="89" dirty="0">
                  <a:solidFill>
                    <a:srgbClr val="244357"/>
                  </a:solidFill>
                  <a:latin typeface="Roboto Condensed Bold"/>
                </a:rPr>
                <a:t>(NE)OBNOVITELNÉ ENERGETICKÉ ZDROJE</a:t>
              </a:r>
              <a:endParaRPr lang="en-US" sz="3600" spc="89" dirty="0">
                <a:solidFill>
                  <a:srgbClr val="244357"/>
                </a:solidFill>
                <a:latin typeface="Roboto Condensed Bold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828687"/>
              <a:ext cx="6372601" cy="8848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00"/>
                </a:lnSpc>
              </a:pPr>
              <a:r>
                <a:rPr lang="cs-CZ" spc="44" dirty="0">
                  <a:solidFill>
                    <a:srgbClr val="244357"/>
                  </a:solidFill>
                  <a:latin typeface="Roboto"/>
                </a:rPr>
                <a:t>Rozeznat obnovitelné a neobnovitelné zdroje energie. </a:t>
              </a:r>
              <a:endParaRPr lang="en-US" sz="1800" spc="44" dirty="0">
                <a:solidFill>
                  <a:srgbClr val="244357"/>
                </a:solidFill>
                <a:latin typeface="Roboto"/>
              </a:endParaRP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1875943" y="6218055"/>
            <a:ext cx="5030911" cy="2224422"/>
            <a:chOff x="0" y="-644127"/>
            <a:chExt cx="6707881" cy="2965895"/>
          </a:xfrm>
        </p:grpSpPr>
        <p:sp>
          <p:nvSpPr>
            <p:cNvPr id="16" name="TextBox 16"/>
            <p:cNvSpPr txBox="1"/>
            <p:nvPr/>
          </p:nvSpPr>
          <p:spPr>
            <a:xfrm>
              <a:off x="0" y="-644127"/>
              <a:ext cx="6628842" cy="16500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040"/>
                </a:lnSpc>
              </a:pPr>
              <a:r>
                <a:rPr lang="cs-CZ" sz="3600" spc="89" dirty="0">
                  <a:solidFill>
                    <a:srgbClr val="244357"/>
                  </a:solidFill>
                  <a:latin typeface="Roboto Condensed Bold"/>
                </a:rPr>
                <a:t>ČISTÉ ENERGETICKÉ ZDROJE</a:t>
              </a:r>
              <a:endParaRPr lang="en-US" sz="3600" spc="89" dirty="0">
                <a:solidFill>
                  <a:srgbClr val="244357"/>
                </a:solidFill>
                <a:latin typeface="Roboto Condensed Bold"/>
              </a:endParaRP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975246"/>
              <a:ext cx="6707881" cy="13465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00"/>
                </a:lnSpc>
              </a:pPr>
              <a:r>
                <a:rPr lang="cs-CZ" spc="44" dirty="0">
                  <a:solidFill>
                    <a:srgbClr val="244357"/>
                  </a:solidFill>
                  <a:latin typeface="Roboto"/>
                </a:rPr>
                <a:t>Identifikovat různé zdroje čisté energie a posoudit jejich efektivitu, jako možnou alternativu fosilních paliv.</a:t>
              </a:r>
              <a:endParaRPr lang="en-US" sz="1800" spc="44" dirty="0">
                <a:solidFill>
                  <a:srgbClr val="244357"/>
                </a:solidFill>
                <a:latin typeface="Roboto"/>
              </a:endParaRPr>
            </a:p>
          </p:txBody>
        </p:sp>
      </p:grpSp>
      <p:pic>
        <p:nvPicPr>
          <p:cNvPr id="18" name="Picture 18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965153" y="6545531"/>
            <a:ext cx="1159937" cy="1731250"/>
          </a:xfrm>
          <a:prstGeom prst="rect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0097388" y="6545531"/>
            <a:ext cx="1053634" cy="1804941"/>
          </a:xfrm>
          <a:prstGeom prst="rect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3760643" y="6644000"/>
            <a:ext cx="4779451" cy="1452228"/>
            <a:chOff x="0" y="-76200"/>
            <a:chExt cx="6372601" cy="1936304"/>
          </a:xfrm>
        </p:grpSpPr>
        <p:sp>
          <p:nvSpPr>
            <p:cNvPr id="21" name="TextBox 21"/>
            <p:cNvSpPr txBox="1"/>
            <p:nvPr/>
          </p:nvSpPr>
          <p:spPr>
            <a:xfrm>
              <a:off x="0" y="-76200"/>
              <a:ext cx="6297513" cy="8077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040"/>
                </a:lnSpc>
              </a:pPr>
              <a:r>
                <a:rPr lang="cs-CZ" sz="3600" spc="89" dirty="0">
                  <a:solidFill>
                    <a:srgbClr val="244357"/>
                  </a:solidFill>
                  <a:latin typeface="Roboto Condensed Bold"/>
                </a:rPr>
                <a:t>TYPY FOSILNÍCH PALIV</a:t>
              </a:r>
              <a:endParaRPr lang="en-US" sz="3600" spc="89" dirty="0">
                <a:solidFill>
                  <a:srgbClr val="244357"/>
                </a:solidFill>
                <a:latin typeface="Roboto Condensed Bold"/>
              </a:endParaRP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975246"/>
              <a:ext cx="6372601" cy="8848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00"/>
                </a:lnSpc>
              </a:pPr>
              <a:r>
                <a:rPr lang="cs-CZ" spc="44" dirty="0">
                  <a:solidFill>
                    <a:srgbClr val="244357"/>
                  </a:solidFill>
                  <a:latin typeface="Roboto"/>
                </a:rPr>
                <a:t>Rozeznat druhy fosilních paliv a identifikovat jejich dopad na životní prostředí. </a:t>
              </a:r>
              <a:endParaRPr lang="en-US" sz="1800" spc="44" dirty="0">
                <a:solidFill>
                  <a:srgbClr val="244357"/>
                </a:solidFill>
                <a:latin typeface="Roboto"/>
              </a:endParaRP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457200" y="0"/>
            <a:ext cx="14269337" cy="15360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2530"/>
              </a:lnSpc>
              <a:spcBef>
                <a:spcPct val="0"/>
              </a:spcBef>
            </a:pPr>
            <a:r>
              <a:rPr lang="cs-CZ" sz="8950" spc="223" dirty="0">
                <a:solidFill>
                  <a:srgbClr val="FFFFFF"/>
                </a:solidFill>
                <a:latin typeface="Roboto Condensed Bold"/>
              </a:rPr>
              <a:t>VZDĚLÁVACÍ CÍLE</a:t>
            </a:r>
            <a:endParaRPr lang="en-US" sz="8950" spc="223" dirty="0">
              <a:solidFill>
                <a:srgbClr val="FFFFFF"/>
              </a:solidFill>
              <a:latin typeface="Roboto Condensed Bold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A8F4E58-29C0-4A57-AB78-FD6C21048CD3}"/>
              </a:ext>
            </a:extLst>
          </p:cNvPr>
          <p:cNvSpPr txBox="1"/>
          <p:nvPr/>
        </p:nvSpPr>
        <p:spPr>
          <a:xfrm>
            <a:off x="914400" y="1536033"/>
            <a:ext cx="1440180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Roboto Condensed Bold" panose="020B0604020202020204" charset="0"/>
                <a:ea typeface="Roboto Condensed Bold" panose="020B0604020202020204" charset="0"/>
              </a:rPr>
              <a:t>Po absolvování této lekce budete schopni:</a:t>
            </a:r>
            <a:endParaRPr lang="en-US" sz="2800" b="1" dirty="0">
              <a:solidFill>
                <a:schemeClr val="bg1"/>
              </a:solidFill>
              <a:effectLst/>
              <a:latin typeface="Roboto Condensed Bold" panose="020B0604020202020204" charset="0"/>
              <a:ea typeface="Roboto Condensed Bold" panose="020B060402020202020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30375"/>
          <a:stretch>
            <a:fillRect/>
          </a:stretch>
        </p:blipFill>
        <p:spPr>
          <a:xfrm>
            <a:off x="0" y="0"/>
            <a:ext cx="10750205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424559" y="1245570"/>
            <a:ext cx="3048893" cy="220629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181763" y="72268"/>
            <a:ext cx="3242796" cy="234660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>
            <a:alphaModFix amt="84000"/>
          </a:blip>
          <a:srcRect/>
          <a:stretch>
            <a:fillRect/>
          </a:stretch>
        </p:blipFill>
        <p:spPr>
          <a:xfrm>
            <a:off x="2998259" y="1245570"/>
            <a:ext cx="930991" cy="93099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212582"/>
            <a:ext cx="3330794" cy="241028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5067827" y="8488314"/>
            <a:ext cx="735334" cy="88196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7"/>
          <a:srcRect r="36935"/>
          <a:stretch>
            <a:fillRect/>
          </a:stretch>
        </p:blipFill>
        <p:spPr>
          <a:xfrm>
            <a:off x="9489756" y="7303050"/>
            <a:ext cx="1240727" cy="273249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rot="-407166">
            <a:off x="4537851" y="8202840"/>
            <a:ext cx="664455" cy="57724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1489710" y="9139939"/>
            <a:ext cx="1059012" cy="460670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1028700" y="3547735"/>
            <a:ext cx="9127282" cy="13849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2032"/>
              </a:lnSpc>
            </a:pPr>
            <a:r>
              <a:rPr lang="cs-CZ" sz="7200" dirty="0">
                <a:solidFill>
                  <a:srgbClr val="244357"/>
                </a:solidFill>
                <a:latin typeface="Roboto Condensed Bold"/>
                <a:ea typeface="Roboto Condensed Bold"/>
              </a:rPr>
              <a:t>ZÁSADNÍ OTÁZKA:</a:t>
            </a:r>
            <a:endParaRPr lang="en-US" sz="7200" dirty="0">
              <a:solidFill>
                <a:srgbClr val="244357"/>
              </a:solidFill>
              <a:latin typeface="Roboto Condensed Bold"/>
              <a:ea typeface="Roboto Condensed Bold"/>
            </a:endParaRP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7898442" y="9600609"/>
            <a:ext cx="416743" cy="434931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-12870" y="10035540"/>
            <a:ext cx="7315200" cy="83667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1"/>
          <a:srcRect r="19262"/>
          <a:stretch>
            <a:fillRect/>
          </a:stretch>
        </p:blipFill>
        <p:spPr>
          <a:xfrm>
            <a:off x="4870078" y="10035540"/>
            <a:ext cx="5906125" cy="836676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10776203" y="1703847"/>
            <a:ext cx="7511797" cy="79081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14"/>
              </a:lnSpc>
            </a:pPr>
            <a:r>
              <a:rPr lang="cs-CZ" sz="6367" dirty="0">
                <a:solidFill>
                  <a:srgbClr val="244357"/>
                </a:solidFill>
                <a:latin typeface="Roboto Condensed Bold"/>
              </a:rPr>
              <a:t>Jaké typy obnovitelných zdrojů jsou nejefektivnější pro váš domov, </a:t>
            </a:r>
          </a:p>
          <a:p>
            <a:pPr algn="ctr">
              <a:lnSpc>
                <a:spcPts val="8914"/>
              </a:lnSpc>
            </a:pPr>
            <a:r>
              <a:rPr lang="cs-CZ" sz="6367" dirty="0">
                <a:solidFill>
                  <a:srgbClr val="244357"/>
                </a:solidFill>
                <a:latin typeface="Roboto Condensed Bold"/>
              </a:rPr>
              <a:t>pro dopravu </a:t>
            </a:r>
          </a:p>
          <a:p>
            <a:pPr algn="ctr">
              <a:lnSpc>
                <a:spcPts val="8914"/>
              </a:lnSpc>
            </a:pPr>
            <a:r>
              <a:rPr lang="cs-CZ" sz="6367" dirty="0">
                <a:solidFill>
                  <a:srgbClr val="244357"/>
                </a:solidFill>
                <a:latin typeface="Roboto Condensed Bold"/>
              </a:rPr>
              <a:t>a pro zajištění potřeb průmyslu?</a:t>
            </a:r>
            <a:endParaRPr lang="en-US" sz="6367" dirty="0">
              <a:solidFill>
                <a:srgbClr val="244357"/>
              </a:solidFill>
              <a:latin typeface="Roboto Condensed Bold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67000"/>
          </a:blip>
          <a:srcRect t="7825" b="782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77165" y="2314575"/>
            <a:ext cx="8903970" cy="5657850"/>
            <a:chOff x="0" y="0"/>
            <a:chExt cx="301196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011960" cy="1913890"/>
            </a:xfrm>
            <a:custGeom>
              <a:avLst/>
              <a:gdLst/>
              <a:ahLst/>
              <a:cxnLst/>
              <a:rect l="l" t="t" r="r" b="b"/>
              <a:pathLst>
                <a:path w="3011960" h="1913890">
                  <a:moveTo>
                    <a:pt x="0" y="0"/>
                  </a:moveTo>
                  <a:lnTo>
                    <a:pt x="3011960" y="0"/>
                  </a:lnTo>
                  <a:lnTo>
                    <a:pt x="301196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F2FAFF">
                <a:alpha val="56862"/>
              </a:srgbClr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831992" y="2240280"/>
            <a:ext cx="8312008" cy="51519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880"/>
              </a:lnSpc>
            </a:pPr>
            <a:r>
              <a:rPr lang="cs-CZ" sz="14400" spc="359" dirty="0">
                <a:solidFill>
                  <a:srgbClr val="244357"/>
                </a:solidFill>
                <a:latin typeface="Roboto Condensed Bold"/>
              </a:rPr>
              <a:t>CO JE ENERGIE?</a:t>
            </a:r>
            <a:endParaRPr lang="en-US" sz="14400" spc="359" dirty="0">
              <a:solidFill>
                <a:srgbClr val="244357"/>
              </a:solidFill>
              <a:latin typeface="Roboto Condensed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75710" y="9624131"/>
            <a:ext cx="16507453" cy="276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175"/>
              </a:lnSpc>
            </a:pPr>
            <a:r>
              <a:rPr lang="en-US" sz="1500" spc="157">
                <a:solidFill>
                  <a:srgbClr val="244357"/>
                </a:solidFill>
                <a:latin typeface="Roboto"/>
              </a:rPr>
              <a:t>Pixelast | Design and Tech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28474" y="0"/>
            <a:ext cx="9059526" cy="5143500"/>
            <a:chOff x="0" y="0"/>
            <a:chExt cx="12079368" cy="6858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15355" b="15355"/>
            <a:stretch>
              <a:fillRect/>
            </a:stretch>
          </p:blipFill>
          <p:spPr>
            <a:xfrm>
              <a:off x="0" y="0"/>
              <a:ext cx="12079368" cy="6858000"/>
            </a:xfrm>
            <a:prstGeom prst="rect">
              <a:avLst/>
            </a:prstGeom>
          </p:spPr>
        </p:pic>
      </p:grpSp>
      <p:sp>
        <p:nvSpPr>
          <p:cNvPr id="4" name="TextBox 4"/>
          <p:cNvSpPr txBox="1"/>
          <p:nvPr/>
        </p:nvSpPr>
        <p:spPr>
          <a:xfrm>
            <a:off x="10578512" y="5819079"/>
            <a:ext cx="6529108" cy="17997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05"/>
              </a:lnSpc>
            </a:pPr>
            <a:r>
              <a:rPr lang="cs-CZ" sz="5037" spc="125" dirty="0">
                <a:solidFill>
                  <a:srgbClr val="244357"/>
                </a:solidFill>
                <a:latin typeface="Roboto Condensed Bold"/>
              </a:rPr>
              <a:t>Jak energii získáváme je to, co činí rozdíl. </a:t>
            </a:r>
            <a:endParaRPr lang="en-US" sz="5037" spc="125" dirty="0">
              <a:solidFill>
                <a:srgbClr val="244357"/>
              </a:solidFill>
              <a:latin typeface="Roboto Condensed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9345" y="764927"/>
            <a:ext cx="9005904" cy="22858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20"/>
              </a:lnSpc>
            </a:pPr>
            <a:r>
              <a:rPr lang="en-US" sz="4200" spc="105" dirty="0">
                <a:solidFill>
                  <a:srgbClr val="244357"/>
                </a:solidFill>
                <a:latin typeface="Roboto Bold"/>
              </a:rPr>
              <a:t>Ener</a:t>
            </a:r>
            <a:r>
              <a:rPr lang="cs-CZ" sz="4200" spc="105" dirty="0" err="1">
                <a:solidFill>
                  <a:srgbClr val="244357"/>
                </a:solidFill>
                <a:latin typeface="Roboto Bold"/>
              </a:rPr>
              <a:t>gie</a:t>
            </a:r>
            <a:r>
              <a:rPr lang="cs-CZ" sz="4200" spc="105" dirty="0">
                <a:solidFill>
                  <a:srgbClr val="244357"/>
                </a:solidFill>
                <a:latin typeface="Roboto Bold"/>
              </a:rPr>
              <a:t> je fyzikální veličina, </a:t>
            </a:r>
          </a:p>
          <a:p>
            <a:pPr algn="ctr">
              <a:lnSpc>
                <a:spcPts val="6120"/>
              </a:lnSpc>
            </a:pPr>
            <a:r>
              <a:rPr lang="cs-CZ" sz="4200" spc="105" dirty="0">
                <a:solidFill>
                  <a:srgbClr val="244357"/>
                </a:solidFill>
                <a:latin typeface="Roboto Bold"/>
              </a:rPr>
              <a:t>která popisuje schopnost hmoty konat práci. </a:t>
            </a:r>
            <a:endParaRPr lang="en-US" sz="2800" spc="70" dirty="0">
              <a:solidFill>
                <a:srgbClr val="244357"/>
              </a:solidFill>
              <a:latin typeface="Roboto Italics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0" y="5171562"/>
            <a:ext cx="9228474" cy="4161783"/>
            <a:chOff x="0" y="0"/>
            <a:chExt cx="12304632" cy="5549044"/>
          </a:xfrm>
        </p:grpSpPr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3"/>
            <a:srcRect t="16060" b="16060"/>
            <a:stretch>
              <a:fillRect/>
            </a:stretch>
          </p:blipFill>
          <p:spPr>
            <a:xfrm>
              <a:off x="0" y="0"/>
              <a:ext cx="12304632" cy="5549044"/>
            </a:xfrm>
            <a:prstGeom prst="rect">
              <a:avLst/>
            </a:prstGeom>
          </p:spPr>
        </p:pic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6583595" y="3787337"/>
            <a:ext cx="1566309" cy="138422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0" y="5260316"/>
            <a:ext cx="1566309" cy="138422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69345" y="5297654"/>
            <a:ext cx="1106677" cy="1470223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7"/>
          <a:srcRect l="363" r="1311" b="76490"/>
          <a:stretch>
            <a:fillRect/>
          </a:stretch>
        </p:blipFill>
        <p:spPr>
          <a:xfrm>
            <a:off x="0" y="9333346"/>
            <a:ext cx="18596716" cy="249555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3" t="5383" r="1311" b="76490"/>
          <a:stretch>
            <a:fillRect/>
          </a:stretch>
        </p:blipFill>
        <p:spPr>
          <a:xfrm>
            <a:off x="0" y="9947511"/>
            <a:ext cx="18288000" cy="37581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227730" y="3230474"/>
            <a:ext cx="2161452" cy="216145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794536" y="7128245"/>
            <a:ext cx="2245887" cy="205779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227730" y="6108816"/>
            <a:ext cx="1682695" cy="2434279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5811055" y="3091668"/>
            <a:ext cx="2702278" cy="248947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6537651" y="5774075"/>
            <a:ext cx="1975683" cy="242787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1075152" y="3413280"/>
            <a:ext cx="1306149" cy="204085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10945955" y="6746432"/>
            <a:ext cx="1564544" cy="2012276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14958005" y="3296674"/>
            <a:ext cx="2301295" cy="21574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14958005" y="6550906"/>
            <a:ext cx="1724214" cy="2370053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 rot="-5400000">
            <a:off x="5640758" y="5718429"/>
            <a:ext cx="7315200" cy="16459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3"/>
          <a:srcRect l="363" t="5383" r="1311" b="76490"/>
          <a:stretch>
            <a:fillRect/>
          </a:stretch>
        </p:blipFill>
        <p:spPr>
          <a:xfrm>
            <a:off x="0" y="0"/>
            <a:ext cx="18288000" cy="1924050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545736" y="381553"/>
            <a:ext cx="17112955" cy="10371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89"/>
              </a:lnSpc>
              <a:spcBef>
                <a:spcPct val="0"/>
              </a:spcBef>
            </a:pPr>
            <a:r>
              <a:rPr lang="cs-CZ" sz="5992" spc="149" dirty="0">
                <a:solidFill>
                  <a:srgbClr val="FFFFFF"/>
                </a:solidFill>
                <a:latin typeface="Roboto Condensed Bold"/>
              </a:rPr>
              <a:t>POJMENUJTE NÁSLEDUJÍCÍ ZDROJE ENERGIE:</a:t>
            </a:r>
            <a:endParaRPr lang="en-US" sz="5992" spc="149" dirty="0">
              <a:solidFill>
                <a:srgbClr val="FFFFFF"/>
              </a:solidFill>
              <a:latin typeface="Roboto Condensed Bold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3" t="5383" r="1311" b="76490"/>
          <a:stretch>
            <a:fillRect/>
          </a:stretch>
        </p:blipFill>
        <p:spPr>
          <a:xfrm>
            <a:off x="0" y="9856124"/>
            <a:ext cx="18288000" cy="430876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28700" y="2400300"/>
            <a:ext cx="2299503" cy="229950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011737" y="6736270"/>
            <a:ext cx="2016475" cy="184759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183190" y="6206707"/>
            <a:ext cx="1516075" cy="219323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5898801" y="2171700"/>
            <a:ext cx="2874873" cy="2648476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6561547" y="5886450"/>
            <a:ext cx="1942230" cy="2386765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1317849" y="3059674"/>
            <a:ext cx="1310065" cy="204697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11188264" y="6402820"/>
            <a:ext cx="1569235" cy="2018308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15212343" y="2942719"/>
            <a:ext cx="2308194" cy="2163932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15212343" y="6206707"/>
            <a:ext cx="1729383" cy="2377159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 rot="-5400000">
            <a:off x="5640758" y="5804154"/>
            <a:ext cx="7315200" cy="16459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3"/>
          <a:srcRect l="363" t="5383" r="1311" b="76490"/>
          <a:stretch>
            <a:fillRect/>
          </a:stretch>
        </p:blipFill>
        <p:spPr>
          <a:xfrm>
            <a:off x="-631" y="0"/>
            <a:ext cx="18401203" cy="1924050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1258492" y="4762500"/>
            <a:ext cx="2000275" cy="11905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96"/>
              </a:lnSpc>
            </a:pPr>
            <a:r>
              <a:rPr lang="cs-CZ" sz="3425" dirty="0">
                <a:solidFill>
                  <a:srgbClr val="244357"/>
                </a:solidFill>
                <a:latin typeface="Open Sans Bold"/>
              </a:rPr>
              <a:t>SOLÁRNÍ</a:t>
            </a:r>
          </a:p>
          <a:p>
            <a:pPr algn="ctr">
              <a:lnSpc>
                <a:spcPts val="4796"/>
              </a:lnSpc>
            </a:pPr>
            <a:r>
              <a:rPr lang="cs-CZ" sz="3425" dirty="0">
                <a:solidFill>
                  <a:srgbClr val="244357"/>
                </a:solidFill>
                <a:latin typeface="Open Sans Bold"/>
              </a:rPr>
              <a:t>ENERGIE</a:t>
            </a:r>
            <a:endParaRPr lang="en-US" sz="3425" dirty="0">
              <a:solidFill>
                <a:srgbClr val="244357"/>
              </a:solidFill>
              <a:latin typeface="Open Sans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183190" y="8510686"/>
            <a:ext cx="2145013" cy="5750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96"/>
              </a:lnSpc>
            </a:pPr>
            <a:r>
              <a:rPr lang="en-US" sz="3425" dirty="0">
                <a:solidFill>
                  <a:srgbClr val="244357"/>
                </a:solidFill>
                <a:latin typeface="Open Sans Bold"/>
              </a:rPr>
              <a:t>BIOMAS</a:t>
            </a:r>
            <a:r>
              <a:rPr lang="cs-CZ" sz="3425" dirty="0">
                <a:solidFill>
                  <a:srgbClr val="244357"/>
                </a:solidFill>
                <a:latin typeface="Open Sans Bold"/>
              </a:rPr>
              <a:t>A</a:t>
            </a:r>
            <a:endParaRPr lang="en-US" sz="3425" dirty="0">
              <a:solidFill>
                <a:srgbClr val="244357"/>
              </a:solidFill>
              <a:latin typeface="Open Sans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5511119" y="4762500"/>
            <a:ext cx="3364742" cy="11905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96"/>
              </a:lnSpc>
            </a:pPr>
            <a:r>
              <a:rPr lang="cs-CZ" sz="3425" dirty="0">
                <a:solidFill>
                  <a:srgbClr val="244357"/>
                </a:solidFill>
                <a:latin typeface="Open Sans Bold"/>
              </a:rPr>
              <a:t>GEOTERMÁLNÍ ENERGIE</a:t>
            </a:r>
            <a:endParaRPr lang="en-US" sz="3425" dirty="0">
              <a:solidFill>
                <a:srgbClr val="244357"/>
              </a:solidFill>
              <a:latin typeface="Open Sans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6397103" y="8277724"/>
            <a:ext cx="2159560" cy="11905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96"/>
              </a:lnSpc>
            </a:pPr>
            <a:r>
              <a:rPr lang="cs-CZ" sz="3425" dirty="0">
                <a:solidFill>
                  <a:srgbClr val="244357"/>
                </a:solidFill>
                <a:latin typeface="Open Sans Bold"/>
              </a:rPr>
              <a:t>VĚTRNÁ ENERGIE</a:t>
            </a:r>
            <a:endParaRPr lang="en-US" sz="3425" dirty="0">
              <a:solidFill>
                <a:srgbClr val="244357"/>
              </a:solidFill>
              <a:latin typeface="Open Sans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258987" y="8668527"/>
            <a:ext cx="3559261" cy="11905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96"/>
              </a:lnSpc>
            </a:pPr>
            <a:r>
              <a:rPr lang="cs-CZ" sz="3425" dirty="0">
                <a:solidFill>
                  <a:srgbClr val="244357"/>
                </a:solidFill>
                <a:latin typeface="Open Sans Bold"/>
              </a:rPr>
              <a:t>VODNÍ </a:t>
            </a:r>
          </a:p>
          <a:p>
            <a:pPr algn="ctr">
              <a:lnSpc>
                <a:spcPts val="4796"/>
              </a:lnSpc>
            </a:pPr>
            <a:r>
              <a:rPr lang="cs-CZ" sz="3425" dirty="0">
                <a:solidFill>
                  <a:srgbClr val="244357"/>
                </a:solidFill>
                <a:latin typeface="Open Sans Bold"/>
              </a:rPr>
              <a:t>ENERGIE</a:t>
            </a:r>
            <a:endParaRPr lang="en-US" sz="3425" dirty="0">
              <a:solidFill>
                <a:srgbClr val="244357"/>
              </a:solidFill>
              <a:latin typeface="Open Sans Bold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1273821" y="5216480"/>
            <a:ext cx="1403775" cy="5523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648"/>
              </a:lnSpc>
            </a:pPr>
            <a:r>
              <a:rPr lang="cs-CZ" sz="3320" dirty="0">
                <a:solidFill>
                  <a:srgbClr val="244357"/>
                </a:solidFill>
                <a:latin typeface="Open Sans Bold"/>
              </a:rPr>
              <a:t>ROPA</a:t>
            </a:r>
            <a:endParaRPr lang="en-US" sz="3320" dirty="0">
              <a:solidFill>
                <a:srgbClr val="244357"/>
              </a:solidFill>
              <a:latin typeface="Open Sa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5799632" y="5221902"/>
            <a:ext cx="1133616" cy="572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48"/>
              </a:lnSpc>
            </a:pPr>
            <a:r>
              <a:rPr lang="cs-CZ" sz="3320" dirty="0">
                <a:solidFill>
                  <a:srgbClr val="244357"/>
                </a:solidFill>
                <a:latin typeface="Open Sans Bold"/>
              </a:rPr>
              <a:t>UHLÍ</a:t>
            </a:r>
            <a:endParaRPr lang="en-US" sz="3320" dirty="0">
              <a:solidFill>
                <a:srgbClr val="244357"/>
              </a:solidFill>
              <a:latin typeface="Open Sans Bol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0742358" y="8531804"/>
            <a:ext cx="2501627" cy="1142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648"/>
              </a:lnSpc>
            </a:pPr>
            <a:r>
              <a:rPr lang="cs-CZ" sz="3320" dirty="0">
                <a:solidFill>
                  <a:srgbClr val="244357"/>
                </a:solidFill>
                <a:latin typeface="Open Sans Bold"/>
              </a:rPr>
              <a:t>JADERNÁ</a:t>
            </a:r>
          </a:p>
          <a:p>
            <a:pPr algn="ctr">
              <a:lnSpc>
                <a:spcPts val="4648"/>
              </a:lnSpc>
            </a:pPr>
            <a:r>
              <a:rPr lang="cs-CZ" sz="3320" dirty="0">
                <a:solidFill>
                  <a:srgbClr val="244357"/>
                </a:solidFill>
                <a:latin typeface="Open Sans Bold"/>
              </a:rPr>
              <a:t>ENERGIE</a:t>
            </a:r>
            <a:endParaRPr lang="en-US" sz="3320" dirty="0">
              <a:solidFill>
                <a:srgbClr val="244357"/>
              </a:solidFill>
              <a:latin typeface="Open Sans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4728124" y="8699507"/>
            <a:ext cx="2942656" cy="572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48"/>
              </a:lnSpc>
            </a:pPr>
            <a:r>
              <a:rPr lang="cs-CZ" sz="3320" dirty="0">
                <a:solidFill>
                  <a:srgbClr val="244357"/>
                </a:solidFill>
                <a:latin typeface="Open Sans Bold"/>
              </a:rPr>
              <a:t>ZEMNÍ PLYN</a:t>
            </a:r>
            <a:endParaRPr lang="en-US" sz="3320" dirty="0">
              <a:solidFill>
                <a:srgbClr val="244357"/>
              </a:solidFill>
              <a:latin typeface="Open Sans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300318" y="-549022"/>
            <a:ext cx="17603791" cy="2102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89"/>
              </a:lnSpc>
              <a:spcBef>
                <a:spcPct val="0"/>
              </a:spcBef>
            </a:pPr>
            <a:endParaRPr dirty="0"/>
          </a:p>
          <a:p>
            <a:pPr algn="ctr">
              <a:lnSpc>
                <a:spcPts val="8389"/>
              </a:lnSpc>
              <a:spcBef>
                <a:spcPct val="0"/>
              </a:spcBef>
            </a:pPr>
            <a:r>
              <a:rPr lang="cs-CZ" sz="5992" spc="149" dirty="0">
                <a:solidFill>
                  <a:srgbClr val="FFFFFF"/>
                </a:solidFill>
                <a:latin typeface="Roboto Condensed Bold"/>
              </a:rPr>
              <a:t>OBNOVITELNÉ A NEOBNOVITELNÉ ZDROJE ENERGIE</a:t>
            </a:r>
            <a:endParaRPr lang="en-US" sz="5992" spc="149" dirty="0">
              <a:solidFill>
                <a:srgbClr val="FFFFFF"/>
              </a:solidFill>
              <a:latin typeface="Roboto Condensed Bold"/>
            </a:endParaRP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>
          <a:xfrm>
            <a:off x="13161815" y="5118074"/>
            <a:ext cx="1566309" cy="1384225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>
          <a:xfrm>
            <a:off x="13331160" y="5155412"/>
            <a:ext cx="1106677" cy="1470223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>
          <a:xfrm>
            <a:off x="3759447" y="5118074"/>
            <a:ext cx="1566309" cy="138422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THE ENVIRONMENT AND CLIMATE CHANGE (4)">
            <a:hlinkClick r:id="" action="ppaction://media"/>
            <a:extLst>
              <a:ext uri="{FF2B5EF4-FFF2-40B4-BE49-F238E27FC236}">
                <a16:creationId xmlns:a16="http://schemas.microsoft.com/office/drawing/2014/main" id="{B31F5527-7C8E-4FAA-9274-435BF64A91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2" name="AutoShape 2"/>
          <p:cNvSpPr/>
          <p:nvPr/>
        </p:nvSpPr>
        <p:spPr>
          <a:xfrm>
            <a:off x="1797143" y="1"/>
            <a:ext cx="6489838" cy="10287000"/>
          </a:xfrm>
          <a:prstGeom prst="rect">
            <a:avLst/>
          </a:prstGeom>
          <a:solidFill>
            <a:srgbClr val="795548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3110678" y="5463540"/>
            <a:ext cx="3862768" cy="41148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258494" y="904875"/>
            <a:ext cx="5244660" cy="23811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86"/>
              </a:lnSpc>
              <a:spcBef>
                <a:spcPct val="0"/>
              </a:spcBef>
            </a:pPr>
            <a:r>
              <a:rPr lang="cs-CZ" sz="6847" dirty="0">
                <a:solidFill>
                  <a:srgbClr val="FFFFFF"/>
                </a:solidFill>
                <a:latin typeface="Open Sans Bold"/>
              </a:rPr>
              <a:t>FOSILNÍ PALIVA</a:t>
            </a:r>
            <a:endParaRPr lang="en-US" sz="6847" dirty="0">
              <a:solidFill>
                <a:srgbClr val="FFFFFF"/>
              </a:solidFill>
              <a:latin typeface="Open Sans Bo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6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2776384"/>
            <a:ext cx="18288000" cy="3143703"/>
            <a:chOff x="0" y="0"/>
            <a:chExt cx="24384000" cy="4191604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9945" b="9945"/>
            <a:stretch>
              <a:fillRect/>
            </a:stretch>
          </p:blipFill>
          <p:spPr>
            <a:xfrm>
              <a:off x="0" y="0"/>
              <a:ext cx="8128000" cy="4191604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rcRect t="11334" b="11334"/>
            <a:stretch>
              <a:fillRect/>
            </a:stretch>
          </p:blipFill>
          <p:spPr>
            <a:xfrm>
              <a:off x="8128000" y="0"/>
              <a:ext cx="8128000" cy="4191604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/>
            <a:srcRect t="1118" b="1118"/>
            <a:stretch>
              <a:fillRect/>
            </a:stretch>
          </p:blipFill>
          <p:spPr>
            <a:xfrm>
              <a:off x="16256000" y="0"/>
              <a:ext cx="8128000" cy="4191604"/>
            </a:xfrm>
            <a:prstGeom prst="rect">
              <a:avLst/>
            </a:prstGeom>
          </p:spPr>
        </p:pic>
      </p:grpSp>
      <p:sp>
        <p:nvSpPr>
          <p:cNvPr id="6" name="TextBox 6"/>
          <p:cNvSpPr txBox="1"/>
          <p:nvPr/>
        </p:nvSpPr>
        <p:spPr>
          <a:xfrm>
            <a:off x="2096807" y="7259253"/>
            <a:ext cx="14342269" cy="110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60"/>
              </a:lnSpc>
            </a:pPr>
            <a:r>
              <a:rPr lang="cs-CZ" sz="6400" dirty="0">
                <a:solidFill>
                  <a:srgbClr val="1C2B47"/>
                </a:solidFill>
                <a:latin typeface="Roboto Bold"/>
              </a:rPr>
              <a:t>Slyšeli jste někdy o fosilních palivech</a:t>
            </a:r>
            <a:endParaRPr lang="en-US" sz="6400" dirty="0">
              <a:solidFill>
                <a:srgbClr val="1C2B47"/>
              </a:solidFill>
              <a:latin typeface="Roboto Bold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>
            <a:alphaModFix amt="16000"/>
          </a:blip>
          <a:srcRect/>
          <a:stretch>
            <a:fillRect/>
          </a:stretch>
        </p:blipFill>
        <p:spPr>
          <a:xfrm>
            <a:off x="15195654" y="5931106"/>
            <a:ext cx="2914667" cy="2922995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3625699" y="974555"/>
            <a:ext cx="11036601" cy="10066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840"/>
              </a:lnSpc>
              <a:spcBef>
                <a:spcPct val="0"/>
              </a:spcBef>
            </a:pPr>
            <a:r>
              <a:rPr lang="cs-CZ" sz="8000" dirty="0">
                <a:solidFill>
                  <a:srgbClr val="69484F"/>
                </a:solidFill>
                <a:latin typeface="Roboto Condensed Bold"/>
              </a:rPr>
              <a:t>CO JSOU FOSILNÍ PALIVA</a:t>
            </a:r>
            <a:endParaRPr lang="en-US" sz="8000" dirty="0">
              <a:solidFill>
                <a:srgbClr val="69484F"/>
              </a:solidFill>
              <a:latin typeface="Roboto Condensed Bold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0" y="9097209"/>
            <a:ext cx="18288000" cy="1277007"/>
            <a:chOff x="0" y="0"/>
            <a:chExt cx="6186311" cy="43197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186311" cy="431975"/>
            </a:xfrm>
            <a:custGeom>
              <a:avLst/>
              <a:gdLst/>
              <a:ahLst/>
              <a:cxnLst/>
              <a:rect l="l" t="t" r="r" b="b"/>
              <a:pathLst>
                <a:path w="6186311" h="431975">
                  <a:moveTo>
                    <a:pt x="0" y="0"/>
                  </a:moveTo>
                  <a:lnTo>
                    <a:pt x="6186311" y="0"/>
                  </a:lnTo>
                  <a:lnTo>
                    <a:pt x="6186311" y="431975"/>
                  </a:lnTo>
                  <a:lnTo>
                    <a:pt x="0" y="431975"/>
                  </a:lnTo>
                  <a:close/>
                </a:path>
              </a:pathLst>
            </a:custGeom>
            <a:solidFill>
              <a:srgbClr val="795548"/>
            </a:solidFill>
          </p:spPr>
        </p:sp>
      </p:grpSp>
      <p:sp>
        <p:nvSpPr>
          <p:cNvPr id="11" name="TextBox 11"/>
          <p:cNvSpPr txBox="1"/>
          <p:nvPr/>
        </p:nvSpPr>
        <p:spPr>
          <a:xfrm>
            <a:off x="10668000" y="9006713"/>
            <a:ext cx="7432103" cy="11499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86"/>
              </a:lnSpc>
              <a:spcBef>
                <a:spcPct val="0"/>
              </a:spcBef>
            </a:pPr>
            <a:r>
              <a:rPr lang="cs-CZ" sz="6847" dirty="0">
                <a:solidFill>
                  <a:srgbClr val="FFFFFF"/>
                </a:solidFill>
                <a:latin typeface="Open Sans Bold"/>
              </a:rPr>
              <a:t>FOSILNÍ PALIVA</a:t>
            </a:r>
            <a:endParaRPr lang="en-US" sz="6847" dirty="0">
              <a:solidFill>
                <a:srgbClr val="FFFFFF"/>
              </a:solidFill>
              <a:latin typeface="Open Sans Bold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THE ENVIRONMENT AND CLIMATE CHANGE (5)">
            <a:hlinkClick r:id="" action="ppaction://media"/>
            <a:extLst>
              <a:ext uri="{FF2B5EF4-FFF2-40B4-BE49-F238E27FC236}">
                <a16:creationId xmlns:a16="http://schemas.microsoft.com/office/drawing/2014/main" id="{B9E72522-7137-489A-BCFA-190F17BED4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39" y="89071"/>
            <a:ext cx="18288000" cy="10287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>
            <a:off x="0" y="9009993"/>
            <a:ext cx="18288000" cy="1277007"/>
            <a:chOff x="0" y="0"/>
            <a:chExt cx="6186311" cy="4319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431975"/>
            </a:xfrm>
            <a:custGeom>
              <a:avLst/>
              <a:gdLst/>
              <a:ahLst/>
              <a:cxnLst/>
              <a:rect l="l" t="t" r="r" b="b"/>
              <a:pathLst>
                <a:path w="6186311" h="431975">
                  <a:moveTo>
                    <a:pt x="0" y="0"/>
                  </a:moveTo>
                  <a:lnTo>
                    <a:pt x="6186311" y="0"/>
                  </a:lnTo>
                  <a:lnTo>
                    <a:pt x="6186311" y="431975"/>
                  </a:lnTo>
                  <a:lnTo>
                    <a:pt x="0" y="431975"/>
                  </a:lnTo>
                  <a:close/>
                </a:path>
              </a:pathLst>
            </a:custGeom>
            <a:solidFill>
              <a:srgbClr val="795548"/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400878" y="266700"/>
            <a:ext cx="17907000" cy="44734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87"/>
              </a:lnSpc>
              <a:spcBef>
                <a:spcPct val="0"/>
              </a:spcBef>
            </a:pPr>
            <a:r>
              <a:rPr lang="en-US" sz="3133" dirty="0" err="1">
                <a:solidFill>
                  <a:srgbClr val="5D422E"/>
                </a:solidFill>
                <a:latin typeface="Roboto" panose="020B0604020202020204" charset="0"/>
                <a:ea typeface="Roboto" panose="020B0604020202020204" charset="0"/>
              </a:rPr>
              <a:t>Fos</a:t>
            </a:r>
            <a:r>
              <a:rPr lang="cs-CZ" sz="3133" dirty="0" err="1">
                <a:solidFill>
                  <a:srgbClr val="5D422E"/>
                </a:solidFill>
                <a:latin typeface="Roboto" panose="020B0604020202020204" charset="0"/>
                <a:ea typeface="Roboto" panose="020B0604020202020204" charset="0"/>
              </a:rPr>
              <a:t>ilní</a:t>
            </a:r>
            <a:r>
              <a:rPr lang="cs-CZ" sz="3133" dirty="0">
                <a:solidFill>
                  <a:srgbClr val="5D422E"/>
                </a:solidFill>
                <a:latin typeface="Roboto" panose="020B0604020202020204" charset="0"/>
                <a:ea typeface="Roboto" panose="020B0604020202020204" charset="0"/>
              </a:rPr>
              <a:t> paliva jsou nerostné suroviny, které vznikly v dávných dobách přeměnou odumřelých rostlin a těl za nepřístupu vzduchu. Řadí se sem především ropa, zemní plyn a uhlí. </a:t>
            </a:r>
            <a:r>
              <a:rPr lang="cs-CZ" sz="3133" dirty="0">
                <a:solidFill>
                  <a:srgbClr val="5D422E"/>
                </a:solidFill>
                <a:latin typeface="Roboto"/>
              </a:rPr>
              <a:t>Těžba těchto nerostných surovin ze země způsobuje trvalé poškození životního prostředí, odtud název </a:t>
            </a:r>
            <a:r>
              <a:rPr lang="cs-CZ" sz="3133" i="1" dirty="0">
                <a:solidFill>
                  <a:srgbClr val="5D422E"/>
                </a:solidFill>
                <a:latin typeface="Roboto"/>
              </a:rPr>
              <a:t>špinavé zdroje energie</a:t>
            </a:r>
            <a:r>
              <a:rPr lang="cs-CZ" sz="3133" dirty="0">
                <a:solidFill>
                  <a:srgbClr val="5D422E"/>
                </a:solidFill>
                <a:latin typeface="Roboto"/>
              </a:rPr>
              <a:t>.</a:t>
            </a:r>
          </a:p>
          <a:p>
            <a:pPr algn="ctr">
              <a:lnSpc>
                <a:spcPts val="4387"/>
              </a:lnSpc>
              <a:spcBef>
                <a:spcPct val="0"/>
              </a:spcBef>
            </a:pPr>
            <a:endParaRPr lang="cs-CZ" sz="3133" dirty="0">
              <a:solidFill>
                <a:srgbClr val="5D422E"/>
              </a:solidFill>
              <a:latin typeface="Roboto"/>
            </a:endParaRPr>
          </a:p>
          <a:p>
            <a:pPr algn="ctr">
              <a:lnSpc>
                <a:spcPts val="4387"/>
              </a:lnSpc>
              <a:spcBef>
                <a:spcPct val="0"/>
              </a:spcBef>
            </a:pPr>
            <a:r>
              <a:rPr lang="cs-CZ" sz="3133" dirty="0">
                <a:solidFill>
                  <a:srgbClr val="5D422E"/>
                </a:solidFill>
                <a:latin typeface="Roboto"/>
              </a:rPr>
              <a:t>Nejde ale pouze o následky těžby, energie z fosilních paliv je získávána spalováním, které zásadně znečišťuje vzduch, který dýcháme. </a:t>
            </a:r>
          </a:p>
          <a:p>
            <a:pPr algn="ctr">
              <a:lnSpc>
                <a:spcPts val="4387"/>
              </a:lnSpc>
              <a:spcBef>
                <a:spcPct val="0"/>
              </a:spcBef>
            </a:pPr>
            <a:endParaRPr lang="cs-CZ" sz="3133" dirty="0">
              <a:solidFill>
                <a:srgbClr val="5D422E"/>
              </a:solidFill>
              <a:latin typeface="Roboto"/>
            </a:endParaRPr>
          </a:p>
          <a:p>
            <a:pPr algn="ctr">
              <a:lnSpc>
                <a:spcPts val="4387"/>
              </a:lnSpc>
              <a:spcBef>
                <a:spcPct val="0"/>
              </a:spcBef>
            </a:pPr>
            <a:r>
              <a:rPr lang="cs-CZ" sz="3133" dirty="0">
                <a:solidFill>
                  <a:srgbClr val="5D422E"/>
                </a:solidFill>
                <a:latin typeface="Roboto"/>
              </a:rPr>
              <a:t>Fosilní paliva patří do skupiny neobnovitelných zdrojů energie.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63200" y="9006713"/>
            <a:ext cx="7736903" cy="11499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86"/>
              </a:lnSpc>
              <a:spcBef>
                <a:spcPct val="0"/>
              </a:spcBef>
            </a:pPr>
            <a:r>
              <a:rPr lang="cs-CZ" sz="6847" dirty="0">
                <a:solidFill>
                  <a:srgbClr val="FFFFFF"/>
                </a:solidFill>
                <a:latin typeface="Open Sans Bold"/>
              </a:rPr>
              <a:t>FOSILNÍ PALIVA</a:t>
            </a:r>
            <a:endParaRPr lang="en-US" sz="6847" dirty="0">
              <a:solidFill>
                <a:srgbClr val="FFFFFF"/>
              </a:solidFill>
              <a:latin typeface="Open Sans Bo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>
            <a:alphaModFix amt="26000"/>
          </a:blip>
          <a:srcRect/>
          <a:stretch>
            <a:fillRect/>
          </a:stretch>
        </p:blipFill>
        <p:spPr>
          <a:xfrm>
            <a:off x="16845057" y="3140621"/>
            <a:ext cx="1955953" cy="1961542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>
            <a:off x="0" y="0"/>
            <a:ext cx="18288000" cy="3361161"/>
            <a:chOff x="0" y="0"/>
            <a:chExt cx="6186311" cy="113698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1136985"/>
            </a:xfrm>
            <a:custGeom>
              <a:avLst/>
              <a:gdLst/>
              <a:ahLst/>
              <a:cxnLst/>
              <a:rect l="l" t="t" r="r" b="b"/>
              <a:pathLst>
                <a:path w="6186311" h="1136985">
                  <a:moveTo>
                    <a:pt x="0" y="0"/>
                  </a:moveTo>
                  <a:lnTo>
                    <a:pt x="6186311" y="0"/>
                  </a:lnTo>
                  <a:lnTo>
                    <a:pt x="6186311" y="1136985"/>
                  </a:lnTo>
                  <a:lnTo>
                    <a:pt x="0" y="1136985"/>
                  </a:lnTo>
                  <a:close/>
                </a:path>
              </a:pathLst>
            </a:custGeom>
            <a:solidFill>
              <a:srgbClr val="717273">
                <a:alpha val="11764"/>
              </a:srgbClr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1237076" y="1259491"/>
            <a:ext cx="10802524" cy="7258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cs-CZ" sz="4200" dirty="0">
                <a:solidFill>
                  <a:srgbClr val="1C2B47"/>
                </a:solidFill>
                <a:latin typeface="Roboto Bold"/>
              </a:rPr>
              <a:t>Odkud pochází název </a:t>
            </a:r>
            <a:r>
              <a:rPr lang="cs-CZ" sz="4200" i="1" dirty="0">
                <a:solidFill>
                  <a:srgbClr val="1C2B47"/>
                </a:solidFill>
                <a:latin typeface="Roboto Bold"/>
              </a:rPr>
              <a:t>fosilní paliva</a:t>
            </a:r>
            <a:r>
              <a:rPr lang="cs-CZ" sz="4200" dirty="0">
                <a:solidFill>
                  <a:srgbClr val="1C2B47"/>
                </a:solidFill>
                <a:latin typeface="Roboto Bold"/>
              </a:rPr>
              <a:t>? </a:t>
            </a:r>
            <a:endParaRPr lang="en-US" sz="4200" dirty="0">
              <a:solidFill>
                <a:srgbClr val="1C2B47"/>
              </a:solidFill>
              <a:latin typeface="Roboto Bold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16000"/>
          </a:blip>
          <a:srcRect/>
          <a:stretch>
            <a:fillRect/>
          </a:stretch>
        </p:blipFill>
        <p:spPr>
          <a:xfrm>
            <a:off x="-428634" y="-201405"/>
            <a:ext cx="1955953" cy="196154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b="17570"/>
          <a:stretch>
            <a:fillRect/>
          </a:stretch>
        </p:blipFill>
        <p:spPr>
          <a:xfrm>
            <a:off x="12801600" y="-30650"/>
            <a:ext cx="5486400" cy="33918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r="11614" b="8171"/>
          <a:stretch>
            <a:fillRect/>
          </a:stretch>
        </p:blipFill>
        <p:spPr>
          <a:xfrm>
            <a:off x="0" y="3361161"/>
            <a:ext cx="5030321" cy="3482003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5030321" y="3361161"/>
            <a:ext cx="18288000" cy="3482003"/>
            <a:chOff x="0" y="0"/>
            <a:chExt cx="6186311" cy="117786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186311" cy="1177863"/>
            </a:xfrm>
            <a:custGeom>
              <a:avLst/>
              <a:gdLst/>
              <a:ahLst/>
              <a:cxnLst/>
              <a:rect l="l" t="t" r="r" b="b"/>
              <a:pathLst>
                <a:path w="6186311" h="1177863">
                  <a:moveTo>
                    <a:pt x="0" y="0"/>
                  </a:moveTo>
                  <a:lnTo>
                    <a:pt x="6186311" y="0"/>
                  </a:lnTo>
                  <a:lnTo>
                    <a:pt x="6186311" y="1177863"/>
                  </a:lnTo>
                  <a:lnTo>
                    <a:pt x="0" y="1177863"/>
                  </a:lnTo>
                  <a:close/>
                </a:path>
              </a:pathLst>
            </a:custGeom>
            <a:solidFill>
              <a:srgbClr val="FFBD59">
                <a:alpha val="11764"/>
              </a:srgbClr>
            </a:solidFill>
          </p:spPr>
        </p:sp>
      </p:grpSp>
      <p:sp>
        <p:nvSpPr>
          <p:cNvPr id="10" name="TextBox 10"/>
          <p:cNvSpPr txBox="1"/>
          <p:nvPr/>
        </p:nvSpPr>
        <p:spPr>
          <a:xfrm>
            <a:off x="5345090" y="4171750"/>
            <a:ext cx="12208430" cy="1458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880"/>
              </a:lnSpc>
            </a:pPr>
            <a:r>
              <a:rPr lang="cs-CZ" sz="4200" dirty="0">
                <a:solidFill>
                  <a:srgbClr val="1C2B47"/>
                </a:solidFill>
                <a:latin typeface="Roboto Bold"/>
              </a:rPr>
              <a:t>Co vás napadne, když slyšíte termín </a:t>
            </a:r>
            <a:r>
              <a:rPr lang="cs-CZ" sz="4200" i="1" dirty="0">
                <a:solidFill>
                  <a:srgbClr val="1C2B47"/>
                </a:solidFill>
                <a:latin typeface="Roboto Bold"/>
              </a:rPr>
              <a:t>neobnovitelné zdroje energie</a:t>
            </a:r>
            <a:r>
              <a:rPr lang="cs-CZ" sz="4200" dirty="0">
                <a:solidFill>
                  <a:srgbClr val="1C2B47"/>
                </a:solidFill>
                <a:latin typeface="Roboto Bold"/>
              </a:rPr>
              <a:t>?</a:t>
            </a:r>
            <a:endParaRPr lang="en-US" sz="4200" dirty="0">
              <a:solidFill>
                <a:srgbClr val="1C2B47"/>
              </a:solidFill>
              <a:latin typeface="Roboto Bold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0" y="6843164"/>
            <a:ext cx="18288000" cy="3443836"/>
            <a:chOff x="0" y="0"/>
            <a:chExt cx="6186311" cy="116495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6186311" cy="1164952"/>
            </a:xfrm>
            <a:custGeom>
              <a:avLst/>
              <a:gdLst/>
              <a:ahLst/>
              <a:cxnLst/>
              <a:rect l="l" t="t" r="r" b="b"/>
              <a:pathLst>
                <a:path w="6186311" h="1164952">
                  <a:moveTo>
                    <a:pt x="0" y="0"/>
                  </a:moveTo>
                  <a:lnTo>
                    <a:pt x="6186311" y="0"/>
                  </a:lnTo>
                  <a:lnTo>
                    <a:pt x="6186311" y="1164952"/>
                  </a:lnTo>
                  <a:lnTo>
                    <a:pt x="0" y="1164952"/>
                  </a:lnTo>
                  <a:close/>
                </a:path>
              </a:pathLst>
            </a:custGeom>
            <a:solidFill>
              <a:srgbClr val="5D422E"/>
            </a:solidFill>
          </p:spPr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-1531174">
            <a:off x="148724" y="7227907"/>
            <a:ext cx="2176702" cy="2512788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2209800" y="7892721"/>
            <a:ext cx="15925799" cy="14587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880"/>
              </a:lnSpc>
            </a:pPr>
            <a:r>
              <a:rPr lang="cs-CZ" sz="4200" dirty="0">
                <a:solidFill>
                  <a:srgbClr val="FFFFFF"/>
                </a:solidFill>
                <a:latin typeface="Roboto Bold"/>
              </a:rPr>
              <a:t>Neobnovitelné zdroje energie jsou ty, které nelze znovu získat, protože se cyklicky neobnovují po dobu kratší než 100 let. </a:t>
            </a:r>
            <a:endParaRPr lang="en-US" sz="4200" dirty="0">
              <a:solidFill>
                <a:srgbClr val="FFFFFF"/>
              </a:solidFill>
              <a:latin typeface="Roboto Bold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THE ENVIRONMENT AND CLIMATE CHANGE (6)">
            <a:hlinkClick r:id="" action="ppaction://media"/>
            <a:extLst>
              <a:ext uri="{FF2B5EF4-FFF2-40B4-BE49-F238E27FC236}">
                <a16:creationId xmlns:a16="http://schemas.microsoft.com/office/drawing/2014/main" id="{9C78EFA4-8CD7-4B9A-9D4A-AFE401A4D09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8311812" cy="10300394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>
            <a:off x="1028700" y="0"/>
            <a:ext cx="6608064" cy="10287000"/>
            <a:chOff x="0" y="0"/>
            <a:chExt cx="2235320" cy="3479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35320" cy="3479800"/>
            </a:xfrm>
            <a:custGeom>
              <a:avLst/>
              <a:gdLst/>
              <a:ahLst/>
              <a:cxnLst/>
              <a:rect l="l" t="t" r="r" b="b"/>
              <a:pathLst>
                <a:path w="2235320" h="3479800">
                  <a:moveTo>
                    <a:pt x="0" y="0"/>
                  </a:moveTo>
                  <a:lnTo>
                    <a:pt x="2235320" y="0"/>
                  </a:lnTo>
                  <a:lnTo>
                    <a:pt x="2235320" y="3479800"/>
                  </a:lnTo>
                  <a:lnTo>
                    <a:pt x="0" y="3479800"/>
                  </a:lnTo>
                  <a:close/>
                </a:path>
              </a:pathLst>
            </a:custGeom>
            <a:solidFill>
              <a:srgbClr val="545454"/>
            </a:solid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028700" y="5746710"/>
            <a:ext cx="6608064" cy="454029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2184466" y="636336"/>
            <a:ext cx="4597334" cy="23811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86"/>
              </a:lnSpc>
            </a:pPr>
            <a:r>
              <a:rPr lang="cs-CZ" sz="6847" dirty="0">
                <a:solidFill>
                  <a:srgbClr val="FFFFFF"/>
                </a:solidFill>
                <a:latin typeface="Open Sans Bold"/>
              </a:rPr>
              <a:t>JADERNÁ ENERGIE</a:t>
            </a:r>
            <a:endParaRPr lang="en-US" sz="6847" dirty="0">
              <a:solidFill>
                <a:srgbClr val="FFFFFF"/>
              </a:solidFill>
              <a:latin typeface="Open Sans Bo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2787403"/>
            <a:ext cx="18288000" cy="3143703"/>
            <a:chOff x="0" y="0"/>
            <a:chExt cx="24384000" cy="4191604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15301" b="15301"/>
            <a:stretch>
              <a:fillRect/>
            </a:stretch>
          </p:blipFill>
          <p:spPr>
            <a:xfrm>
              <a:off x="0" y="0"/>
              <a:ext cx="8128000" cy="4191604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rcRect t="4160" b="4160"/>
            <a:stretch>
              <a:fillRect/>
            </a:stretch>
          </p:blipFill>
          <p:spPr>
            <a:xfrm>
              <a:off x="8128000" y="0"/>
              <a:ext cx="8128000" cy="4191604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/>
            <a:srcRect t="20987" b="20987"/>
            <a:stretch>
              <a:fillRect/>
            </a:stretch>
          </p:blipFill>
          <p:spPr>
            <a:xfrm>
              <a:off x="16256000" y="0"/>
              <a:ext cx="8128000" cy="4191604"/>
            </a:xfrm>
            <a:prstGeom prst="rect">
              <a:avLst/>
            </a:prstGeom>
          </p:spPr>
        </p:pic>
      </p:grpSp>
      <p:sp>
        <p:nvSpPr>
          <p:cNvPr id="6" name="TextBox 6"/>
          <p:cNvSpPr txBox="1"/>
          <p:nvPr/>
        </p:nvSpPr>
        <p:spPr>
          <a:xfrm>
            <a:off x="1143000" y="7259253"/>
            <a:ext cx="15809175" cy="11061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960"/>
              </a:lnSpc>
            </a:pPr>
            <a:r>
              <a:rPr lang="cs-CZ" sz="6400" dirty="0">
                <a:solidFill>
                  <a:srgbClr val="1C2B47"/>
                </a:solidFill>
                <a:latin typeface="Roboto Bold"/>
              </a:rPr>
              <a:t>ENERGIE ZÍSKANÁ Z JÁDRA ATOMU</a:t>
            </a:r>
            <a:endParaRPr lang="en-US" sz="6400" dirty="0">
              <a:solidFill>
                <a:srgbClr val="1C2B47"/>
              </a:solidFill>
              <a:latin typeface="Roboto Bold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>
            <a:alphaModFix amt="16000"/>
          </a:blip>
          <a:srcRect/>
          <a:stretch>
            <a:fillRect/>
          </a:stretch>
        </p:blipFill>
        <p:spPr>
          <a:xfrm rot="423637">
            <a:off x="14953047" y="-226222"/>
            <a:ext cx="2943234" cy="2951644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3625699" y="974555"/>
            <a:ext cx="11852074" cy="10066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840"/>
              </a:lnSpc>
              <a:spcBef>
                <a:spcPct val="0"/>
              </a:spcBef>
            </a:pPr>
            <a:r>
              <a:rPr lang="cs-CZ" sz="8000" dirty="0">
                <a:solidFill>
                  <a:srgbClr val="545454"/>
                </a:solidFill>
                <a:latin typeface="Roboto Condensed Bold"/>
              </a:rPr>
              <a:t>CO JE JADERNÁ ENERGIE?</a:t>
            </a:r>
            <a:endParaRPr lang="en-US" sz="8000" dirty="0">
              <a:solidFill>
                <a:srgbClr val="545454"/>
              </a:solidFill>
              <a:latin typeface="Roboto Condensed Bold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0" y="9097209"/>
            <a:ext cx="18288000" cy="1277007"/>
            <a:chOff x="0" y="0"/>
            <a:chExt cx="6186311" cy="43197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186311" cy="431975"/>
            </a:xfrm>
            <a:custGeom>
              <a:avLst/>
              <a:gdLst/>
              <a:ahLst/>
              <a:cxnLst/>
              <a:rect l="l" t="t" r="r" b="b"/>
              <a:pathLst>
                <a:path w="6186311" h="431975">
                  <a:moveTo>
                    <a:pt x="0" y="0"/>
                  </a:moveTo>
                  <a:lnTo>
                    <a:pt x="6186311" y="0"/>
                  </a:lnTo>
                  <a:lnTo>
                    <a:pt x="6186311" y="431975"/>
                  </a:lnTo>
                  <a:lnTo>
                    <a:pt x="0" y="431975"/>
                  </a:lnTo>
                  <a:close/>
                </a:path>
              </a:pathLst>
            </a:custGeom>
            <a:solidFill>
              <a:srgbClr val="5A5758"/>
            </a:solidFill>
          </p:spPr>
        </p:sp>
      </p:grpSp>
      <p:sp>
        <p:nvSpPr>
          <p:cNvPr id="11" name="TextBox 11"/>
          <p:cNvSpPr txBox="1"/>
          <p:nvPr/>
        </p:nvSpPr>
        <p:spPr>
          <a:xfrm>
            <a:off x="9901487" y="9076330"/>
            <a:ext cx="8386513" cy="11597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86"/>
              </a:lnSpc>
              <a:spcBef>
                <a:spcPct val="0"/>
              </a:spcBef>
            </a:pPr>
            <a:r>
              <a:rPr lang="cs-CZ" sz="6847" dirty="0">
                <a:solidFill>
                  <a:srgbClr val="FFFFFF"/>
                </a:solidFill>
                <a:latin typeface="Open Sans Bold"/>
              </a:rPr>
              <a:t>JADERNÁ ENERGIE</a:t>
            </a:r>
            <a:endParaRPr lang="en-US" sz="6847" dirty="0">
              <a:solidFill>
                <a:srgbClr val="FFFFFF"/>
              </a:solidFill>
              <a:latin typeface="Open Sans Bold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374216"/>
            <a:chOff x="0" y="0"/>
            <a:chExt cx="6186311" cy="350930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3509303"/>
            </a:xfrm>
            <a:custGeom>
              <a:avLst/>
              <a:gdLst/>
              <a:ahLst/>
              <a:cxnLst/>
              <a:rect l="l" t="t" r="r" b="b"/>
              <a:pathLst>
                <a:path w="6186311" h="3509303">
                  <a:moveTo>
                    <a:pt x="0" y="0"/>
                  </a:moveTo>
                  <a:lnTo>
                    <a:pt x="6186311" y="0"/>
                  </a:lnTo>
                  <a:lnTo>
                    <a:pt x="6186311" y="3509303"/>
                  </a:lnTo>
                  <a:lnTo>
                    <a:pt x="0" y="3509303"/>
                  </a:lnTo>
                  <a:close/>
                </a:path>
              </a:pathLst>
            </a:custGeom>
            <a:solidFill>
              <a:srgbClr val="444444"/>
            </a:solidFill>
          </p:spPr>
        </p:sp>
      </p:grpSp>
      <p:sp>
        <p:nvSpPr>
          <p:cNvPr id="5" name="TextBox 5"/>
          <p:cNvSpPr txBox="1"/>
          <p:nvPr/>
        </p:nvSpPr>
        <p:spPr>
          <a:xfrm>
            <a:off x="184022" y="-228600"/>
            <a:ext cx="3461708" cy="1876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87"/>
              </a:lnSpc>
            </a:pPr>
            <a:r>
              <a:rPr lang="cs-CZ" sz="10847" dirty="0">
                <a:solidFill>
                  <a:srgbClr val="FFD91D"/>
                </a:solidFill>
                <a:latin typeface="Schoolbell"/>
              </a:rPr>
              <a:t>ATOM</a:t>
            </a:r>
            <a:endParaRPr lang="en-US" sz="10847" dirty="0">
              <a:solidFill>
                <a:srgbClr val="FFD91D"/>
              </a:solidFill>
              <a:latin typeface="Schoolbell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20811" y="962025"/>
            <a:ext cx="8014881" cy="83751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07"/>
              </a:lnSpc>
              <a:spcBef>
                <a:spcPct val="0"/>
              </a:spcBef>
            </a:pPr>
            <a:r>
              <a:rPr lang="en-US" sz="2934" dirty="0">
                <a:solidFill>
                  <a:srgbClr val="FFFFFF"/>
                </a:solidFill>
                <a:latin typeface="Roboto Bold"/>
              </a:rPr>
              <a:t>                                         </a:t>
            </a:r>
            <a:r>
              <a:rPr lang="cs-CZ" sz="2934" dirty="0">
                <a:solidFill>
                  <a:srgbClr val="FFFFFF"/>
                </a:solidFill>
                <a:latin typeface="Roboto Bold"/>
              </a:rPr>
              <a:t>jsou částice v hmotě, které tvoří molekuly. Molekuly pak tvoří plyny, kapaliny a pevné látky. </a:t>
            </a:r>
          </a:p>
          <a:p>
            <a:pPr>
              <a:lnSpc>
                <a:spcPts val="4107"/>
              </a:lnSpc>
              <a:spcBef>
                <a:spcPct val="0"/>
              </a:spcBef>
            </a:pPr>
            <a:endParaRPr lang="cs-CZ" sz="2934" dirty="0">
              <a:solidFill>
                <a:srgbClr val="FFFFFF"/>
              </a:solidFill>
              <a:latin typeface="Roboto Bold"/>
            </a:endParaRPr>
          </a:p>
          <a:p>
            <a:pPr>
              <a:lnSpc>
                <a:spcPts val="4107"/>
              </a:lnSpc>
              <a:spcBef>
                <a:spcPct val="0"/>
              </a:spcBef>
            </a:pPr>
            <a:r>
              <a:rPr lang="cs-CZ" sz="2934" dirty="0">
                <a:solidFill>
                  <a:srgbClr val="FFFFFF"/>
                </a:solidFill>
                <a:latin typeface="Roboto Bold"/>
              </a:rPr>
              <a:t>Samotné atomy jsou tvořeny třemi částicemi zvanými </a:t>
            </a:r>
            <a:r>
              <a:rPr lang="cs-CZ" sz="2934" dirty="0">
                <a:solidFill>
                  <a:srgbClr val="00B0F0"/>
                </a:solidFill>
                <a:latin typeface="Roboto Bold"/>
              </a:rPr>
              <a:t>protony</a:t>
            </a:r>
            <a:r>
              <a:rPr lang="cs-CZ" sz="2934" dirty="0">
                <a:solidFill>
                  <a:srgbClr val="FFFFFF"/>
                </a:solidFill>
                <a:latin typeface="Roboto Bold"/>
              </a:rPr>
              <a:t>, </a:t>
            </a:r>
            <a:r>
              <a:rPr lang="cs-CZ" sz="2934" dirty="0">
                <a:solidFill>
                  <a:srgbClr val="FF0000"/>
                </a:solidFill>
                <a:latin typeface="Roboto Bold"/>
              </a:rPr>
              <a:t>neutrony</a:t>
            </a:r>
            <a:r>
              <a:rPr lang="cs-CZ" sz="2934" dirty="0">
                <a:solidFill>
                  <a:srgbClr val="FFFFFF"/>
                </a:solidFill>
                <a:latin typeface="Roboto Bold"/>
              </a:rPr>
              <a:t> a </a:t>
            </a:r>
            <a:r>
              <a:rPr lang="cs-CZ" sz="2934" dirty="0">
                <a:solidFill>
                  <a:srgbClr val="92D050"/>
                </a:solidFill>
                <a:latin typeface="Roboto Bold"/>
              </a:rPr>
              <a:t>elektrony</a:t>
            </a:r>
            <a:r>
              <a:rPr lang="cs-CZ" sz="2934" dirty="0">
                <a:solidFill>
                  <a:srgbClr val="FFFFFF"/>
                </a:solidFill>
                <a:latin typeface="Roboto Bold"/>
              </a:rPr>
              <a:t>. Atom má jádro </a:t>
            </a:r>
            <a:r>
              <a:rPr lang="cs-CZ" sz="2934" i="1" dirty="0">
                <a:solidFill>
                  <a:srgbClr val="FFFFFF"/>
                </a:solidFill>
                <a:latin typeface="Roboto Bold"/>
              </a:rPr>
              <a:t>(</a:t>
            </a:r>
            <a:r>
              <a:rPr lang="cs-CZ" sz="2934" i="1" dirty="0" err="1">
                <a:solidFill>
                  <a:srgbClr val="FFFFFF"/>
                </a:solidFill>
                <a:latin typeface="Roboto Bold"/>
              </a:rPr>
              <a:t>nucleolus</a:t>
            </a:r>
            <a:r>
              <a:rPr lang="cs-CZ" sz="2934" i="1" dirty="0">
                <a:solidFill>
                  <a:srgbClr val="FFFFFF"/>
                </a:solidFill>
                <a:latin typeface="Roboto Bold"/>
              </a:rPr>
              <a:t>), </a:t>
            </a:r>
            <a:r>
              <a:rPr lang="cs-CZ" sz="2934" dirty="0">
                <a:solidFill>
                  <a:srgbClr val="FFFFFF"/>
                </a:solidFill>
                <a:latin typeface="Roboto Bold"/>
              </a:rPr>
              <a:t>které obsahuje </a:t>
            </a:r>
            <a:r>
              <a:rPr lang="cs-CZ" sz="2934" dirty="0">
                <a:solidFill>
                  <a:srgbClr val="00B0F0"/>
                </a:solidFill>
                <a:latin typeface="Roboto Bold"/>
              </a:rPr>
              <a:t>protony</a:t>
            </a:r>
            <a:r>
              <a:rPr lang="cs-CZ" sz="2934" dirty="0">
                <a:solidFill>
                  <a:srgbClr val="FFFFFF"/>
                </a:solidFill>
                <a:latin typeface="Roboto Bold"/>
              </a:rPr>
              <a:t> a </a:t>
            </a:r>
            <a:r>
              <a:rPr lang="cs-CZ" sz="2934" dirty="0">
                <a:solidFill>
                  <a:srgbClr val="FF0000"/>
                </a:solidFill>
                <a:latin typeface="Roboto Bold"/>
              </a:rPr>
              <a:t>neutrony</a:t>
            </a:r>
            <a:r>
              <a:rPr lang="cs-CZ" sz="2934" dirty="0">
                <a:solidFill>
                  <a:srgbClr val="FFFFFF"/>
                </a:solidFill>
                <a:latin typeface="Roboto Bold"/>
              </a:rPr>
              <a:t>. Jádro je obklopeno </a:t>
            </a:r>
            <a:r>
              <a:rPr lang="cs-CZ" sz="2934" dirty="0">
                <a:solidFill>
                  <a:srgbClr val="92D050"/>
                </a:solidFill>
                <a:latin typeface="Roboto Bold"/>
              </a:rPr>
              <a:t>elektrony</a:t>
            </a:r>
            <a:r>
              <a:rPr lang="cs-CZ" sz="2934" dirty="0">
                <a:solidFill>
                  <a:srgbClr val="FFFFFF"/>
                </a:solidFill>
                <a:latin typeface="Roboto Bold"/>
              </a:rPr>
              <a:t>. </a:t>
            </a:r>
          </a:p>
          <a:p>
            <a:pPr>
              <a:lnSpc>
                <a:spcPts val="4107"/>
              </a:lnSpc>
              <a:spcBef>
                <a:spcPct val="0"/>
              </a:spcBef>
            </a:pPr>
            <a:endParaRPr lang="cs-CZ" sz="2934" dirty="0">
              <a:solidFill>
                <a:srgbClr val="FFFFFF"/>
              </a:solidFill>
              <a:latin typeface="Roboto Bold"/>
            </a:endParaRPr>
          </a:p>
          <a:p>
            <a:pPr>
              <a:lnSpc>
                <a:spcPts val="4107"/>
              </a:lnSpc>
              <a:spcBef>
                <a:spcPct val="0"/>
              </a:spcBef>
            </a:pPr>
            <a:r>
              <a:rPr lang="cs-CZ" sz="2934" dirty="0">
                <a:solidFill>
                  <a:srgbClr val="00B0F0"/>
                </a:solidFill>
                <a:latin typeface="Roboto Bold"/>
              </a:rPr>
              <a:t>Protony</a:t>
            </a:r>
            <a:r>
              <a:rPr lang="cs-CZ" sz="2934" dirty="0">
                <a:solidFill>
                  <a:srgbClr val="FFFFFF"/>
                </a:solidFill>
                <a:latin typeface="Roboto Bold"/>
              </a:rPr>
              <a:t> nesou kladný elektrický náboj a </a:t>
            </a:r>
            <a:r>
              <a:rPr lang="cs-CZ" sz="2934" dirty="0">
                <a:solidFill>
                  <a:srgbClr val="92D050"/>
                </a:solidFill>
                <a:latin typeface="Roboto Bold"/>
              </a:rPr>
              <a:t>elektrony</a:t>
            </a:r>
            <a:r>
              <a:rPr lang="cs-CZ" sz="2934" dirty="0">
                <a:solidFill>
                  <a:srgbClr val="FFFFFF"/>
                </a:solidFill>
                <a:latin typeface="Roboto Bold"/>
              </a:rPr>
              <a:t> negativní elektrický náboj. </a:t>
            </a:r>
          </a:p>
          <a:p>
            <a:pPr>
              <a:lnSpc>
                <a:spcPts val="4107"/>
              </a:lnSpc>
              <a:spcBef>
                <a:spcPct val="0"/>
              </a:spcBef>
            </a:pPr>
            <a:r>
              <a:rPr lang="cs-CZ" sz="2934" dirty="0">
                <a:solidFill>
                  <a:srgbClr val="FF0000"/>
                </a:solidFill>
                <a:latin typeface="Roboto Bold"/>
              </a:rPr>
              <a:t>Neutrony</a:t>
            </a:r>
            <a:r>
              <a:rPr lang="cs-CZ" sz="2934" dirty="0">
                <a:solidFill>
                  <a:srgbClr val="FFFFFF"/>
                </a:solidFill>
                <a:latin typeface="Roboto Bold"/>
              </a:rPr>
              <a:t> elektrický náboj nemají – jsou neutrální. </a:t>
            </a:r>
          </a:p>
          <a:p>
            <a:pPr>
              <a:lnSpc>
                <a:spcPts val="4107"/>
              </a:lnSpc>
              <a:spcBef>
                <a:spcPct val="0"/>
              </a:spcBef>
            </a:pPr>
            <a:endParaRPr lang="cs-CZ" sz="2934" dirty="0">
              <a:solidFill>
                <a:srgbClr val="00B0F0"/>
              </a:solidFill>
              <a:latin typeface="Roboto Bold"/>
            </a:endParaRPr>
          </a:p>
          <a:p>
            <a:pPr>
              <a:lnSpc>
                <a:spcPts val="4107"/>
              </a:lnSpc>
              <a:spcBef>
                <a:spcPct val="0"/>
              </a:spcBef>
            </a:pPr>
            <a:r>
              <a:rPr lang="cs-CZ" sz="2934" dirty="0">
                <a:solidFill>
                  <a:srgbClr val="FFFFFF"/>
                </a:solidFill>
                <a:latin typeface="Roboto Bold"/>
              </a:rPr>
              <a:t>Ve vazbách které drží jádro pohromadě</a:t>
            </a:r>
          </a:p>
          <a:p>
            <a:pPr>
              <a:lnSpc>
                <a:spcPts val="4107"/>
              </a:lnSpc>
              <a:spcBef>
                <a:spcPct val="0"/>
              </a:spcBef>
            </a:pPr>
            <a:r>
              <a:rPr lang="cs-CZ" sz="2934" dirty="0">
                <a:solidFill>
                  <a:srgbClr val="FFFFFF"/>
                </a:solidFill>
                <a:latin typeface="Roboto Bold"/>
              </a:rPr>
              <a:t>je přítomna obrovská energie. </a:t>
            </a:r>
            <a:endParaRPr lang="en-US" sz="2934" dirty="0">
              <a:solidFill>
                <a:srgbClr val="FFFFFF"/>
              </a:solidFill>
              <a:latin typeface="Roboto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298180" y="7870190"/>
            <a:ext cx="10220212" cy="15397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98"/>
              </a:lnSpc>
              <a:spcBef>
                <a:spcPct val="0"/>
              </a:spcBef>
            </a:pPr>
            <a:r>
              <a:rPr lang="cs-CZ" sz="2927" dirty="0">
                <a:solidFill>
                  <a:srgbClr val="FFFFFF"/>
                </a:solidFill>
                <a:latin typeface="Roboto Bold"/>
              </a:rPr>
              <a:t>Jaderná energie se uvolňuje přerušením těchto vazeb, například štěpením. Z této energie je pak možné získávat elektřinu. </a:t>
            </a:r>
            <a:endParaRPr lang="en-US" sz="2927" dirty="0">
              <a:solidFill>
                <a:srgbClr val="FFFFFF"/>
              </a:solidFill>
              <a:latin typeface="Roboto Bold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>
            <a:off x="17553417" y="9042026"/>
            <a:ext cx="541513" cy="1244974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98E9187D-2669-4E1A-8C3F-6BABDCCA07C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32" b="12103"/>
          <a:stretch/>
        </p:blipFill>
        <p:spPr>
          <a:xfrm>
            <a:off x="8264786" y="0"/>
            <a:ext cx="9928364" cy="75819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7820" b="7820"/>
            <a:stretch>
              <a:fillRect/>
            </a:stretch>
          </p:blipFill>
          <p:spPr>
            <a:xfrm>
              <a:off x="0" y="0"/>
              <a:ext cx="12179300" cy="6845300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>
              <a:off x="12204700" y="0"/>
              <a:ext cx="12179300" cy="6845300"/>
            </a:xfrm>
            <a:prstGeom prst="rect">
              <a:avLst/>
            </a:prstGeom>
            <a:solidFill>
              <a:srgbClr val="CFBDAE"/>
            </a:solidFill>
          </p:spPr>
        </p:sp>
        <p:sp>
          <p:nvSpPr>
            <p:cNvPr id="5" name="AutoShape 5"/>
            <p:cNvSpPr/>
            <p:nvPr/>
          </p:nvSpPr>
          <p:spPr>
            <a:xfrm>
              <a:off x="0" y="6870700"/>
              <a:ext cx="12179300" cy="6845300"/>
            </a:xfrm>
            <a:prstGeom prst="rect">
              <a:avLst/>
            </a:prstGeom>
            <a:solidFill>
              <a:srgbClr val="CFBDAE"/>
            </a:solidFill>
          </p:spPr>
        </p:sp>
        <p:sp>
          <p:nvSpPr>
            <p:cNvPr id="6" name="AutoShape 6"/>
            <p:cNvSpPr/>
            <p:nvPr/>
          </p:nvSpPr>
          <p:spPr>
            <a:xfrm>
              <a:off x="12204700" y="6870700"/>
              <a:ext cx="12179300" cy="6845300"/>
            </a:xfrm>
            <a:prstGeom prst="rect">
              <a:avLst/>
            </a:prstGeom>
            <a:solidFill>
              <a:srgbClr val="CFBDAE"/>
            </a:solidFill>
          </p:spPr>
        </p:sp>
      </p:grpSp>
      <p:sp>
        <p:nvSpPr>
          <p:cNvPr id="7" name="TextBox 7"/>
          <p:cNvSpPr txBox="1"/>
          <p:nvPr/>
        </p:nvSpPr>
        <p:spPr>
          <a:xfrm>
            <a:off x="10564227" y="17145"/>
            <a:ext cx="7723774" cy="11909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10006"/>
              </a:lnSpc>
              <a:spcBef>
                <a:spcPct val="0"/>
              </a:spcBef>
            </a:pPr>
            <a:r>
              <a:rPr lang="cs-CZ" sz="7147" dirty="0">
                <a:solidFill>
                  <a:srgbClr val="5D422E"/>
                </a:solidFill>
                <a:latin typeface="Roboto Condensed Bold"/>
              </a:rPr>
              <a:t>NEOBNOVITELNOST</a:t>
            </a:r>
            <a:endParaRPr lang="en-US" sz="7147" dirty="0">
              <a:solidFill>
                <a:srgbClr val="5D422E"/>
              </a:solidFill>
              <a:latin typeface="Roboto Condensed Bold"/>
            </a:endParaRPr>
          </a:p>
        </p:txBody>
      </p:sp>
      <p:grpSp>
        <p:nvGrpSpPr>
          <p:cNvPr id="8" name="Group 8"/>
          <p:cNvGrpSpPr/>
          <p:nvPr/>
        </p:nvGrpSpPr>
        <p:grpSpPr>
          <a:xfrm>
            <a:off x="4807472" y="3286075"/>
            <a:ext cx="7967642" cy="3349091"/>
            <a:chOff x="0" y="0"/>
            <a:chExt cx="10623523" cy="4465455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0623523" cy="4465455"/>
              <a:chOff x="0" y="0"/>
              <a:chExt cx="3956845" cy="1663206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3956845" cy="1663206"/>
              </a:xfrm>
              <a:custGeom>
                <a:avLst/>
                <a:gdLst/>
                <a:ahLst/>
                <a:cxnLst/>
                <a:rect l="l" t="t" r="r" b="b"/>
                <a:pathLst>
                  <a:path w="3956845" h="1663206">
                    <a:moveTo>
                      <a:pt x="0" y="0"/>
                    </a:moveTo>
                    <a:lnTo>
                      <a:pt x="3956845" y="0"/>
                    </a:lnTo>
                    <a:lnTo>
                      <a:pt x="3956845" y="1663206"/>
                    </a:lnTo>
                    <a:lnTo>
                      <a:pt x="0" y="1663206"/>
                    </a:lnTo>
                    <a:close/>
                  </a:path>
                </a:pathLst>
              </a:custGeom>
              <a:solidFill>
                <a:srgbClr val="5D422E"/>
              </a:solidFill>
            </p:spPr>
          </p:sp>
        </p:grpSp>
        <p:sp>
          <p:nvSpPr>
            <p:cNvPr id="11" name="TextBox 11"/>
            <p:cNvSpPr txBox="1"/>
            <p:nvPr/>
          </p:nvSpPr>
          <p:spPr>
            <a:xfrm>
              <a:off x="1054449" y="1134137"/>
              <a:ext cx="8514624" cy="22614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571"/>
                </a:lnSpc>
              </a:pPr>
              <a:r>
                <a:rPr lang="cs-CZ" sz="6705" dirty="0">
                  <a:solidFill>
                    <a:srgbClr val="FFFFFF"/>
                  </a:solidFill>
                  <a:latin typeface="Roboto Condensed Bold"/>
                </a:rPr>
                <a:t>NEVÝHODY FOSILNÍCH PALIV</a:t>
              </a:r>
              <a:endParaRPr lang="en-US" sz="6705" dirty="0">
                <a:solidFill>
                  <a:srgbClr val="FFFFFF"/>
                </a:solidFill>
                <a:latin typeface="Roboto Condensed Bold"/>
              </a:endParaRP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205740" y="8930005"/>
            <a:ext cx="7795260" cy="11665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9782"/>
              </a:lnSpc>
              <a:spcBef>
                <a:spcPct val="0"/>
              </a:spcBef>
            </a:pPr>
            <a:r>
              <a:rPr lang="cs-CZ" sz="6987" dirty="0">
                <a:solidFill>
                  <a:srgbClr val="5D422E"/>
                </a:solidFill>
                <a:latin typeface="Roboto Condensed Bold"/>
              </a:rPr>
              <a:t>ZNĚČIŠTĚNÍ OVDUŠÍ</a:t>
            </a:r>
            <a:endParaRPr lang="en-US" sz="6987" dirty="0">
              <a:solidFill>
                <a:srgbClr val="5D422E"/>
              </a:solidFill>
              <a:latin typeface="Roboto Condensed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6313406" y="8930005"/>
            <a:ext cx="11814574" cy="12287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0016"/>
              </a:lnSpc>
              <a:spcBef>
                <a:spcPct val="0"/>
              </a:spcBef>
            </a:pPr>
            <a:r>
              <a:rPr lang="cs-CZ" sz="7154" dirty="0">
                <a:solidFill>
                  <a:srgbClr val="5D422E"/>
                </a:solidFill>
                <a:latin typeface="Roboto Condensed Bold"/>
              </a:rPr>
              <a:t>NIČENÍ KRAJINY</a:t>
            </a:r>
            <a:endParaRPr lang="en-US" sz="7154" dirty="0">
              <a:solidFill>
                <a:srgbClr val="5D422E"/>
              </a:solidFill>
              <a:latin typeface="Roboto Condensed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198465" y="1159062"/>
            <a:ext cx="7723775" cy="1458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5880"/>
              </a:lnSpc>
              <a:spcBef>
                <a:spcPct val="0"/>
              </a:spcBef>
            </a:pPr>
            <a:r>
              <a:rPr lang="cs-CZ" sz="4200" spc="-96" dirty="0">
                <a:solidFill>
                  <a:srgbClr val="5D422E"/>
                </a:solidFill>
                <a:latin typeface="Roboto Condensed"/>
              </a:rPr>
              <a:t>Ropa, zemní plyn i uhlí budou jednou zcela vyčerpány. </a:t>
            </a:r>
            <a:endParaRPr lang="en-US" sz="4200" spc="-96" dirty="0">
              <a:solidFill>
                <a:srgbClr val="5D422E"/>
              </a:solidFill>
              <a:latin typeface="Roboto Condense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915297" y="8235836"/>
            <a:ext cx="8836696" cy="7021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5880"/>
              </a:lnSpc>
              <a:spcBef>
                <a:spcPct val="0"/>
              </a:spcBef>
            </a:pPr>
            <a:r>
              <a:rPr lang="cs-CZ" sz="4200" spc="-96" dirty="0">
                <a:solidFill>
                  <a:srgbClr val="5D422E"/>
                </a:solidFill>
                <a:latin typeface="Roboto Condensed"/>
              </a:rPr>
              <a:t>Těžba těchto surovin má dopad na krajinu. </a:t>
            </a:r>
            <a:endParaRPr lang="en-US" sz="4200" spc="-96" dirty="0">
              <a:solidFill>
                <a:srgbClr val="5D422E"/>
              </a:solidFill>
              <a:latin typeface="Roboto Condense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205740" y="6732320"/>
            <a:ext cx="8057108" cy="2215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880"/>
              </a:lnSpc>
            </a:pPr>
            <a:r>
              <a:rPr lang="cs-CZ" sz="4200" spc="-96" dirty="0">
                <a:solidFill>
                  <a:srgbClr val="5D422E"/>
                </a:solidFill>
                <a:latin typeface="Roboto Condensed"/>
              </a:rPr>
              <a:t>Spalováním fosilních paliv se uvolňuje oxid uhličitý, který je hlavní příčinou skleníkového efektu. </a:t>
            </a:r>
            <a:endParaRPr lang="en-US" sz="4200" spc="-96" dirty="0">
              <a:solidFill>
                <a:srgbClr val="5D422E"/>
              </a:solidFill>
              <a:latin typeface="Roboto Condensed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l="2666" r="266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028700"/>
            <a:ext cx="18436590" cy="2305050"/>
            <a:chOff x="0" y="0"/>
            <a:chExt cx="6236575" cy="7797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236575" cy="779733"/>
            </a:xfrm>
            <a:custGeom>
              <a:avLst/>
              <a:gdLst/>
              <a:ahLst/>
              <a:cxnLst/>
              <a:rect l="l" t="t" r="r" b="b"/>
              <a:pathLst>
                <a:path w="6236575" h="779733">
                  <a:moveTo>
                    <a:pt x="0" y="0"/>
                  </a:moveTo>
                  <a:lnTo>
                    <a:pt x="6236575" y="0"/>
                  </a:lnTo>
                  <a:lnTo>
                    <a:pt x="6236575" y="779733"/>
                  </a:lnTo>
                  <a:lnTo>
                    <a:pt x="0" y="779733"/>
                  </a:lnTo>
                  <a:close/>
                </a:path>
              </a:pathLst>
            </a:custGeom>
            <a:solidFill>
              <a:srgbClr val="244357">
                <a:alpha val="80784"/>
              </a:srgbClr>
            </a:solid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824133">
            <a:off x="15290198" y="2703195"/>
            <a:ext cx="2848030" cy="285616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9366" y="1379220"/>
            <a:ext cx="17333833" cy="15525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cs-CZ" sz="9000" dirty="0">
                <a:solidFill>
                  <a:srgbClr val="F2FAFF"/>
                </a:solidFill>
                <a:latin typeface="Roboto Condensed Bold"/>
              </a:rPr>
              <a:t>CO ZPŮSOBUJÍ SKLENÍKOVÉ PLYNY?</a:t>
            </a:r>
            <a:endParaRPr lang="en-US" sz="9000" dirty="0">
              <a:solidFill>
                <a:srgbClr val="F2FAFF"/>
              </a:solidFill>
              <a:latin typeface="Roboto Condensed Bold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THE ENVIRONMENT AND CLIMATE CHANGE (7)">
            <a:hlinkClick r:id="" action="ppaction://media"/>
            <a:extLst>
              <a:ext uri="{FF2B5EF4-FFF2-40B4-BE49-F238E27FC236}">
                <a16:creationId xmlns:a16="http://schemas.microsoft.com/office/drawing/2014/main" id="{3AA97A1E-B0A0-432C-9F6D-0FD25100C20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t="20481" r="47083"/>
          <a:stretch/>
        </p:blipFill>
        <p:spPr>
          <a:xfrm>
            <a:off x="0" y="2106930"/>
            <a:ext cx="9677400" cy="818007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0" y="0"/>
            <a:ext cx="18288000" cy="2106930"/>
            <a:chOff x="0" y="0"/>
            <a:chExt cx="6236575" cy="7797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236575" cy="779733"/>
            </a:xfrm>
            <a:custGeom>
              <a:avLst/>
              <a:gdLst/>
              <a:ahLst/>
              <a:cxnLst/>
              <a:rect l="l" t="t" r="r" b="b"/>
              <a:pathLst>
                <a:path w="6236575" h="779733">
                  <a:moveTo>
                    <a:pt x="0" y="0"/>
                  </a:moveTo>
                  <a:lnTo>
                    <a:pt x="6236575" y="0"/>
                  </a:lnTo>
                  <a:lnTo>
                    <a:pt x="6236575" y="779733"/>
                  </a:lnTo>
                  <a:lnTo>
                    <a:pt x="0" y="779733"/>
                  </a:lnTo>
                  <a:close/>
                </a:path>
              </a:pathLst>
            </a:custGeom>
            <a:solidFill>
              <a:srgbClr val="244357"/>
            </a:solidFill>
          </p:spPr>
        </p:sp>
      </p:grpSp>
      <p:sp>
        <p:nvSpPr>
          <p:cNvPr id="6" name="TextBox 6"/>
          <p:cNvSpPr txBox="1"/>
          <p:nvPr/>
        </p:nvSpPr>
        <p:spPr>
          <a:xfrm>
            <a:off x="457200" y="678180"/>
            <a:ext cx="17373600" cy="5963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040"/>
              </a:lnSpc>
              <a:spcBef>
                <a:spcPct val="0"/>
              </a:spcBef>
            </a:pPr>
            <a:r>
              <a:rPr lang="cs-CZ" sz="3600" dirty="0">
                <a:solidFill>
                  <a:srgbClr val="F8FFEF"/>
                </a:solidFill>
                <a:latin typeface="Roboto Bold"/>
              </a:rPr>
              <a:t>SKLENÍKOVÉ PLYNY ZACHYCUJÍ TEPLO V ATMOSFÉŘE. </a:t>
            </a:r>
            <a:endParaRPr lang="en-US" sz="3600" dirty="0">
              <a:solidFill>
                <a:srgbClr val="F8FFEF"/>
              </a:solidFill>
              <a:latin typeface="Roboto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66960" y="2548587"/>
            <a:ext cx="7532650" cy="1067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335"/>
              </a:lnSpc>
              <a:spcBef>
                <a:spcPct val="0"/>
              </a:spcBef>
            </a:pPr>
            <a:r>
              <a:rPr lang="cs-CZ" sz="3097" dirty="0">
                <a:solidFill>
                  <a:srgbClr val="000000"/>
                </a:solidFill>
                <a:latin typeface="Open Sans Bold"/>
              </a:rPr>
              <a:t>Oxid uhličitý představuje podle výzkumů až 80% skleníkových plynů. </a:t>
            </a:r>
            <a:endParaRPr lang="en-US" sz="3097" dirty="0">
              <a:solidFill>
                <a:srgbClr val="000000"/>
              </a:solidFill>
              <a:latin typeface="Open Sans Bold"/>
            </a:endParaRPr>
          </a:p>
        </p:txBody>
      </p:sp>
      <p:pic>
        <p:nvPicPr>
          <p:cNvPr id="9" name="THE ENVIRONMENT AND CLIMATE CHANGE (8)">
            <a:hlinkClick r:id="" action="ppaction://media"/>
            <a:extLst>
              <a:ext uri="{FF2B5EF4-FFF2-40B4-BE49-F238E27FC236}">
                <a16:creationId xmlns:a16="http://schemas.microsoft.com/office/drawing/2014/main" id="{10433EBE-A780-472A-8F94-04C1C49A204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7"/>
          <a:srcRect l="51563" t="46296"/>
          <a:stretch/>
        </p:blipFill>
        <p:spPr>
          <a:xfrm>
            <a:off x="9829799" y="4696892"/>
            <a:ext cx="8169261" cy="50948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6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496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1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 mute="1">
                <p:cTn id="1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4">
            <a:extLst>
              <a:ext uri="{FF2B5EF4-FFF2-40B4-BE49-F238E27FC236}">
                <a16:creationId xmlns:a16="http://schemas.microsoft.com/office/drawing/2014/main" id="{1A47A662-57BA-4224-8D2B-7AFE40159EA2}"/>
              </a:ext>
            </a:extLst>
          </p:cNvPr>
          <p:cNvGrpSpPr/>
          <p:nvPr/>
        </p:nvGrpSpPr>
        <p:grpSpPr>
          <a:xfrm>
            <a:off x="-13252" y="4793746"/>
            <a:ext cx="11671852" cy="4388354"/>
            <a:chOff x="0" y="0"/>
            <a:chExt cx="6236575" cy="779733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id="{130CB44D-6291-488F-A12C-98B55B270512}"/>
                </a:ext>
              </a:extLst>
            </p:cNvPr>
            <p:cNvSpPr/>
            <p:nvPr/>
          </p:nvSpPr>
          <p:spPr>
            <a:xfrm>
              <a:off x="0" y="0"/>
              <a:ext cx="6236575" cy="779733"/>
            </a:xfrm>
            <a:custGeom>
              <a:avLst/>
              <a:gdLst/>
              <a:ahLst/>
              <a:cxnLst/>
              <a:rect l="l" t="t" r="r" b="b"/>
              <a:pathLst>
                <a:path w="6236575" h="779733">
                  <a:moveTo>
                    <a:pt x="0" y="0"/>
                  </a:moveTo>
                  <a:lnTo>
                    <a:pt x="6236575" y="0"/>
                  </a:lnTo>
                  <a:lnTo>
                    <a:pt x="6236575" y="779733"/>
                  </a:lnTo>
                  <a:lnTo>
                    <a:pt x="0" y="779733"/>
                  </a:lnTo>
                  <a:close/>
                </a:path>
              </a:pathLst>
            </a:custGeom>
            <a:solidFill>
              <a:srgbClr val="244357"/>
            </a:solidFill>
          </p:spPr>
        </p:sp>
      </p:grpSp>
      <p:grpSp>
        <p:nvGrpSpPr>
          <p:cNvPr id="2" name="Group 2"/>
          <p:cNvGrpSpPr/>
          <p:nvPr/>
        </p:nvGrpSpPr>
        <p:grpSpPr>
          <a:xfrm>
            <a:off x="0" y="731520"/>
            <a:ext cx="18288000" cy="4030980"/>
            <a:chOff x="0" y="0"/>
            <a:chExt cx="6186311" cy="8312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831285"/>
            </a:xfrm>
            <a:custGeom>
              <a:avLst/>
              <a:gdLst/>
              <a:ahLst/>
              <a:cxnLst/>
              <a:rect l="l" t="t" r="r" b="b"/>
              <a:pathLst>
                <a:path w="6186311" h="831285">
                  <a:moveTo>
                    <a:pt x="0" y="0"/>
                  </a:moveTo>
                  <a:lnTo>
                    <a:pt x="6186311" y="0"/>
                  </a:lnTo>
                  <a:lnTo>
                    <a:pt x="6186311" y="831285"/>
                  </a:lnTo>
                  <a:lnTo>
                    <a:pt x="0" y="831285"/>
                  </a:lnTo>
                  <a:close/>
                </a:path>
              </a:pathLst>
            </a:custGeom>
            <a:solidFill>
              <a:srgbClr val="021741">
                <a:alpha val="45882"/>
              </a:srgbClr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408790" y="853565"/>
            <a:ext cx="17470419" cy="78803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15"/>
              </a:lnSpc>
            </a:pPr>
            <a:r>
              <a:rPr lang="cs-CZ" sz="5582" dirty="0">
                <a:solidFill>
                  <a:srgbClr val="FFFFFF"/>
                </a:solidFill>
                <a:latin typeface="Roboto Condensed Bold"/>
              </a:rPr>
              <a:t>JAKÉ JSOU DALŠÍ SKLENÍKOVÉ PLYNY, KTERÉ NAJDEME V ATMOSFÉŘE? </a:t>
            </a:r>
            <a:endParaRPr lang="en-US" sz="5582" dirty="0">
              <a:solidFill>
                <a:srgbClr val="FFFFFF"/>
              </a:solidFill>
              <a:latin typeface="Roboto Condensed Bold"/>
            </a:endParaRPr>
          </a:p>
          <a:p>
            <a:pPr algn="ctr">
              <a:lnSpc>
                <a:spcPts val="7815"/>
              </a:lnSpc>
            </a:pPr>
            <a:r>
              <a:rPr lang="cs-CZ" sz="4400" dirty="0">
                <a:solidFill>
                  <a:srgbClr val="FFFFFF"/>
                </a:solidFill>
                <a:latin typeface="Roboto Condensed Bold"/>
              </a:rPr>
              <a:t>Aplikujte, co jste se doposud naučili. </a:t>
            </a:r>
            <a:endParaRPr lang="en-US" sz="4400" dirty="0">
              <a:solidFill>
                <a:srgbClr val="FFFFFF"/>
              </a:solidFill>
              <a:latin typeface="Roboto Condensed Bold"/>
            </a:endParaRPr>
          </a:p>
          <a:p>
            <a:pPr marL="571500" indent="-571500">
              <a:lnSpc>
                <a:spcPts val="7815"/>
              </a:lnSpc>
              <a:buFont typeface="Arial" panose="020B0604020202020204" pitchFamily="34" charset="0"/>
              <a:buChar char="•"/>
            </a:pPr>
            <a:endParaRPr lang="en-US" sz="4000" dirty="0">
              <a:solidFill>
                <a:srgbClr val="FFFFFF"/>
              </a:solidFill>
              <a:latin typeface="Roboto Condensed Bold"/>
            </a:endParaRPr>
          </a:p>
          <a:p>
            <a:pPr marL="571500" indent="-571500">
              <a:lnSpc>
                <a:spcPts val="7815"/>
              </a:lnSpc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FFFFFF"/>
                </a:solidFill>
                <a:latin typeface="Roboto Condensed Bold"/>
              </a:rPr>
              <a:t>Vyjmenujte negativní dopady působení </a:t>
            </a:r>
          </a:p>
          <a:p>
            <a:pPr>
              <a:lnSpc>
                <a:spcPts val="7815"/>
              </a:lnSpc>
            </a:pPr>
            <a:r>
              <a:rPr lang="cs-CZ" sz="4000" dirty="0">
                <a:solidFill>
                  <a:srgbClr val="FFFFFF"/>
                </a:solidFill>
                <a:latin typeface="Roboto Condensed Bold"/>
              </a:rPr>
              <a:t>     skleníkových plynů.</a:t>
            </a:r>
            <a:endParaRPr lang="en-US" sz="4000" dirty="0">
              <a:solidFill>
                <a:srgbClr val="FFFFFF"/>
              </a:solidFill>
              <a:latin typeface="Roboto Condensed Bold"/>
            </a:endParaRPr>
          </a:p>
          <a:p>
            <a:pPr marL="571500" indent="-571500">
              <a:lnSpc>
                <a:spcPts val="7815"/>
              </a:lnSpc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FFFFFF"/>
                </a:solidFill>
                <a:latin typeface="Roboto Condensed Bold"/>
              </a:rPr>
              <a:t>Vysvětlete, kde se berou.</a:t>
            </a:r>
            <a:endParaRPr lang="en-US" sz="4000" dirty="0">
              <a:solidFill>
                <a:srgbClr val="FFFFFF"/>
              </a:solidFill>
              <a:latin typeface="Roboto Condensed Bold"/>
            </a:endParaRPr>
          </a:p>
          <a:p>
            <a:pPr marL="571500" indent="-571500">
              <a:lnSpc>
                <a:spcPts val="7815"/>
              </a:lnSpc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FFFFFF"/>
                </a:solidFill>
                <a:latin typeface="Roboto Condensed Bold"/>
              </a:rPr>
              <a:t>Navrhněte lepší řešení. </a:t>
            </a:r>
            <a:endParaRPr lang="en-US" sz="4000" dirty="0">
              <a:solidFill>
                <a:srgbClr val="FFFFFF"/>
              </a:solidFill>
              <a:latin typeface="Roboto Condensed Bold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824133">
            <a:off x="15346003" y="2827890"/>
            <a:ext cx="2848030" cy="2856168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38800" y="3543300"/>
            <a:ext cx="7467600" cy="2430780"/>
            <a:chOff x="0" y="0"/>
            <a:chExt cx="6186311" cy="831286"/>
          </a:xfrm>
          <a:solidFill>
            <a:schemeClr val="accent2"/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831285"/>
            </a:xfrm>
            <a:custGeom>
              <a:avLst/>
              <a:gdLst/>
              <a:ahLst/>
              <a:cxnLst/>
              <a:rect l="l" t="t" r="r" b="b"/>
              <a:pathLst>
                <a:path w="6186311" h="831285">
                  <a:moveTo>
                    <a:pt x="0" y="0"/>
                  </a:moveTo>
                  <a:lnTo>
                    <a:pt x="6186311" y="0"/>
                  </a:lnTo>
                  <a:lnTo>
                    <a:pt x="6186311" y="831285"/>
                  </a:lnTo>
                  <a:lnTo>
                    <a:pt x="0" y="831285"/>
                  </a:lnTo>
                  <a:close/>
                </a:path>
              </a:pathLst>
            </a:custGeom>
            <a:grpFill/>
          </p:spPr>
        </p:sp>
      </p:grpSp>
      <p:sp>
        <p:nvSpPr>
          <p:cNvPr id="4" name="TextBox 4"/>
          <p:cNvSpPr txBox="1"/>
          <p:nvPr/>
        </p:nvSpPr>
        <p:spPr>
          <a:xfrm>
            <a:off x="408791" y="853565"/>
            <a:ext cx="4087010" cy="9291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15"/>
              </a:lnSpc>
            </a:pPr>
            <a:r>
              <a:rPr lang="cs-CZ" sz="5582" dirty="0">
                <a:solidFill>
                  <a:srgbClr val="FFFFFF"/>
                </a:solidFill>
                <a:latin typeface="Roboto Condensed Bold"/>
              </a:rPr>
              <a:t>METHAN</a:t>
            </a:r>
            <a:endParaRPr lang="en-US" sz="5582" dirty="0">
              <a:solidFill>
                <a:srgbClr val="FFFFFF"/>
              </a:solidFill>
              <a:latin typeface="Roboto Condensed Bold"/>
            </a:endParaRP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3012E01C-93DB-4F6C-9C13-741CCAFAC594}"/>
              </a:ext>
            </a:extLst>
          </p:cNvPr>
          <p:cNvSpPr txBox="1"/>
          <p:nvPr/>
        </p:nvSpPr>
        <p:spPr>
          <a:xfrm>
            <a:off x="3429000" y="353426"/>
            <a:ext cx="4087010" cy="9291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15"/>
              </a:lnSpc>
            </a:pPr>
            <a:r>
              <a:rPr lang="cs-CZ" sz="5582" dirty="0">
                <a:solidFill>
                  <a:srgbClr val="FFFFFF"/>
                </a:solidFill>
                <a:latin typeface="Roboto Condensed Bold"/>
              </a:rPr>
              <a:t>OZON</a:t>
            </a:r>
            <a:endParaRPr lang="en-US" sz="5582" dirty="0">
              <a:solidFill>
                <a:srgbClr val="FFFFFF"/>
              </a:solidFill>
              <a:latin typeface="Roboto Condensed Bold"/>
            </a:endParaRPr>
          </a:p>
        </p:txBody>
      </p:sp>
      <p:sp>
        <p:nvSpPr>
          <p:cNvPr id="11" name="TextBox 4">
            <a:extLst>
              <a:ext uri="{FF2B5EF4-FFF2-40B4-BE49-F238E27FC236}">
                <a16:creationId xmlns:a16="http://schemas.microsoft.com/office/drawing/2014/main" id="{C35825C8-5861-4BCC-B877-445423784242}"/>
              </a:ext>
            </a:extLst>
          </p:cNvPr>
          <p:cNvSpPr txBox="1"/>
          <p:nvPr/>
        </p:nvSpPr>
        <p:spPr>
          <a:xfrm>
            <a:off x="6131916" y="532299"/>
            <a:ext cx="4087010" cy="19294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15"/>
              </a:lnSpc>
            </a:pPr>
            <a:r>
              <a:rPr lang="cs-CZ" sz="5582" dirty="0">
                <a:solidFill>
                  <a:srgbClr val="FFFFFF"/>
                </a:solidFill>
                <a:latin typeface="Roboto Condensed Bold"/>
              </a:rPr>
              <a:t>OXID UHLIČITÝ</a:t>
            </a:r>
            <a:endParaRPr lang="en-US" sz="5582" dirty="0">
              <a:solidFill>
                <a:srgbClr val="FFFFFF"/>
              </a:solidFill>
              <a:latin typeface="Roboto Condensed Bold"/>
            </a:endParaRPr>
          </a:p>
        </p:txBody>
      </p:sp>
      <p:sp>
        <p:nvSpPr>
          <p:cNvPr id="13" name="TextBox 4">
            <a:extLst>
              <a:ext uri="{FF2B5EF4-FFF2-40B4-BE49-F238E27FC236}">
                <a16:creationId xmlns:a16="http://schemas.microsoft.com/office/drawing/2014/main" id="{C365E247-9764-4BB5-BB4A-A4CFF979E0F2}"/>
              </a:ext>
            </a:extLst>
          </p:cNvPr>
          <p:cNvSpPr txBox="1"/>
          <p:nvPr/>
        </p:nvSpPr>
        <p:spPr>
          <a:xfrm>
            <a:off x="609600" y="2829249"/>
            <a:ext cx="4087010" cy="9291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15"/>
              </a:lnSpc>
            </a:pPr>
            <a:r>
              <a:rPr lang="cs-CZ" sz="5582" dirty="0">
                <a:solidFill>
                  <a:srgbClr val="FFFFFF"/>
                </a:solidFill>
                <a:latin typeface="Roboto Condensed Bold"/>
              </a:rPr>
              <a:t>VODNÍ PÁRY</a:t>
            </a:r>
            <a:endParaRPr lang="en-US" sz="5582" dirty="0">
              <a:solidFill>
                <a:srgbClr val="FFFFFF"/>
              </a:solidFill>
              <a:latin typeface="Roboto Condensed Bold"/>
            </a:endParaRPr>
          </a:p>
        </p:txBody>
      </p:sp>
      <p:sp>
        <p:nvSpPr>
          <p:cNvPr id="15" name="TextBox 4">
            <a:extLst>
              <a:ext uri="{FF2B5EF4-FFF2-40B4-BE49-F238E27FC236}">
                <a16:creationId xmlns:a16="http://schemas.microsoft.com/office/drawing/2014/main" id="{7598F8AA-DB6B-4D00-987B-3A2CE3520167}"/>
              </a:ext>
            </a:extLst>
          </p:cNvPr>
          <p:cNvSpPr txBox="1"/>
          <p:nvPr/>
        </p:nvSpPr>
        <p:spPr>
          <a:xfrm>
            <a:off x="10218926" y="388982"/>
            <a:ext cx="4087010" cy="9291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15"/>
              </a:lnSpc>
            </a:pPr>
            <a:r>
              <a:rPr lang="cs-CZ" sz="5582" dirty="0">
                <a:solidFill>
                  <a:srgbClr val="FFFFFF"/>
                </a:solidFill>
                <a:latin typeface="Roboto Condensed Bold"/>
              </a:rPr>
              <a:t>OXID DUSNÝ</a:t>
            </a:r>
            <a:endParaRPr lang="en-US" sz="5582" dirty="0">
              <a:solidFill>
                <a:srgbClr val="FFFFFF"/>
              </a:solidFill>
              <a:latin typeface="Roboto Condensed Bold"/>
            </a:endParaRPr>
          </a:p>
        </p:txBody>
      </p:sp>
      <p:sp>
        <p:nvSpPr>
          <p:cNvPr id="17" name="TextBox 4">
            <a:extLst>
              <a:ext uri="{FF2B5EF4-FFF2-40B4-BE49-F238E27FC236}">
                <a16:creationId xmlns:a16="http://schemas.microsoft.com/office/drawing/2014/main" id="{0B197BF7-81D1-4FFA-8325-E1DD5659C471}"/>
              </a:ext>
            </a:extLst>
          </p:cNvPr>
          <p:cNvSpPr txBox="1"/>
          <p:nvPr/>
        </p:nvSpPr>
        <p:spPr>
          <a:xfrm>
            <a:off x="13944600" y="635766"/>
            <a:ext cx="4087010" cy="29297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15"/>
              </a:lnSpc>
            </a:pPr>
            <a:r>
              <a:rPr lang="cs-CZ" sz="5582" dirty="0">
                <a:solidFill>
                  <a:srgbClr val="FFFFFF"/>
                </a:solidFill>
                <a:latin typeface="Roboto Condensed Bold"/>
              </a:rPr>
              <a:t>CHLOR-FLUOROVANÉ UHLOVODÍKY</a:t>
            </a:r>
            <a:endParaRPr lang="en-US" sz="5582" dirty="0">
              <a:solidFill>
                <a:srgbClr val="FFFFFF"/>
              </a:solidFill>
              <a:latin typeface="Roboto Condensed Bold"/>
            </a:endParaRPr>
          </a:p>
        </p:txBody>
      </p:sp>
      <p:sp>
        <p:nvSpPr>
          <p:cNvPr id="19" name="TextBox 4">
            <a:extLst>
              <a:ext uri="{FF2B5EF4-FFF2-40B4-BE49-F238E27FC236}">
                <a16:creationId xmlns:a16="http://schemas.microsoft.com/office/drawing/2014/main" id="{80EAB29A-4181-4690-8152-28F996FB6B72}"/>
              </a:ext>
            </a:extLst>
          </p:cNvPr>
          <p:cNvSpPr txBox="1"/>
          <p:nvPr/>
        </p:nvSpPr>
        <p:spPr>
          <a:xfrm>
            <a:off x="7277100" y="3757727"/>
            <a:ext cx="4087010" cy="19294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15"/>
              </a:lnSpc>
            </a:pPr>
            <a:r>
              <a:rPr lang="cs-CZ" sz="5582" dirty="0">
                <a:solidFill>
                  <a:srgbClr val="FFFFFF"/>
                </a:solidFill>
                <a:latin typeface="Roboto Condensed Bold"/>
              </a:rPr>
              <a:t>GLOBÁLNÍ OTEPLOVÁNÍ</a:t>
            </a:r>
            <a:endParaRPr lang="en-US" sz="5582" dirty="0">
              <a:solidFill>
                <a:srgbClr val="FFFFFF"/>
              </a:solidFill>
              <a:latin typeface="Roboto Condensed Bold"/>
            </a:endParaRPr>
          </a:p>
        </p:txBody>
      </p:sp>
    </p:spTree>
    <p:extLst>
      <p:ext uri="{BB962C8B-B14F-4D97-AF65-F5344CB8AC3E}">
        <p14:creationId xmlns:p14="http://schemas.microsoft.com/office/powerpoint/2010/main" val="38414505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t="12500" b="1250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542571" y="-678059"/>
            <a:ext cx="12234679" cy="2963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445"/>
              </a:lnSpc>
            </a:pPr>
            <a:r>
              <a:rPr lang="cs-CZ" sz="18756" spc="468" dirty="0">
                <a:solidFill>
                  <a:srgbClr val="244357">
                    <a:alpha val="66667"/>
                  </a:srgbClr>
                </a:solidFill>
                <a:latin typeface="Roboto Condensed Bold"/>
              </a:rPr>
              <a:t>VÝZKUM </a:t>
            </a:r>
            <a:endParaRPr lang="en-US" sz="18756" spc="468" dirty="0">
              <a:solidFill>
                <a:srgbClr val="244357">
                  <a:alpha val="66667"/>
                </a:srgbClr>
              </a:solidFill>
              <a:latin typeface="Roboto Condensed Bold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54913" y="2109857"/>
            <a:ext cx="17778174" cy="7148443"/>
            <a:chOff x="0" y="0"/>
            <a:chExt cx="6013852" cy="241811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013852" cy="2418115"/>
            </a:xfrm>
            <a:custGeom>
              <a:avLst/>
              <a:gdLst/>
              <a:ahLst/>
              <a:cxnLst/>
              <a:rect l="l" t="t" r="r" b="b"/>
              <a:pathLst>
                <a:path w="6013852" h="2418115">
                  <a:moveTo>
                    <a:pt x="0" y="0"/>
                  </a:moveTo>
                  <a:lnTo>
                    <a:pt x="6013852" y="0"/>
                  </a:lnTo>
                  <a:lnTo>
                    <a:pt x="6013852" y="2418115"/>
                  </a:lnTo>
                  <a:lnTo>
                    <a:pt x="0" y="2418115"/>
                  </a:lnTo>
                  <a:close/>
                </a:path>
              </a:pathLst>
            </a:custGeom>
            <a:solidFill>
              <a:srgbClr val="FFFFFF">
                <a:alpha val="80784"/>
              </a:srgbClr>
            </a:solidFill>
          </p:spPr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2356905" y="-700434"/>
            <a:ext cx="5931095" cy="3840384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0" y="3025650"/>
            <a:ext cx="18033087" cy="20278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94"/>
              </a:lnSpc>
            </a:pPr>
            <a:r>
              <a:rPr lang="cs-CZ" sz="5852" dirty="0">
                <a:solidFill>
                  <a:srgbClr val="021741"/>
                </a:solidFill>
                <a:latin typeface="Roboto Condensed Bold"/>
              </a:rPr>
              <a:t>JAKÉ JSOU DOPADY SKLENÍKOVÝCH PLYNŮ </a:t>
            </a:r>
          </a:p>
          <a:p>
            <a:pPr algn="ctr">
              <a:lnSpc>
                <a:spcPts val="8194"/>
              </a:lnSpc>
            </a:pPr>
            <a:r>
              <a:rPr lang="cs-CZ" sz="5852" dirty="0">
                <a:solidFill>
                  <a:srgbClr val="021741"/>
                </a:solidFill>
                <a:latin typeface="Roboto Condensed Bold"/>
              </a:rPr>
              <a:t>A KDE VZNIKAJÍ? </a:t>
            </a:r>
            <a:endParaRPr lang="en-US" sz="5852" dirty="0">
              <a:solidFill>
                <a:srgbClr val="021741"/>
              </a:solidFill>
              <a:latin typeface="Roboto Condensed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54913" y="6216099"/>
            <a:ext cx="17778174" cy="798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19"/>
              </a:lnSpc>
            </a:pPr>
            <a:r>
              <a:rPr lang="cs-CZ" sz="4800" dirty="0">
                <a:solidFill>
                  <a:srgbClr val="021741"/>
                </a:solidFill>
                <a:latin typeface="Roboto Bold"/>
              </a:rPr>
              <a:t>Napište jednostránkovou esej</a:t>
            </a:r>
            <a:r>
              <a:rPr lang="en-US" sz="4800" dirty="0">
                <a:solidFill>
                  <a:srgbClr val="021741"/>
                </a:solidFill>
                <a:latin typeface="Roboto Bold"/>
              </a:rPr>
              <a:t>.</a:t>
            </a:r>
            <a:endParaRPr lang="en-US" sz="4800" dirty="0">
              <a:solidFill>
                <a:srgbClr val="021741"/>
              </a:solidFill>
              <a:latin typeface="Roboto Bold"/>
              <a:ea typeface="Roboto Bold"/>
            </a:endParaRPr>
          </a:p>
        </p:txBody>
      </p:sp>
    </p:spTree>
    <p:extLst>
      <p:ext uri="{BB962C8B-B14F-4D97-AF65-F5344CB8AC3E}">
        <p14:creationId xmlns:p14="http://schemas.microsoft.com/office/powerpoint/2010/main" val="25321049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2599913"/>
            <a:ext cx="18288000" cy="7687087"/>
            <a:chOff x="0" y="0"/>
            <a:chExt cx="24384000" cy="10249449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39755" b="39755"/>
            <a:stretch>
              <a:fillRect/>
            </a:stretch>
          </p:blipFill>
          <p:spPr>
            <a:xfrm>
              <a:off x="0" y="0"/>
              <a:ext cx="24384000" cy="3331816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rcRect t="39764" b="39764"/>
            <a:stretch>
              <a:fillRect/>
            </a:stretch>
          </p:blipFill>
          <p:spPr>
            <a:xfrm>
              <a:off x="0" y="3458816"/>
              <a:ext cx="24384000" cy="3331816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/>
            <a:srcRect t="39745" b="39745"/>
            <a:stretch>
              <a:fillRect/>
            </a:stretch>
          </p:blipFill>
          <p:spPr>
            <a:xfrm>
              <a:off x="0" y="6917633"/>
              <a:ext cx="24384000" cy="3331816"/>
            </a:xfrm>
            <a:prstGeom prst="rect">
              <a:avLst/>
            </a:prstGeom>
          </p:spPr>
        </p:pic>
      </p:grpSp>
      <p:sp>
        <p:nvSpPr>
          <p:cNvPr id="6" name="TextBox 6"/>
          <p:cNvSpPr txBox="1"/>
          <p:nvPr/>
        </p:nvSpPr>
        <p:spPr>
          <a:xfrm>
            <a:off x="940723" y="364321"/>
            <a:ext cx="16318577" cy="20278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94"/>
              </a:lnSpc>
            </a:pPr>
            <a:r>
              <a:rPr lang="cs-CZ" sz="5852" dirty="0">
                <a:solidFill>
                  <a:srgbClr val="80CC28"/>
                </a:solidFill>
                <a:latin typeface="Roboto Condensed Bold"/>
              </a:rPr>
              <a:t>JAKÁ JE ALTERNATIVA TZV. ŠPINAVÝCH ENERGETICKÝCH ZDROJŮ?</a:t>
            </a:r>
            <a:endParaRPr lang="en-US" sz="5852" dirty="0">
              <a:solidFill>
                <a:srgbClr val="80CC28"/>
              </a:solidFill>
              <a:latin typeface="Roboto Condensed Bold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824133">
            <a:off x="15378908" y="1742215"/>
            <a:ext cx="2848030" cy="2856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3209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THE ENVIRONMENT AND CLIMATE CHANGE (10)">
            <a:hlinkClick r:id="" action="ppaction://media"/>
            <a:extLst>
              <a:ext uri="{FF2B5EF4-FFF2-40B4-BE49-F238E27FC236}">
                <a16:creationId xmlns:a16="http://schemas.microsoft.com/office/drawing/2014/main" id="{20B25F4E-863B-4B6C-958A-9C5450EFA61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5">
            <a:alphaModFix amt="87000"/>
          </a:blip>
          <a:srcRect l="30684" t="708" b="21553"/>
          <a:stretch>
            <a:fillRect/>
          </a:stretch>
        </p:blipFill>
        <p:spPr>
          <a:xfrm rot="-5400000">
            <a:off x="-870050" y="1898750"/>
            <a:ext cx="10287000" cy="64895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2305957" y="5807117"/>
            <a:ext cx="3557921" cy="345118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70515" y="847725"/>
            <a:ext cx="6120885" cy="31161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cs-CZ" sz="8000" dirty="0">
                <a:solidFill>
                  <a:srgbClr val="FFFFFF"/>
                </a:solidFill>
                <a:latin typeface="Roboto Condensed Bold"/>
              </a:rPr>
              <a:t>OBNOVITELNÁ ENERGIE</a:t>
            </a:r>
            <a:endParaRPr lang="en-US" sz="8000" dirty="0">
              <a:solidFill>
                <a:srgbClr val="FFFFFF"/>
              </a:solidFill>
              <a:latin typeface="Roboto Condensed Bold"/>
            </a:endParaRPr>
          </a:p>
        </p:txBody>
      </p:sp>
    </p:spTree>
    <p:extLst>
      <p:ext uri="{BB962C8B-B14F-4D97-AF65-F5344CB8AC3E}">
        <p14:creationId xmlns:p14="http://schemas.microsoft.com/office/powerpoint/2010/main" val="1718190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6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2787403"/>
            <a:ext cx="18288000" cy="3143703"/>
            <a:chOff x="0" y="0"/>
            <a:chExt cx="24384000" cy="4191604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11225" b="11225"/>
            <a:stretch>
              <a:fillRect/>
            </a:stretch>
          </p:blipFill>
          <p:spPr>
            <a:xfrm>
              <a:off x="0" y="0"/>
              <a:ext cx="8128000" cy="4191604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rcRect t="11370" b="11370"/>
            <a:stretch>
              <a:fillRect/>
            </a:stretch>
          </p:blipFill>
          <p:spPr>
            <a:xfrm>
              <a:off x="8128000" y="0"/>
              <a:ext cx="8128000" cy="4191604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/>
            <a:srcRect t="10820" b="10820"/>
            <a:stretch>
              <a:fillRect/>
            </a:stretch>
          </p:blipFill>
          <p:spPr>
            <a:xfrm>
              <a:off x="16256000" y="0"/>
              <a:ext cx="8128000" cy="4191604"/>
            </a:xfrm>
            <a:prstGeom prst="rect">
              <a:avLst/>
            </a:prstGeom>
          </p:spPr>
        </p:pic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5">
            <a:alphaModFix amt="71000"/>
          </a:blip>
          <a:srcRect/>
          <a:stretch>
            <a:fillRect/>
          </a:stretch>
        </p:blipFill>
        <p:spPr>
          <a:xfrm>
            <a:off x="15373333" y="5931106"/>
            <a:ext cx="2914667" cy="2922995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-918661" y="-951716"/>
            <a:ext cx="18706537" cy="27501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077"/>
              </a:lnSpc>
            </a:pPr>
            <a:r>
              <a:rPr lang="en-US" sz="16483" dirty="0">
                <a:solidFill>
                  <a:srgbClr val="9DD520">
                    <a:alpha val="15685"/>
                  </a:srgbClr>
                </a:solidFill>
                <a:latin typeface="Roboto Condensed Bold"/>
              </a:rPr>
              <a:t> </a:t>
            </a:r>
            <a:r>
              <a:rPr lang="cs-CZ" sz="16483" dirty="0">
                <a:solidFill>
                  <a:srgbClr val="9DD520">
                    <a:alpha val="15685"/>
                  </a:srgbClr>
                </a:solidFill>
                <a:latin typeface="Roboto Condensed Bold"/>
              </a:rPr>
              <a:t>OBNOVITELNOST</a:t>
            </a:r>
            <a:endParaRPr lang="en-US" sz="16483" dirty="0">
              <a:solidFill>
                <a:srgbClr val="9DD520">
                  <a:alpha val="15685"/>
                </a:srgbClr>
              </a:solidFill>
              <a:latin typeface="Roboto Condensed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496534" y="482929"/>
            <a:ext cx="15294931" cy="1376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cs-CZ" sz="8000" dirty="0">
                <a:solidFill>
                  <a:srgbClr val="021741"/>
                </a:solidFill>
                <a:latin typeface="Roboto Condensed Bold"/>
              </a:rPr>
              <a:t>CO JE OBNOVITELNÁ ENERGIE</a:t>
            </a:r>
            <a:endParaRPr lang="en-US" sz="8000" dirty="0">
              <a:solidFill>
                <a:srgbClr val="021741"/>
              </a:solidFill>
              <a:latin typeface="Roboto Condensed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-26506" y="6875634"/>
            <a:ext cx="15266506" cy="10339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653"/>
              </a:lnSpc>
            </a:pPr>
            <a:r>
              <a:rPr lang="cs-CZ" sz="6150" dirty="0">
                <a:solidFill>
                  <a:srgbClr val="021741"/>
                </a:solidFill>
                <a:latin typeface="Roboto Condensed Bold"/>
              </a:rPr>
              <a:t>JMENUJTE NĚKTERÉ ČISTÉ ZDROJE ENERGIE</a:t>
            </a:r>
            <a:endParaRPr lang="en-US" sz="6150" dirty="0">
              <a:solidFill>
                <a:srgbClr val="021741"/>
              </a:solidFill>
              <a:latin typeface="Roboto Condensed Bold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0" y="9097209"/>
            <a:ext cx="18288000" cy="1277007"/>
            <a:chOff x="0" y="0"/>
            <a:chExt cx="6186311" cy="43197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186311" cy="431975"/>
            </a:xfrm>
            <a:custGeom>
              <a:avLst/>
              <a:gdLst/>
              <a:ahLst/>
              <a:cxnLst/>
              <a:rect l="l" t="t" r="r" b="b"/>
              <a:pathLst>
                <a:path w="6186311" h="431975">
                  <a:moveTo>
                    <a:pt x="0" y="0"/>
                  </a:moveTo>
                  <a:lnTo>
                    <a:pt x="6186311" y="0"/>
                  </a:lnTo>
                  <a:lnTo>
                    <a:pt x="6186311" y="431975"/>
                  </a:lnTo>
                  <a:lnTo>
                    <a:pt x="0" y="431975"/>
                  </a:lnTo>
                  <a:close/>
                </a:path>
              </a:pathLst>
            </a:custGeom>
            <a:solidFill>
              <a:srgbClr val="9DD520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9982200" y="9170202"/>
            <a:ext cx="8102927" cy="10707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960"/>
              </a:lnSpc>
            </a:pPr>
            <a:r>
              <a:rPr lang="cs-CZ" sz="6400" dirty="0">
                <a:solidFill>
                  <a:srgbClr val="F8FFEF"/>
                </a:solidFill>
                <a:latin typeface="Roboto Condensed Bold"/>
              </a:rPr>
              <a:t>OBNOVITELNÁ ENERGIE</a:t>
            </a:r>
            <a:endParaRPr lang="en-US" sz="6400" dirty="0">
              <a:solidFill>
                <a:srgbClr val="F8FFEF"/>
              </a:solidFill>
              <a:latin typeface="Roboto Condensed Bold"/>
            </a:endParaRPr>
          </a:p>
        </p:txBody>
      </p:sp>
    </p:spTree>
    <p:extLst>
      <p:ext uri="{BB962C8B-B14F-4D97-AF65-F5344CB8AC3E}">
        <p14:creationId xmlns:p14="http://schemas.microsoft.com/office/powerpoint/2010/main" val="1665993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9" b="13422"/>
          <a:stretch>
            <a:fillRect/>
          </a:stretch>
        </p:blipFill>
        <p:spPr>
          <a:xfrm>
            <a:off x="0" y="3592782"/>
            <a:ext cx="18288000" cy="669421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-332122" y="-1267545"/>
            <a:ext cx="18841893" cy="25310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3077"/>
              </a:lnSpc>
            </a:pPr>
            <a:r>
              <a:rPr lang="cs-CZ" sz="9650" dirty="0">
                <a:solidFill>
                  <a:srgbClr val="9DD520">
                    <a:alpha val="19608"/>
                  </a:srgbClr>
                </a:solidFill>
                <a:latin typeface="Roboto Condensed Bold"/>
              </a:rPr>
              <a:t>OBNOVITELNÁ ENERGIE</a:t>
            </a:r>
            <a:endParaRPr lang="en-US" sz="9650" dirty="0">
              <a:solidFill>
                <a:srgbClr val="9DD520">
                  <a:alpha val="19608"/>
                </a:srgbClr>
              </a:solidFill>
              <a:latin typeface="Roboto Condensed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19749" y="495299"/>
            <a:ext cx="9711758" cy="13106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1038"/>
              </a:lnSpc>
            </a:pPr>
            <a:r>
              <a:rPr lang="cs-CZ" sz="7884" dirty="0">
                <a:solidFill>
                  <a:srgbClr val="72B623"/>
                </a:solidFill>
                <a:latin typeface="Roboto Condensed Bold"/>
              </a:rPr>
              <a:t>OBNOVITELNÁ ENERGIE</a:t>
            </a:r>
            <a:endParaRPr lang="en-US" sz="7884" dirty="0">
              <a:solidFill>
                <a:srgbClr val="72B623"/>
              </a:solidFill>
              <a:latin typeface="Roboto Condensed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881695" y="952582"/>
            <a:ext cx="8379266" cy="5354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cs-CZ" sz="3200" dirty="0">
                <a:solidFill>
                  <a:srgbClr val="244357"/>
                </a:solidFill>
                <a:latin typeface="Roboto Bold"/>
              </a:rPr>
              <a:t>je energie získaná z nevyčerpatelných zdrojů</a:t>
            </a:r>
            <a:endParaRPr lang="en-US" sz="3200" dirty="0">
              <a:solidFill>
                <a:srgbClr val="244357"/>
              </a:solidFill>
              <a:latin typeface="Roboto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9960077" y="1538277"/>
            <a:ext cx="8305800" cy="5354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cs-CZ" sz="3200" dirty="0">
                <a:solidFill>
                  <a:srgbClr val="244357"/>
                </a:solidFill>
                <a:latin typeface="Roboto Bold"/>
              </a:rPr>
              <a:t>které se samostatně a kontinuálně obnovují. </a:t>
            </a:r>
            <a:endParaRPr lang="en-US" sz="3200" dirty="0">
              <a:solidFill>
                <a:srgbClr val="244357"/>
              </a:solidFill>
              <a:latin typeface="Roboto Bold"/>
            </a:endParaRPr>
          </a:p>
        </p:txBody>
      </p:sp>
    </p:spTree>
    <p:extLst>
      <p:ext uri="{BB962C8B-B14F-4D97-AF65-F5344CB8AC3E}">
        <p14:creationId xmlns:p14="http://schemas.microsoft.com/office/powerpoint/2010/main" val="20120872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9009993"/>
            <a:ext cx="18288000" cy="1277007"/>
            <a:chOff x="0" y="0"/>
            <a:chExt cx="6186311" cy="4319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431975"/>
            </a:xfrm>
            <a:custGeom>
              <a:avLst/>
              <a:gdLst/>
              <a:ahLst/>
              <a:cxnLst/>
              <a:rect l="l" t="t" r="r" b="b"/>
              <a:pathLst>
                <a:path w="6186311" h="431975">
                  <a:moveTo>
                    <a:pt x="0" y="0"/>
                  </a:moveTo>
                  <a:lnTo>
                    <a:pt x="6186311" y="0"/>
                  </a:lnTo>
                  <a:lnTo>
                    <a:pt x="6186311" y="431975"/>
                  </a:lnTo>
                  <a:lnTo>
                    <a:pt x="0" y="431975"/>
                  </a:lnTo>
                  <a:close/>
                </a:path>
              </a:pathLst>
            </a:custGeom>
            <a:solidFill>
              <a:srgbClr val="9DD520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3493" y="4100718"/>
            <a:ext cx="3098880" cy="4583083"/>
            <a:chOff x="0" y="0"/>
            <a:chExt cx="1048263" cy="155032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48263" cy="1550327"/>
            </a:xfrm>
            <a:custGeom>
              <a:avLst/>
              <a:gdLst/>
              <a:ahLst/>
              <a:cxnLst/>
              <a:rect l="l" t="t" r="r" b="b"/>
              <a:pathLst>
                <a:path w="1048263" h="1550327">
                  <a:moveTo>
                    <a:pt x="0" y="0"/>
                  </a:moveTo>
                  <a:lnTo>
                    <a:pt x="1048263" y="0"/>
                  </a:lnTo>
                  <a:lnTo>
                    <a:pt x="1048263" y="1550327"/>
                  </a:lnTo>
                  <a:lnTo>
                    <a:pt x="0" y="1550327"/>
                  </a:lnTo>
                  <a:close/>
                </a:path>
              </a:pathLst>
            </a:custGeom>
            <a:solidFill>
              <a:srgbClr val="F1D73E"/>
            </a:solidFill>
          </p:spPr>
        </p:sp>
      </p:grpSp>
      <p:grpSp>
        <p:nvGrpSpPr>
          <p:cNvPr id="6" name="Group 6"/>
          <p:cNvGrpSpPr/>
          <p:nvPr/>
        </p:nvGrpSpPr>
        <p:grpSpPr>
          <a:xfrm>
            <a:off x="3112373" y="4730092"/>
            <a:ext cx="3098880" cy="3953709"/>
            <a:chOff x="0" y="0"/>
            <a:chExt cx="1048263" cy="133742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48263" cy="1337427"/>
            </a:xfrm>
            <a:custGeom>
              <a:avLst/>
              <a:gdLst/>
              <a:ahLst/>
              <a:cxnLst/>
              <a:rect l="l" t="t" r="r" b="b"/>
              <a:pathLst>
                <a:path w="1048263" h="1337427">
                  <a:moveTo>
                    <a:pt x="0" y="0"/>
                  </a:moveTo>
                  <a:lnTo>
                    <a:pt x="1048263" y="0"/>
                  </a:lnTo>
                  <a:lnTo>
                    <a:pt x="1048263" y="1337427"/>
                  </a:lnTo>
                  <a:lnTo>
                    <a:pt x="0" y="1337427"/>
                  </a:lnTo>
                  <a:close/>
                </a:path>
              </a:pathLst>
            </a:custGeom>
            <a:solidFill>
              <a:srgbClr val="B9E7F5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6211253" y="5764049"/>
            <a:ext cx="3098880" cy="2919752"/>
            <a:chOff x="0" y="0"/>
            <a:chExt cx="1048263" cy="98766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48263" cy="987669"/>
            </a:xfrm>
            <a:custGeom>
              <a:avLst/>
              <a:gdLst/>
              <a:ahLst/>
              <a:cxnLst/>
              <a:rect l="l" t="t" r="r" b="b"/>
              <a:pathLst>
                <a:path w="1048263" h="987669">
                  <a:moveTo>
                    <a:pt x="0" y="0"/>
                  </a:moveTo>
                  <a:lnTo>
                    <a:pt x="1048263" y="0"/>
                  </a:lnTo>
                  <a:lnTo>
                    <a:pt x="1048263" y="987669"/>
                  </a:lnTo>
                  <a:lnTo>
                    <a:pt x="0" y="987669"/>
                  </a:lnTo>
                  <a:close/>
                </a:path>
              </a:pathLst>
            </a:custGeom>
            <a:solidFill>
              <a:srgbClr val="FF5757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9310133" y="6392260"/>
            <a:ext cx="2996521" cy="2291541"/>
            <a:chOff x="0" y="0"/>
            <a:chExt cx="1013638" cy="77516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13638" cy="775163"/>
            </a:xfrm>
            <a:custGeom>
              <a:avLst/>
              <a:gdLst/>
              <a:ahLst/>
              <a:cxnLst/>
              <a:rect l="l" t="t" r="r" b="b"/>
              <a:pathLst>
                <a:path w="1013638" h="775163">
                  <a:moveTo>
                    <a:pt x="0" y="0"/>
                  </a:moveTo>
                  <a:lnTo>
                    <a:pt x="1013638" y="0"/>
                  </a:lnTo>
                  <a:lnTo>
                    <a:pt x="1013638" y="775163"/>
                  </a:lnTo>
                  <a:lnTo>
                    <a:pt x="0" y="775163"/>
                  </a:lnTo>
                  <a:close/>
                </a:path>
              </a:pathLst>
            </a:custGeom>
            <a:solidFill>
              <a:srgbClr val="4FCED9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12306654" y="5764049"/>
            <a:ext cx="3075087" cy="2919752"/>
            <a:chOff x="0" y="0"/>
            <a:chExt cx="1040215" cy="98766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040215" cy="987669"/>
            </a:xfrm>
            <a:custGeom>
              <a:avLst/>
              <a:gdLst/>
              <a:ahLst/>
              <a:cxnLst/>
              <a:rect l="l" t="t" r="r" b="b"/>
              <a:pathLst>
                <a:path w="1040215" h="987669">
                  <a:moveTo>
                    <a:pt x="0" y="0"/>
                  </a:moveTo>
                  <a:lnTo>
                    <a:pt x="1040215" y="0"/>
                  </a:lnTo>
                  <a:lnTo>
                    <a:pt x="1040215" y="987669"/>
                  </a:lnTo>
                  <a:lnTo>
                    <a:pt x="0" y="987669"/>
                  </a:lnTo>
                  <a:close/>
                </a:path>
              </a:pathLst>
            </a:custGeom>
            <a:solidFill>
              <a:srgbClr val="70AE62"/>
            </a:solidFill>
          </p:spPr>
        </p:sp>
      </p:grpSp>
      <p:grpSp>
        <p:nvGrpSpPr>
          <p:cNvPr id="14" name="Group 14"/>
          <p:cNvGrpSpPr/>
          <p:nvPr/>
        </p:nvGrpSpPr>
        <p:grpSpPr>
          <a:xfrm>
            <a:off x="15381741" y="4730092"/>
            <a:ext cx="2919752" cy="3953709"/>
            <a:chOff x="0" y="0"/>
            <a:chExt cx="987669" cy="133742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87669" cy="1337427"/>
            </a:xfrm>
            <a:custGeom>
              <a:avLst/>
              <a:gdLst/>
              <a:ahLst/>
              <a:cxnLst/>
              <a:rect l="l" t="t" r="r" b="b"/>
              <a:pathLst>
                <a:path w="987669" h="1337427">
                  <a:moveTo>
                    <a:pt x="0" y="0"/>
                  </a:moveTo>
                  <a:lnTo>
                    <a:pt x="987669" y="0"/>
                  </a:lnTo>
                  <a:lnTo>
                    <a:pt x="987669" y="1337427"/>
                  </a:lnTo>
                  <a:lnTo>
                    <a:pt x="0" y="1337427"/>
                  </a:lnTo>
                  <a:close/>
                </a:path>
              </a:pathLst>
            </a:custGeom>
            <a:solidFill>
              <a:srgbClr val="6FED4D"/>
            </a:solidFill>
          </p:spPr>
        </p:sp>
      </p:grpSp>
      <p:grpSp>
        <p:nvGrpSpPr>
          <p:cNvPr id="16" name="Group 16"/>
          <p:cNvGrpSpPr/>
          <p:nvPr/>
        </p:nvGrpSpPr>
        <p:grpSpPr>
          <a:xfrm>
            <a:off x="9310133" y="6375654"/>
            <a:ext cx="457036" cy="2291541"/>
            <a:chOff x="0" y="0"/>
            <a:chExt cx="154602" cy="775163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54602" cy="775163"/>
            </a:xfrm>
            <a:custGeom>
              <a:avLst/>
              <a:gdLst/>
              <a:ahLst/>
              <a:cxnLst/>
              <a:rect l="l" t="t" r="r" b="b"/>
              <a:pathLst>
                <a:path w="154602" h="775163">
                  <a:moveTo>
                    <a:pt x="0" y="0"/>
                  </a:moveTo>
                  <a:lnTo>
                    <a:pt x="154602" y="0"/>
                  </a:lnTo>
                  <a:lnTo>
                    <a:pt x="154602" y="775163"/>
                  </a:lnTo>
                  <a:lnTo>
                    <a:pt x="0" y="775163"/>
                  </a:lnTo>
                  <a:close/>
                </a:path>
              </a:pathLst>
            </a:custGeom>
            <a:solidFill>
              <a:srgbClr val="50ACE4"/>
            </a:solidFill>
          </p:spPr>
        </p:sp>
      </p:grpSp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460678" y="7198862"/>
            <a:ext cx="2670852" cy="1135112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3112373" y="4730092"/>
            <a:ext cx="450526" cy="3953709"/>
            <a:chOff x="0" y="0"/>
            <a:chExt cx="152400" cy="133742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52400" cy="1337427"/>
            </a:xfrm>
            <a:custGeom>
              <a:avLst/>
              <a:gdLst/>
              <a:ahLst/>
              <a:cxnLst/>
              <a:rect l="l" t="t" r="r" b="b"/>
              <a:pathLst>
                <a:path w="152400" h="1337427">
                  <a:moveTo>
                    <a:pt x="0" y="0"/>
                  </a:moveTo>
                  <a:lnTo>
                    <a:pt x="152400" y="0"/>
                  </a:lnTo>
                  <a:lnTo>
                    <a:pt x="152400" y="1337427"/>
                  </a:lnTo>
                  <a:lnTo>
                    <a:pt x="0" y="1337427"/>
                  </a:lnTo>
                  <a:close/>
                </a:path>
              </a:pathLst>
            </a:custGeom>
            <a:solidFill>
              <a:srgbClr val="81DBEA"/>
            </a:solidFill>
          </p:spPr>
        </p:sp>
      </p:grpSp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542610" y="6081695"/>
            <a:ext cx="1931330" cy="2252280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13493" y="4100718"/>
            <a:ext cx="520095" cy="4583083"/>
            <a:chOff x="0" y="0"/>
            <a:chExt cx="175933" cy="1550327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75933" cy="1550327"/>
            </a:xfrm>
            <a:custGeom>
              <a:avLst/>
              <a:gdLst/>
              <a:ahLst/>
              <a:cxnLst/>
              <a:rect l="l" t="t" r="r" b="b"/>
              <a:pathLst>
                <a:path w="175933" h="1550327">
                  <a:moveTo>
                    <a:pt x="0" y="0"/>
                  </a:moveTo>
                  <a:lnTo>
                    <a:pt x="175933" y="0"/>
                  </a:lnTo>
                  <a:lnTo>
                    <a:pt x="175933" y="1550327"/>
                  </a:lnTo>
                  <a:lnTo>
                    <a:pt x="0" y="1550327"/>
                  </a:lnTo>
                  <a:close/>
                </a:path>
              </a:pathLst>
            </a:custGeom>
            <a:solidFill>
              <a:srgbClr val="D3B314"/>
            </a:solidFill>
          </p:spPr>
        </p:sp>
      </p:grpSp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33588" y="6581515"/>
            <a:ext cx="2058690" cy="1752460"/>
          </a:xfrm>
          <a:prstGeom prst="rect">
            <a:avLst/>
          </a:prstGeom>
        </p:spPr>
      </p:pic>
      <p:grpSp>
        <p:nvGrpSpPr>
          <p:cNvPr id="25" name="Group 25"/>
          <p:cNvGrpSpPr/>
          <p:nvPr/>
        </p:nvGrpSpPr>
        <p:grpSpPr>
          <a:xfrm>
            <a:off x="6211253" y="5762558"/>
            <a:ext cx="542258" cy="2919752"/>
            <a:chOff x="0" y="0"/>
            <a:chExt cx="183431" cy="987669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83430" cy="987669"/>
            </a:xfrm>
            <a:custGeom>
              <a:avLst/>
              <a:gdLst/>
              <a:ahLst/>
              <a:cxnLst/>
              <a:rect l="l" t="t" r="r" b="b"/>
              <a:pathLst>
                <a:path w="183430" h="987669">
                  <a:moveTo>
                    <a:pt x="0" y="0"/>
                  </a:moveTo>
                  <a:lnTo>
                    <a:pt x="183430" y="0"/>
                  </a:lnTo>
                  <a:lnTo>
                    <a:pt x="183430" y="987669"/>
                  </a:lnTo>
                  <a:lnTo>
                    <a:pt x="0" y="987669"/>
                  </a:lnTo>
                  <a:close/>
                </a:path>
              </a:pathLst>
            </a:custGeom>
            <a:solidFill>
              <a:srgbClr val="FF1616"/>
            </a:solidFill>
          </p:spPr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753511" y="6270879"/>
            <a:ext cx="2014364" cy="1906092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2734129" y="6706946"/>
            <a:ext cx="2220138" cy="1407012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6175058" y="6081695"/>
            <a:ext cx="1333119" cy="1798474"/>
          </a:xfrm>
          <a:prstGeom prst="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10782611" y="9170202"/>
            <a:ext cx="7302516" cy="11046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60"/>
              </a:lnSpc>
            </a:pPr>
            <a:r>
              <a:rPr lang="en-US" sz="6400">
                <a:solidFill>
                  <a:srgbClr val="F8FFEF"/>
                </a:solidFill>
                <a:latin typeface="Roboto Condensed Bold"/>
              </a:rPr>
              <a:t> RENEWABLE ENERGY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-108743" y="2090337"/>
            <a:ext cx="2898293" cy="1509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22"/>
              </a:lnSpc>
            </a:pPr>
            <a:r>
              <a:rPr lang="cs-CZ" sz="4373" dirty="0">
                <a:solidFill>
                  <a:srgbClr val="244357"/>
                </a:solidFill>
                <a:latin typeface="Roboto Condensed Bold"/>
              </a:rPr>
              <a:t>SOLÁRNÍ ENERGIE</a:t>
            </a:r>
            <a:endParaRPr lang="en-US" sz="4373" dirty="0">
              <a:solidFill>
                <a:srgbClr val="244357"/>
              </a:solidFill>
              <a:latin typeface="Roboto Condensed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3838165" y="2810273"/>
            <a:ext cx="2118583" cy="15091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22"/>
              </a:lnSpc>
            </a:pPr>
            <a:r>
              <a:rPr lang="cs-CZ" sz="4373" dirty="0">
                <a:solidFill>
                  <a:srgbClr val="244357"/>
                </a:solidFill>
                <a:latin typeface="Roboto Condensed Bold"/>
              </a:rPr>
              <a:t>VĚTRNÁ ENERGIE</a:t>
            </a:r>
            <a:endParaRPr lang="en-US" sz="4373" dirty="0">
              <a:solidFill>
                <a:srgbClr val="244357"/>
              </a:solidFill>
              <a:latin typeface="Roboto Condensed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6640631" y="3746532"/>
            <a:ext cx="2495946" cy="15091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22"/>
              </a:lnSpc>
            </a:pPr>
            <a:r>
              <a:rPr lang="cs-CZ" sz="4373" dirty="0">
                <a:solidFill>
                  <a:srgbClr val="244357"/>
                </a:solidFill>
                <a:latin typeface="Roboto Condensed Bold"/>
              </a:rPr>
              <a:t>TEPELNÁ ENERGIE</a:t>
            </a:r>
            <a:endParaRPr lang="en-US" sz="4373" dirty="0">
              <a:solidFill>
                <a:srgbClr val="244357"/>
              </a:solidFill>
              <a:latin typeface="Roboto Condensed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9920707" y="4228926"/>
            <a:ext cx="1946048" cy="15091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22"/>
              </a:lnSpc>
            </a:pPr>
            <a:r>
              <a:rPr lang="cs-CZ" sz="4373" dirty="0">
                <a:solidFill>
                  <a:srgbClr val="244357"/>
                </a:solidFill>
                <a:latin typeface="Roboto Condensed Bold"/>
              </a:rPr>
              <a:t>VODNÍ ENERGIE</a:t>
            </a:r>
            <a:endParaRPr lang="en-US" sz="4373" dirty="0">
              <a:solidFill>
                <a:srgbClr val="244357"/>
              </a:solidFill>
              <a:latin typeface="Roboto Condensed Bold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12199154" y="3549259"/>
            <a:ext cx="3182587" cy="14339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776"/>
              </a:lnSpc>
            </a:pPr>
            <a:r>
              <a:rPr lang="cs-CZ" sz="4126" dirty="0">
                <a:solidFill>
                  <a:srgbClr val="244357"/>
                </a:solidFill>
                <a:latin typeface="Roboto Condensed Bold"/>
              </a:rPr>
              <a:t>GEOTERMÁLNÍ ENERGIE</a:t>
            </a:r>
            <a:endParaRPr lang="en-US" sz="4126" dirty="0">
              <a:solidFill>
                <a:srgbClr val="244357"/>
              </a:solidFill>
              <a:latin typeface="Roboto Condensed Bold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15983565" y="2666048"/>
            <a:ext cx="1986681" cy="14339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776"/>
              </a:lnSpc>
            </a:pPr>
            <a:r>
              <a:rPr lang="en-US" sz="4126" dirty="0">
                <a:solidFill>
                  <a:srgbClr val="244357"/>
                </a:solidFill>
                <a:latin typeface="Roboto Condensed Bold"/>
              </a:rPr>
              <a:t>BI</a:t>
            </a:r>
            <a:r>
              <a:rPr lang="cs-CZ" sz="4126" dirty="0">
                <a:solidFill>
                  <a:srgbClr val="244357"/>
                </a:solidFill>
                <a:latin typeface="Roboto Condensed Bold"/>
              </a:rPr>
              <a:t>O ENERGIE</a:t>
            </a:r>
            <a:endParaRPr lang="en-US" sz="4126" dirty="0">
              <a:solidFill>
                <a:srgbClr val="244357"/>
              </a:solidFill>
              <a:latin typeface="Roboto Condensed Bold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-422358" y="-1267545"/>
            <a:ext cx="18706537" cy="28255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077"/>
              </a:lnSpc>
            </a:pPr>
            <a:endParaRPr lang="en-US" sz="16483">
              <a:solidFill>
                <a:srgbClr val="9DD520">
                  <a:alpha val="18824"/>
                </a:srgbClr>
              </a:solidFill>
              <a:latin typeface="Roboto Condensed Bold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381000" y="-70244"/>
            <a:ext cx="18503664" cy="1827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781"/>
              </a:lnSpc>
            </a:pPr>
            <a:r>
              <a:rPr lang="cs-CZ" sz="9600" dirty="0">
                <a:solidFill>
                  <a:srgbClr val="6CAD21"/>
                </a:solidFill>
                <a:latin typeface="Roboto Condensed Bold"/>
              </a:rPr>
              <a:t>OBNOVITELNÉ ZDROJE ENERGIE</a:t>
            </a:r>
            <a:endParaRPr lang="en-US" sz="9600" dirty="0">
              <a:solidFill>
                <a:srgbClr val="6CAD21"/>
              </a:solidFill>
              <a:latin typeface="Roboto Condensed Bold"/>
            </a:endParaRPr>
          </a:p>
        </p:txBody>
      </p:sp>
      <p:grpSp>
        <p:nvGrpSpPr>
          <p:cNvPr id="39" name="Group 39"/>
          <p:cNvGrpSpPr/>
          <p:nvPr/>
        </p:nvGrpSpPr>
        <p:grpSpPr>
          <a:xfrm>
            <a:off x="12330199" y="5758036"/>
            <a:ext cx="450526" cy="2919752"/>
            <a:chOff x="0" y="0"/>
            <a:chExt cx="152400" cy="987669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152400" cy="987669"/>
            </a:xfrm>
            <a:custGeom>
              <a:avLst/>
              <a:gdLst/>
              <a:ahLst/>
              <a:cxnLst/>
              <a:rect l="l" t="t" r="r" b="b"/>
              <a:pathLst>
                <a:path w="152400" h="987669">
                  <a:moveTo>
                    <a:pt x="0" y="0"/>
                  </a:moveTo>
                  <a:lnTo>
                    <a:pt x="152400" y="0"/>
                  </a:lnTo>
                  <a:lnTo>
                    <a:pt x="152400" y="987669"/>
                  </a:lnTo>
                  <a:lnTo>
                    <a:pt x="0" y="987669"/>
                  </a:lnTo>
                  <a:close/>
                </a:path>
              </a:pathLst>
            </a:custGeom>
            <a:solidFill>
              <a:srgbClr val="63AB40"/>
            </a:solidFill>
          </p:spPr>
        </p:sp>
      </p:grpSp>
      <p:grpSp>
        <p:nvGrpSpPr>
          <p:cNvPr id="41" name="Group 41"/>
          <p:cNvGrpSpPr/>
          <p:nvPr/>
        </p:nvGrpSpPr>
        <p:grpSpPr>
          <a:xfrm>
            <a:off x="15369231" y="4730092"/>
            <a:ext cx="577227" cy="3953709"/>
            <a:chOff x="0" y="0"/>
            <a:chExt cx="195260" cy="1337427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195259" cy="1337427"/>
            </a:xfrm>
            <a:custGeom>
              <a:avLst/>
              <a:gdLst/>
              <a:ahLst/>
              <a:cxnLst/>
              <a:rect l="l" t="t" r="r" b="b"/>
              <a:pathLst>
                <a:path w="195259" h="1337427">
                  <a:moveTo>
                    <a:pt x="0" y="0"/>
                  </a:moveTo>
                  <a:lnTo>
                    <a:pt x="195259" y="0"/>
                  </a:lnTo>
                  <a:lnTo>
                    <a:pt x="195259" y="1337427"/>
                  </a:lnTo>
                  <a:lnTo>
                    <a:pt x="0" y="1337427"/>
                  </a:lnTo>
                  <a:close/>
                </a:path>
              </a:pathLst>
            </a:custGeom>
            <a:solidFill>
              <a:srgbClr val="6CAD21"/>
            </a:solidFill>
          </p:spPr>
        </p:sp>
      </p:grpSp>
    </p:spTree>
    <p:extLst>
      <p:ext uri="{BB962C8B-B14F-4D97-AF65-F5344CB8AC3E}">
        <p14:creationId xmlns:p14="http://schemas.microsoft.com/office/powerpoint/2010/main" val="8516310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625920"/>
            <a:ext cx="18288000" cy="1909448"/>
            <a:chOff x="0" y="0"/>
            <a:chExt cx="6186311" cy="64591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645912"/>
            </a:xfrm>
            <a:custGeom>
              <a:avLst/>
              <a:gdLst/>
              <a:ahLst/>
              <a:cxnLst/>
              <a:rect l="l" t="t" r="r" b="b"/>
              <a:pathLst>
                <a:path w="6186311" h="645912">
                  <a:moveTo>
                    <a:pt x="0" y="0"/>
                  </a:moveTo>
                  <a:lnTo>
                    <a:pt x="6186311" y="0"/>
                  </a:lnTo>
                  <a:lnTo>
                    <a:pt x="6186311" y="645912"/>
                  </a:lnTo>
                  <a:lnTo>
                    <a:pt x="0" y="645912"/>
                  </a:lnTo>
                  <a:close/>
                </a:path>
              </a:pathLst>
            </a:custGeom>
            <a:solidFill>
              <a:srgbClr val="244357"/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-199569" y="1916560"/>
            <a:ext cx="18687138" cy="77104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cs-CZ" sz="3600" dirty="0">
                <a:solidFill>
                  <a:srgbClr val="F2FAFF"/>
                </a:solidFill>
                <a:latin typeface="Roboto Condensed Bold"/>
              </a:rPr>
              <a:t>KAŽDÝ Z NÁSLEDUJÍCÍCH ZDROJŮ ENERGIE MÁ SVÉ </a:t>
            </a:r>
            <a:r>
              <a:rPr lang="cs-CZ" sz="3600" dirty="0">
                <a:solidFill>
                  <a:srgbClr val="92D050"/>
                </a:solidFill>
                <a:latin typeface="Roboto Condensed Bold"/>
              </a:rPr>
              <a:t>VÝHODY</a:t>
            </a:r>
            <a:r>
              <a:rPr lang="cs-CZ" sz="3600" dirty="0">
                <a:solidFill>
                  <a:srgbClr val="F2FAFF"/>
                </a:solidFill>
                <a:latin typeface="Roboto Condensed Bold"/>
              </a:rPr>
              <a:t> A </a:t>
            </a:r>
            <a:r>
              <a:rPr lang="cs-CZ" sz="3600" dirty="0">
                <a:solidFill>
                  <a:srgbClr val="FF0000"/>
                </a:solidFill>
                <a:latin typeface="Roboto Condensed Bold"/>
              </a:rPr>
              <a:t>NEVÝHODY</a:t>
            </a:r>
            <a:r>
              <a:rPr lang="cs-CZ" sz="3600" dirty="0">
                <a:solidFill>
                  <a:srgbClr val="F2FAFF"/>
                </a:solidFill>
                <a:latin typeface="Roboto Condensed Bold"/>
              </a:rPr>
              <a:t>.</a:t>
            </a:r>
          </a:p>
          <a:p>
            <a:pPr algn="ctr">
              <a:lnSpc>
                <a:spcPts val="5040"/>
              </a:lnSpc>
            </a:pPr>
            <a:endParaRPr lang="en-US" sz="3600" dirty="0">
              <a:solidFill>
                <a:srgbClr val="F2FAFF"/>
              </a:solidFill>
              <a:latin typeface="Roboto Condensed Bold"/>
            </a:endParaRPr>
          </a:p>
          <a:p>
            <a:pPr algn="ctr">
              <a:lnSpc>
                <a:spcPts val="6122"/>
              </a:lnSpc>
            </a:pPr>
            <a:endParaRPr lang="en-US" sz="3600" dirty="0">
              <a:solidFill>
                <a:srgbClr val="F2FAFF"/>
              </a:solidFill>
              <a:latin typeface="Roboto Condensed Bold"/>
            </a:endParaRPr>
          </a:p>
          <a:p>
            <a:pPr algn="ctr">
              <a:lnSpc>
                <a:spcPts val="6122"/>
              </a:lnSpc>
            </a:pPr>
            <a:endParaRPr lang="en-US" sz="3600" dirty="0">
              <a:solidFill>
                <a:srgbClr val="F2FAFF"/>
              </a:solidFill>
              <a:latin typeface="Roboto Condensed Bold"/>
            </a:endParaRPr>
          </a:p>
          <a:p>
            <a:pPr algn="ctr">
              <a:lnSpc>
                <a:spcPts val="6122"/>
              </a:lnSpc>
            </a:pPr>
            <a:endParaRPr lang="en-US" sz="3600" dirty="0">
              <a:solidFill>
                <a:srgbClr val="F2FAFF"/>
              </a:solidFill>
              <a:latin typeface="Roboto Condensed Bold"/>
            </a:endParaRPr>
          </a:p>
          <a:p>
            <a:pPr algn="ctr">
              <a:lnSpc>
                <a:spcPts val="6122"/>
              </a:lnSpc>
            </a:pPr>
            <a:endParaRPr lang="en-US" sz="3600" dirty="0">
              <a:solidFill>
                <a:srgbClr val="F2FAFF"/>
              </a:solidFill>
              <a:latin typeface="Roboto Condensed Bold"/>
            </a:endParaRPr>
          </a:p>
          <a:p>
            <a:pPr algn="ctr">
              <a:lnSpc>
                <a:spcPts val="6122"/>
              </a:lnSpc>
            </a:pPr>
            <a:endParaRPr lang="en-US" sz="3600" dirty="0">
              <a:solidFill>
                <a:srgbClr val="F2FAFF"/>
              </a:solidFill>
              <a:latin typeface="Roboto Condensed Bold"/>
            </a:endParaRPr>
          </a:p>
          <a:p>
            <a:pPr algn="ctr">
              <a:lnSpc>
                <a:spcPts val="6719"/>
              </a:lnSpc>
            </a:pPr>
            <a:endParaRPr lang="en-US" sz="3600" dirty="0">
              <a:solidFill>
                <a:srgbClr val="F2FAFF"/>
              </a:solidFill>
              <a:latin typeface="Roboto Condensed Bold"/>
            </a:endParaRPr>
          </a:p>
          <a:p>
            <a:pPr algn="ctr">
              <a:lnSpc>
                <a:spcPts val="6719"/>
              </a:lnSpc>
            </a:pPr>
            <a:r>
              <a:rPr lang="cs-CZ" sz="4800" spc="571" dirty="0">
                <a:solidFill>
                  <a:srgbClr val="244357"/>
                </a:solidFill>
                <a:latin typeface="Roboto Condensed Bold"/>
              </a:rPr>
              <a:t>POPIŠ ZDROJE ENERGIE A ŘEKNI, JAK JE ENERGIE ZÍSKÁVÁNA. </a:t>
            </a:r>
            <a:endParaRPr lang="en-US" sz="4800" spc="571" dirty="0">
              <a:solidFill>
                <a:srgbClr val="244357"/>
              </a:solidFill>
              <a:latin typeface="Roboto Condensed Bold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0" y="3535368"/>
            <a:ext cx="18288000" cy="3969976"/>
            <a:chOff x="0" y="0"/>
            <a:chExt cx="24384000" cy="5293301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t="1172" b="1172"/>
            <a:stretch>
              <a:fillRect/>
            </a:stretch>
          </p:blipFill>
          <p:spPr>
            <a:xfrm>
              <a:off x="0" y="0"/>
              <a:ext cx="8128000" cy="5293301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3"/>
            <a:srcRect t="1217" b="1217"/>
            <a:stretch>
              <a:fillRect/>
            </a:stretch>
          </p:blipFill>
          <p:spPr>
            <a:xfrm>
              <a:off x="8128000" y="0"/>
              <a:ext cx="8128000" cy="5293301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4"/>
            <a:srcRect t="1034" b="1034"/>
            <a:stretch>
              <a:fillRect/>
            </a:stretch>
          </p:blipFill>
          <p:spPr>
            <a:xfrm>
              <a:off x="16256000" y="0"/>
              <a:ext cx="8128000" cy="5293301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0" y="9836474"/>
            <a:ext cx="18288000" cy="450526"/>
            <a:chOff x="0" y="0"/>
            <a:chExt cx="6186311" cy="1524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186311" cy="152400"/>
            </a:xfrm>
            <a:custGeom>
              <a:avLst/>
              <a:gdLst/>
              <a:ahLst/>
              <a:cxnLst/>
              <a:rect l="l" t="t" r="r" b="b"/>
              <a:pathLst>
                <a:path w="6186311" h="152400">
                  <a:moveTo>
                    <a:pt x="0" y="0"/>
                  </a:moveTo>
                  <a:lnTo>
                    <a:pt x="6186311" y="0"/>
                  </a:lnTo>
                  <a:lnTo>
                    <a:pt x="6186311" y="152400"/>
                  </a:lnTo>
                  <a:lnTo>
                    <a:pt x="0" y="152400"/>
                  </a:lnTo>
                  <a:close/>
                </a:path>
              </a:pathLst>
            </a:custGeom>
            <a:solidFill>
              <a:srgbClr val="9DD520"/>
            </a:solidFill>
          </p:spPr>
        </p:sp>
      </p:grpSp>
      <p:sp>
        <p:nvSpPr>
          <p:cNvPr id="11" name="TextBox 11"/>
          <p:cNvSpPr txBox="1"/>
          <p:nvPr/>
        </p:nvSpPr>
        <p:spPr>
          <a:xfrm>
            <a:off x="-403752" y="-1029671"/>
            <a:ext cx="18706537" cy="28255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077"/>
              </a:lnSpc>
            </a:pPr>
            <a:r>
              <a:rPr lang="cs-CZ" sz="16483" dirty="0">
                <a:solidFill>
                  <a:srgbClr val="9DD520">
                    <a:alpha val="10980"/>
                  </a:srgbClr>
                </a:solidFill>
                <a:latin typeface="Roboto Condensed Bold"/>
              </a:rPr>
              <a:t>OBNOVITELNOST </a:t>
            </a:r>
            <a:endParaRPr lang="en-US" sz="16483" dirty="0">
              <a:solidFill>
                <a:srgbClr val="9DD520">
                  <a:alpha val="10980"/>
                </a:srgbClr>
              </a:solidFill>
              <a:latin typeface="Roboto Condensed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69132" y="148128"/>
            <a:ext cx="10382329" cy="10932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54"/>
              </a:lnSpc>
            </a:pPr>
            <a:r>
              <a:rPr lang="cs-CZ" sz="6324" dirty="0">
                <a:solidFill>
                  <a:srgbClr val="6CAD21"/>
                </a:solidFill>
                <a:latin typeface="Roboto Condensed Bold"/>
              </a:rPr>
              <a:t>OBNOVITELNÁ ENERGIE</a:t>
            </a:r>
            <a:endParaRPr lang="en-US" sz="6324" dirty="0">
              <a:solidFill>
                <a:srgbClr val="6CAD21"/>
              </a:solidFill>
              <a:latin typeface="Roboto Condensed Bold"/>
            </a:endParaRPr>
          </a:p>
        </p:txBody>
      </p:sp>
    </p:spTree>
    <p:extLst>
      <p:ext uri="{BB962C8B-B14F-4D97-AF65-F5344CB8AC3E}">
        <p14:creationId xmlns:p14="http://schemas.microsoft.com/office/powerpoint/2010/main" val="31435421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43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2477802"/>
            <a:ext cx="6396639" cy="6155145"/>
          </a:xfrm>
          <a:prstGeom prst="rect">
            <a:avLst/>
          </a:prstGeom>
          <a:solidFill>
            <a:srgbClr val="F2FAFF"/>
          </a:solidFill>
        </p:spPr>
      </p:sp>
      <p:sp>
        <p:nvSpPr>
          <p:cNvPr id="3" name="AutoShape 3"/>
          <p:cNvSpPr/>
          <p:nvPr/>
        </p:nvSpPr>
        <p:spPr>
          <a:xfrm>
            <a:off x="10861550" y="2477802"/>
            <a:ext cx="6764939" cy="6155145"/>
          </a:xfrm>
          <a:prstGeom prst="rect">
            <a:avLst/>
          </a:prstGeom>
          <a:solidFill>
            <a:srgbClr val="F2FAFF"/>
          </a:solidFill>
        </p:spPr>
      </p:sp>
      <p:sp>
        <p:nvSpPr>
          <p:cNvPr id="4" name="TextBox 4"/>
          <p:cNvSpPr txBox="1"/>
          <p:nvPr/>
        </p:nvSpPr>
        <p:spPr>
          <a:xfrm>
            <a:off x="11201400" y="3131736"/>
            <a:ext cx="6279179" cy="39722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300"/>
              </a:lnSpc>
            </a:pPr>
            <a:r>
              <a:rPr lang="cs-CZ" sz="4200" spc="105" dirty="0">
                <a:solidFill>
                  <a:srgbClr val="244357"/>
                </a:solidFill>
                <a:latin typeface="Roboto"/>
              </a:rPr>
              <a:t>Sluneční záření může být využíváno solárními panely k výrobě elektřiny procesem, který využívá fotovoltaické články. </a:t>
            </a:r>
            <a:endParaRPr lang="en-US" sz="4200" spc="105" dirty="0">
              <a:solidFill>
                <a:srgbClr val="244357"/>
              </a:solidFill>
              <a:latin typeface="Roboto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001000" y="4412374"/>
            <a:ext cx="2286000" cy="228600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752998" y="748543"/>
            <a:ext cx="10782004" cy="942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231"/>
              </a:lnSpc>
              <a:spcBef>
                <a:spcPct val="0"/>
              </a:spcBef>
            </a:pPr>
            <a:r>
              <a:rPr lang="cs-CZ" sz="6400" spc="672" dirty="0">
                <a:solidFill>
                  <a:srgbClr val="FFFFFF"/>
                </a:solidFill>
                <a:latin typeface="Roboto Condensed Bold"/>
              </a:rPr>
              <a:t>SOLÁRNÍ ENERGIE</a:t>
            </a:r>
            <a:endParaRPr lang="en-US" sz="6400" spc="672" dirty="0">
              <a:solidFill>
                <a:srgbClr val="FFFFFF"/>
              </a:solidFill>
              <a:latin typeface="Roboto Condensed Bold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0" y="9009993"/>
            <a:ext cx="18288000" cy="1277007"/>
            <a:chOff x="0" y="0"/>
            <a:chExt cx="6186311" cy="43197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186311" cy="431975"/>
            </a:xfrm>
            <a:custGeom>
              <a:avLst/>
              <a:gdLst/>
              <a:ahLst/>
              <a:cxnLst/>
              <a:rect l="l" t="t" r="r" b="b"/>
              <a:pathLst>
                <a:path w="6186311" h="431975">
                  <a:moveTo>
                    <a:pt x="0" y="0"/>
                  </a:moveTo>
                  <a:lnTo>
                    <a:pt x="6186311" y="0"/>
                  </a:lnTo>
                  <a:lnTo>
                    <a:pt x="6186311" y="431975"/>
                  </a:lnTo>
                  <a:lnTo>
                    <a:pt x="0" y="431975"/>
                  </a:lnTo>
                  <a:close/>
                </a:path>
              </a:pathLst>
            </a:custGeom>
            <a:solidFill>
              <a:srgbClr val="9DD520"/>
            </a:solidFill>
          </p:spPr>
        </p:sp>
      </p:grpSp>
      <p:sp>
        <p:nvSpPr>
          <p:cNvPr id="9" name="TextBox 9"/>
          <p:cNvSpPr txBox="1"/>
          <p:nvPr/>
        </p:nvSpPr>
        <p:spPr>
          <a:xfrm>
            <a:off x="9829800" y="9170202"/>
            <a:ext cx="8255327" cy="10707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960"/>
              </a:lnSpc>
            </a:pPr>
            <a:r>
              <a:rPr lang="cs-CZ" sz="6400" dirty="0">
                <a:solidFill>
                  <a:srgbClr val="F8FFEF"/>
                </a:solidFill>
                <a:latin typeface="Roboto Condensed Bold"/>
              </a:rPr>
              <a:t>OBNOVITELNÁ ENERGIE</a:t>
            </a:r>
            <a:endParaRPr lang="en-US" sz="6400" dirty="0">
              <a:solidFill>
                <a:srgbClr val="F8FFEF"/>
              </a:solidFill>
              <a:latin typeface="Roboto Condensed Bold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256" r="22439"/>
          <a:stretch>
            <a:fillRect/>
          </a:stretch>
        </p:blipFill>
        <p:spPr>
          <a:xfrm>
            <a:off x="1028700" y="2477802"/>
            <a:ext cx="6396639" cy="6155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225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43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2477802"/>
            <a:ext cx="6396639" cy="6155145"/>
          </a:xfrm>
          <a:prstGeom prst="rect">
            <a:avLst/>
          </a:prstGeom>
          <a:solidFill>
            <a:srgbClr val="F2FAFF"/>
          </a:solidFill>
        </p:spPr>
      </p:sp>
      <p:sp>
        <p:nvSpPr>
          <p:cNvPr id="3" name="AutoShape 3"/>
          <p:cNvSpPr/>
          <p:nvPr/>
        </p:nvSpPr>
        <p:spPr>
          <a:xfrm>
            <a:off x="10861550" y="2244481"/>
            <a:ext cx="6764939" cy="6155145"/>
          </a:xfrm>
          <a:prstGeom prst="rect">
            <a:avLst/>
          </a:prstGeom>
          <a:solidFill>
            <a:srgbClr val="F2FAFF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122526" y="4533900"/>
            <a:ext cx="2164474" cy="2164474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0" y="9009993"/>
            <a:ext cx="18288000" cy="1277007"/>
            <a:chOff x="0" y="0"/>
            <a:chExt cx="6186311" cy="4319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86311" cy="431975"/>
            </a:xfrm>
            <a:custGeom>
              <a:avLst/>
              <a:gdLst/>
              <a:ahLst/>
              <a:cxnLst/>
              <a:rect l="l" t="t" r="r" b="b"/>
              <a:pathLst>
                <a:path w="6186311" h="431975">
                  <a:moveTo>
                    <a:pt x="0" y="0"/>
                  </a:moveTo>
                  <a:lnTo>
                    <a:pt x="6186311" y="0"/>
                  </a:lnTo>
                  <a:lnTo>
                    <a:pt x="6186311" y="431975"/>
                  </a:lnTo>
                  <a:lnTo>
                    <a:pt x="0" y="431975"/>
                  </a:lnTo>
                  <a:close/>
                </a:path>
              </a:pathLst>
            </a:custGeom>
            <a:solidFill>
              <a:srgbClr val="9DD520"/>
            </a:solidFill>
          </p:spPr>
        </p:sp>
      </p:grpSp>
      <p:sp>
        <p:nvSpPr>
          <p:cNvPr id="7" name="TextBox 7"/>
          <p:cNvSpPr txBox="1"/>
          <p:nvPr/>
        </p:nvSpPr>
        <p:spPr>
          <a:xfrm>
            <a:off x="11347310" y="3101734"/>
            <a:ext cx="5793420" cy="39722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300"/>
              </a:lnSpc>
            </a:pPr>
            <a:r>
              <a:rPr lang="cs-CZ" sz="4200" spc="105" dirty="0">
                <a:solidFill>
                  <a:srgbClr val="244357"/>
                </a:solidFill>
                <a:latin typeface="Roboto"/>
              </a:rPr>
              <a:t>Větrné turbíny dokáží vyrábět elektřinu, pokud je dostatek větru, který roztočí listy rotoru. </a:t>
            </a:r>
            <a:endParaRPr lang="en-US" sz="4200" spc="105" dirty="0">
              <a:solidFill>
                <a:srgbClr val="244357"/>
              </a:solidFill>
              <a:latin typeface="Roboto"/>
              <a:ea typeface="Roboto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52998" y="748543"/>
            <a:ext cx="10782004" cy="942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231"/>
              </a:lnSpc>
              <a:spcBef>
                <a:spcPct val="0"/>
              </a:spcBef>
            </a:pPr>
            <a:r>
              <a:rPr lang="cs-CZ" sz="6400" spc="672" dirty="0">
                <a:solidFill>
                  <a:srgbClr val="FFFFFF"/>
                </a:solidFill>
                <a:latin typeface="Roboto Condensed Bold"/>
              </a:rPr>
              <a:t>VĚTRNÁ ENERGIE</a:t>
            </a:r>
            <a:endParaRPr lang="en-US" sz="6400" spc="672" dirty="0">
              <a:solidFill>
                <a:srgbClr val="FFFFFF"/>
              </a:solidFill>
              <a:latin typeface="Roboto Condensed Bold"/>
            </a:endParaRPr>
          </a:p>
        </p:txBody>
      </p:sp>
      <p:pic>
        <p:nvPicPr>
          <p:cNvPr id="10" name="THE ENVIRONMENT AND CLIMATE CHANGE (11)">
            <a:hlinkClick r:id="" action="ppaction://media"/>
            <a:extLst>
              <a:ext uri="{FF2B5EF4-FFF2-40B4-BE49-F238E27FC236}">
                <a16:creationId xmlns:a16="http://schemas.microsoft.com/office/drawing/2014/main" id="{B513B98F-5EB6-455F-8C46-295A269665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6548" t="23281" r="56120" b="16667"/>
          <a:stretch/>
        </p:blipFill>
        <p:spPr>
          <a:xfrm>
            <a:off x="1028699" y="2336507"/>
            <a:ext cx="6972301" cy="6308847"/>
          </a:xfrm>
          <a:prstGeom prst="rect">
            <a:avLst/>
          </a:prstGeom>
        </p:spPr>
      </p:pic>
      <p:sp>
        <p:nvSpPr>
          <p:cNvPr id="12" name="TextBox 9">
            <a:extLst>
              <a:ext uri="{FF2B5EF4-FFF2-40B4-BE49-F238E27FC236}">
                <a16:creationId xmlns:a16="http://schemas.microsoft.com/office/drawing/2014/main" id="{1F153A1B-EA41-4587-8CEA-7A0ECC315890}"/>
              </a:ext>
            </a:extLst>
          </p:cNvPr>
          <p:cNvSpPr txBox="1"/>
          <p:nvPr/>
        </p:nvSpPr>
        <p:spPr>
          <a:xfrm>
            <a:off x="9982200" y="9170202"/>
            <a:ext cx="8102927" cy="10707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960"/>
              </a:lnSpc>
            </a:pPr>
            <a:r>
              <a:rPr lang="cs-CZ" sz="6400" dirty="0">
                <a:solidFill>
                  <a:srgbClr val="F8FFEF"/>
                </a:solidFill>
                <a:latin typeface="Roboto Condensed Bold"/>
              </a:rPr>
              <a:t>OBNOVITELNÁ ENERGIE</a:t>
            </a:r>
            <a:endParaRPr lang="en-US" sz="6400" dirty="0">
              <a:solidFill>
                <a:srgbClr val="F8FFEF"/>
              </a:solidFill>
              <a:latin typeface="Roboto Condensed Bold"/>
            </a:endParaRPr>
          </a:p>
        </p:txBody>
      </p:sp>
    </p:spTree>
    <p:extLst>
      <p:ext uri="{BB962C8B-B14F-4D97-AF65-F5344CB8AC3E}">
        <p14:creationId xmlns:p14="http://schemas.microsoft.com/office/powerpoint/2010/main" val="115078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296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5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43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2477802"/>
            <a:ext cx="6396639" cy="6155145"/>
          </a:xfrm>
          <a:prstGeom prst="rect">
            <a:avLst/>
          </a:prstGeom>
          <a:solidFill>
            <a:srgbClr val="F2FAFF"/>
          </a:solidFill>
        </p:spPr>
      </p:sp>
      <p:sp>
        <p:nvSpPr>
          <p:cNvPr id="3" name="AutoShape 3"/>
          <p:cNvSpPr/>
          <p:nvPr/>
        </p:nvSpPr>
        <p:spPr>
          <a:xfrm>
            <a:off x="10861550" y="2477802"/>
            <a:ext cx="6764939" cy="6155145"/>
          </a:xfrm>
          <a:prstGeom prst="rect">
            <a:avLst/>
          </a:prstGeom>
          <a:solidFill>
            <a:srgbClr val="F2FAFF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001000" y="4412374"/>
            <a:ext cx="2286000" cy="2286000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0" y="9009993"/>
            <a:ext cx="18288000" cy="1277007"/>
            <a:chOff x="0" y="0"/>
            <a:chExt cx="6186311" cy="4319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86311" cy="431975"/>
            </a:xfrm>
            <a:custGeom>
              <a:avLst/>
              <a:gdLst/>
              <a:ahLst/>
              <a:cxnLst/>
              <a:rect l="l" t="t" r="r" b="b"/>
              <a:pathLst>
                <a:path w="6186311" h="431975">
                  <a:moveTo>
                    <a:pt x="0" y="0"/>
                  </a:moveTo>
                  <a:lnTo>
                    <a:pt x="6186311" y="0"/>
                  </a:lnTo>
                  <a:lnTo>
                    <a:pt x="6186311" y="431975"/>
                  </a:lnTo>
                  <a:lnTo>
                    <a:pt x="0" y="431975"/>
                  </a:lnTo>
                  <a:close/>
                </a:path>
              </a:pathLst>
            </a:custGeom>
            <a:solidFill>
              <a:srgbClr val="9DD520"/>
            </a:solidFill>
          </p:spPr>
        </p:sp>
      </p:grpSp>
      <p:sp>
        <p:nvSpPr>
          <p:cNvPr id="7" name="TextBox 7"/>
          <p:cNvSpPr txBox="1"/>
          <p:nvPr/>
        </p:nvSpPr>
        <p:spPr>
          <a:xfrm>
            <a:off x="11347310" y="3101734"/>
            <a:ext cx="5793420" cy="31643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300"/>
              </a:lnSpc>
            </a:pPr>
            <a:r>
              <a:rPr lang="cs-CZ" sz="4200" spc="105" dirty="0">
                <a:solidFill>
                  <a:srgbClr val="244357"/>
                </a:solidFill>
                <a:latin typeface="Roboto"/>
              </a:rPr>
              <a:t>Vodní elektrárny vyrábějí elektřinu tak, že vodní masa roztočí turbínu. </a:t>
            </a:r>
            <a:endParaRPr lang="en-US" sz="4200" spc="105" dirty="0">
              <a:solidFill>
                <a:srgbClr val="244357"/>
              </a:solidFill>
              <a:latin typeface="Roboto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52998" y="748543"/>
            <a:ext cx="10782004" cy="942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231"/>
              </a:lnSpc>
              <a:spcBef>
                <a:spcPct val="0"/>
              </a:spcBef>
            </a:pPr>
            <a:r>
              <a:rPr lang="cs-CZ" sz="6400" spc="672" dirty="0">
                <a:solidFill>
                  <a:srgbClr val="FFFFFF"/>
                </a:solidFill>
                <a:latin typeface="Roboto Condensed Bold"/>
              </a:rPr>
              <a:t>VODNÍ ENERGIE</a:t>
            </a:r>
            <a:endParaRPr lang="en-US" sz="6400" spc="672" dirty="0">
              <a:solidFill>
                <a:srgbClr val="FFFFFF"/>
              </a:solidFill>
              <a:latin typeface="Roboto Condensed Bold"/>
            </a:endParaRPr>
          </a:p>
        </p:txBody>
      </p:sp>
      <p:pic>
        <p:nvPicPr>
          <p:cNvPr id="10" name="THE ENVIRONMENT AND CLIMATE CHANGE (12)">
            <a:hlinkClick r:id="" action="ppaction://media"/>
            <a:extLst>
              <a:ext uri="{FF2B5EF4-FFF2-40B4-BE49-F238E27FC236}">
                <a16:creationId xmlns:a16="http://schemas.microsoft.com/office/drawing/2014/main" id="{47A918A6-68E8-4605-892B-646932A824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4274" t="25190" r="57820" b="17608"/>
          <a:stretch/>
        </p:blipFill>
        <p:spPr>
          <a:xfrm>
            <a:off x="661511" y="2477801"/>
            <a:ext cx="7251228" cy="6155145"/>
          </a:xfrm>
          <a:prstGeom prst="rect">
            <a:avLst/>
          </a:prstGeom>
        </p:spPr>
      </p:pic>
      <p:sp>
        <p:nvSpPr>
          <p:cNvPr id="12" name="TextBox 9">
            <a:extLst>
              <a:ext uri="{FF2B5EF4-FFF2-40B4-BE49-F238E27FC236}">
                <a16:creationId xmlns:a16="http://schemas.microsoft.com/office/drawing/2014/main" id="{7E3C0745-14CD-4A3A-9CAD-AFB5184988F4}"/>
              </a:ext>
            </a:extLst>
          </p:cNvPr>
          <p:cNvSpPr txBox="1"/>
          <p:nvPr/>
        </p:nvSpPr>
        <p:spPr>
          <a:xfrm>
            <a:off x="9982200" y="9170202"/>
            <a:ext cx="8102927" cy="10707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960"/>
              </a:lnSpc>
            </a:pPr>
            <a:r>
              <a:rPr lang="cs-CZ" sz="6400" dirty="0">
                <a:solidFill>
                  <a:srgbClr val="F8FFEF"/>
                </a:solidFill>
                <a:latin typeface="Roboto Condensed Bold"/>
              </a:rPr>
              <a:t>OBNOVITELNÁ ENERGIE</a:t>
            </a:r>
            <a:endParaRPr lang="en-US" sz="6400" dirty="0">
              <a:solidFill>
                <a:srgbClr val="F8FFEF"/>
              </a:solidFill>
              <a:latin typeface="Roboto Condensed Bold"/>
            </a:endParaRPr>
          </a:p>
        </p:txBody>
      </p:sp>
    </p:spTree>
    <p:extLst>
      <p:ext uri="{BB962C8B-B14F-4D97-AF65-F5344CB8AC3E}">
        <p14:creationId xmlns:p14="http://schemas.microsoft.com/office/powerpoint/2010/main" val="2536515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37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4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43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2477802"/>
            <a:ext cx="6396639" cy="6155145"/>
          </a:xfrm>
          <a:prstGeom prst="rect">
            <a:avLst/>
          </a:prstGeom>
          <a:solidFill>
            <a:srgbClr val="F2FAFF"/>
          </a:solidFill>
        </p:spPr>
      </p:sp>
      <p:sp>
        <p:nvSpPr>
          <p:cNvPr id="3" name="AutoShape 3"/>
          <p:cNvSpPr/>
          <p:nvPr/>
        </p:nvSpPr>
        <p:spPr>
          <a:xfrm>
            <a:off x="10861550" y="2477802"/>
            <a:ext cx="6764939" cy="6155145"/>
          </a:xfrm>
          <a:prstGeom prst="rect">
            <a:avLst/>
          </a:prstGeom>
          <a:solidFill>
            <a:srgbClr val="F2FAFF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001000" y="4412374"/>
            <a:ext cx="2286000" cy="2286000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0" y="9009993"/>
            <a:ext cx="18288000" cy="1277007"/>
            <a:chOff x="0" y="0"/>
            <a:chExt cx="6186311" cy="4319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86311" cy="431975"/>
            </a:xfrm>
            <a:custGeom>
              <a:avLst/>
              <a:gdLst/>
              <a:ahLst/>
              <a:cxnLst/>
              <a:rect l="l" t="t" r="r" b="b"/>
              <a:pathLst>
                <a:path w="6186311" h="431975">
                  <a:moveTo>
                    <a:pt x="0" y="0"/>
                  </a:moveTo>
                  <a:lnTo>
                    <a:pt x="6186311" y="0"/>
                  </a:lnTo>
                  <a:lnTo>
                    <a:pt x="6186311" y="431975"/>
                  </a:lnTo>
                  <a:lnTo>
                    <a:pt x="0" y="431975"/>
                  </a:lnTo>
                  <a:close/>
                </a:path>
              </a:pathLst>
            </a:custGeom>
            <a:solidFill>
              <a:srgbClr val="9DD520"/>
            </a:solidFill>
          </p:spPr>
        </p:sp>
      </p:grpSp>
      <p:sp>
        <p:nvSpPr>
          <p:cNvPr id="7" name="TextBox 7"/>
          <p:cNvSpPr txBox="1"/>
          <p:nvPr/>
        </p:nvSpPr>
        <p:spPr>
          <a:xfrm>
            <a:off x="11347310" y="3101734"/>
            <a:ext cx="5793420" cy="39722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300"/>
              </a:lnSpc>
            </a:pPr>
            <a:r>
              <a:rPr lang="cs-CZ" sz="4200" spc="105" dirty="0">
                <a:solidFill>
                  <a:srgbClr val="244357"/>
                </a:solidFill>
                <a:latin typeface="Roboto"/>
              </a:rPr>
              <a:t>Oceány mohou vyrábět tepelnou energii ze slunečního tepla a mechanickou energii z přílivu, odlivu a vln. </a:t>
            </a:r>
            <a:endParaRPr lang="en-US" sz="4200" spc="105" dirty="0">
              <a:solidFill>
                <a:srgbClr val="244357"/>
              </a:solidFill>
              <a:latin typeface="Roboto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52998" y="748543"/>
            <a:ext cx="10782004" cy="942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231"/>
              </a:lnSpc>
              <a:spcBef>
                <a:spcPct val="0"/>
              </a:spcBef>
            </a:pPr>
            <a:r>
              <a:rPr lang="cs-CZ" sz="6400" spc="672" dirty="0">
                <a:solidFill>
                  <a:srgbClr val="FFFFFF"/>
                </a:solidFill>
                <a:latin typeface="Roboto Condensed Bold"/>
              </a:rPr>
              <a:t>ENERGIE Z OCEÁNŮ</a:t>
            </a:r>
            <a:endParaRPr lang="en-US" sz="6400" spc="672" dirty="0">
              <a:solidFill>
                <a:srgbClr val="FFFFFF"/>
              </a:solidFill>
              <a:latin typeface="Roboto Condensed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82200" y="9170202"/>
            <a:ext cx="8102927" cy="10707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960"/>
              </a:lnSpc>
            </a:pPr>
            <a:r>
              <a:rPr lang="cs-CZ" sz="6400" dirty="0">
                <a:solidFill>
                  <a:srgbClr val="F8FFEF"/>
                </a:solidFill>
                <a:latin typeface="Roboto Condensed Bold"/>
              </a:rPr>
              <a:t>OBNOVITELNÁ ENERGIE</a:t>
            </a:r>
            <a:endParaRPr lang="en-US" sz="6400" dirty="0">
              <a:solidFill>
                <a:srgbClr val="F8FFEF"/>
              </a:solidFill>
              <a:latin typeface="Roboto Condensed Bold"/>
            </a:endParaRPr>
          </a:p>
        </p:txBody>
      </p:sp>
      <p:pic>
        <p:nvPicPr>
          <p:cNvPr id="10" name="THE ENVIRONMENT AND CLIMATE CHANGE (13)">
            <a:hlinkClick r:id="" action="ppaction://media"/>
            <a:extLst>
              <a:ext uri="{FF2B5EF4-FFF2-40B4-BE49-F238E27FC236}">
                <a16:creationId xmlns:a16="http://schemas.microsoft.com/office/drawing/2014/main" id="{223EAF04-8344-465C-83ED-59B9849CCB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5208" t="23148" r="59607" b="17608"/>
          <a:stretch/>
        </p:blipFill>
        <p:spPr>
          <a:xfrm>
            <a:off x="764591" y="2416924"/>
            <a:ext cx="6764938" cy="63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53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736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6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  <p:bldLst>
      <p:bldP spid="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43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2477802"/>
            <a:ext cx="6396639" cy="6155145"/>
          </a:xfrm>
          <a:prstGeom prst="rect">
            <a:avLst/>
          </a:prstGeom>
          <a:solidFill>
            <a:srgbClr val="F2FAFF"/>
          </a:solidFill>
        </p:spPr>
      </p:sp>
      <p:sp>
        <p:nvSpPr>
          <p:cNvPr id="3" name="AutoShape 3"/>
          <p:cNvSpPr/>
          <p:nvPr/>
        </p:nvSpPr>
        <p:spPr>
          <a:xfrm>
            <a:off x="10861550" y="2477802"/>
            <a:ext cx="6764939" cy="6155145"/>
          </a:xfrm>
          <a:prstGeom prst="rect">
            <a:avLst/>
          </a:prstGeom>
          <a:solidFill>
            <a:srgbClr val="F2FAFF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001000" y="4412374"/>
            <a:ext cx="2286000" cy="2286000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0" y="9009993"/>
            <a:ext cx="18288000" cy="1277007"/>
            <a:chOff x="0" y="0"/>
            <a:chExt cx="6186311" cy="4319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86311" cy="431975"/>
            </a:xfrm>
            <a:custGeom>
              <a:avLst/>
              <a:gdLst/>
              <a:ahLst/>
              <a:cxnLst/>
              <a:rect l="l" t="t" r="r" b="b"/>
              <a:pathLst>
                <a:path w="6186311" h="431975">
                  <a:moveTo>
                    <a:pt x="0" y="0"/>
                  </a:moveTo>
                  <a:lnTo>
                    <a:pt x="6186311" y="0"/>
                  </a:lnTo>
                  <a:lnTo>
                    <a:pt x="6186311" y="431975"/>
                  </a:lnTo>
                  <a:lnTo>
                    <a:pt x="0" y="431975"/>
                  </a:lnTo>
                  <a:close/>
                </a:path>
              </a:pathLst>
            </a:custGeom>
            <a:solidFill>
              <a:srgbClr val="9DD520"/>
            </a:solidFill>
          </p:spPr>
        </p:sp>
      </p:grpSp>
      <p:sp>
        <p:nvSpPr>
          <p:cNvPr id="7" name="TextBox 7"/>
          <p:cNvSpPr txBox="1"/>
          <p:nvPr/>
        </p:nvSpPr>
        <p:spPr>
          <a:xfrm>
            <a:off x="11176947" y="3238500"/>
            <a:ext cx="6513844" cy="3164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300"/>
              </a:lnSpc>
            </a:pPr>
            <a:r>
              <a:rPr lang="cs-CZ" sz="4200" spc="105" dirty="0">
                <a:solidFill>
                  <a:srgbClr val="244357"/>
                </a:solidFill>
                <a:latin typeface="Roboto"/>
              </a:rPr>
              <a:t>Díky teplotě zemského jádra lze získávat energie pomocí geotermálních elektráren. </a:t>
            </a:r>
            <a:endParaRPr lang="en-US" sz="4200" spc="105" dirty="0">
              <a:solidFill>
                <a:srgbClr val="244357"/>
              </a:solidFill>
              <a:latin typeface="Roboto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52998" y="748543"/>
            <a:ext cx="10782004" cy="942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231"/>
              </a:lnSpc>
              <a:spcBef>
                <a:spcPct val="0"/>
              </a:spcBef>
            </a:pPr>
            <a:r>
              <a:rPr lang="cs-CZ" sz="6400" spc="672" dirty="0">
                <a:solidFill>
                  <a:srgbClr val="FFFFFF"/>
                </a:solidFill>
                <a:latin typeface="Roboto Condensed Bold"/>
              </a:rPr>
              <a:t>GEOTERMÁLNÍ ENERGIE</a:t>
            </a:r>
            <a:endParaRPr lang="en-US" sz="6400" spc="672" dirty="0">
              <a:solidFill>
                <a:srgbClr val="FFFFFF"/>
              </a:solidFill>
              <a:latin typeface="Roboto Condensed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782611" y="9170202"/>
            <a:ext cx="7302516" cy="11046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60"/>
              </a:lnSpc>
            </a:pPr>
            <a:r>
              <a:rPr lang="en-US" sz="6400">
                <a:solidFill>
                  <a:srgbClr val="F8FFEF"/>
                </a:solidFill>
                <a:latin typeface="Roboto Condensed Bold"/>
              </a:rPr>
              <a:t> RENEWABLE ENERGY</a:t>
            </a:r>
          </a:p>
        </p:txBody>
      </p:sp>
      <p:pic>
        <p:nvPicPr>
          <p:cNvPr id="10" name="THE ENVIRONMENT AND CLIMATE CHANGE (14)">
            <a:hlinkClick r:id="" action="ppaction://media"/>
            <a:extLst>
              <a:ext uri="{FF2B5EF4-FFF2-40B4-BE49-F238E27FC236}">
                <a16:creationId xmlns:a16="http://schemas.microsoft.com/office/drawing/2014/main" id="{A08EF5BF-2AF1-4B68-9E24-BAE8A708E8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3646" t="25190" r="59896" b="17608"/>
          <a:stretch/>
        </p:blipFill>
        <p:spPr>
          <a:xfrm>
            <a:off x="912606" y="2383009"/>
            <a:ext cx="7081768" cy="6249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80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10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6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  <p:bldLst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43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/>
          <p:nvPr/>
        </p:nvSpPr>
        <p:spPr>
          <a:xfrm>
            <a:off x="10861550" y="1691264"/>
            <a:ext cx="6764939" cy="6941683"/>
          </a:xfrm>
          <a:prstGeom prst="rect">
            <a:avLst/>
          </a:prstGeom>
          <a:solidFill>
            <a:srgbClr val="F2FAFF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001000" y="4412374"/>
            <a:ext cx="2286000" cy="2286000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0" y="9009993"/>
            <a:ext cx="18288000" cy="1277007"/>
            <a:chOff x="0" y="0"/>
            <a:chExt cx="6186311" cy="4319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86311" cy="431975"/>
            </a:xfrm>
            <a:custGeom>
              <a:avLst/>
              <a:gdLst/>
              <a:ahLst/>
              <a:cxnLst/>
              <a:rect l="l" t="t" r="r" b="b"/>
              <a:pathLst>
                <a:path w="6186311" h="431975">
                  <a:moveTo>
                    <a:pt x="0" y="0"/>
                  </a:moveTo>
                  <a:lnTo>
                    <a:pt x="6186311" y="0"/>
                  </a:lnTo>
                  <a:lnTo>
                    <a:pt x="6186311" y="431975"/>
                  </a:lnTo>
                  <a:lnTo>
                    <a:pt x="0" y="431975"/>
                  </a:lnTo>
                  <a:close/>
                </a:path>
              </a:pathLst>
            </a:custGeom>
            <a:solidFill>
              <a:srgbClr val="9DD520"/>
            </a:solidFill>
          </p:spPr>
        </p:sp>
      </p:grpSp>
      <p:sp>
        <p:nvSpPr>
          <p:cNvPr id="8" name="TextBox 8"/>
          <p:cNvSpPr txBox="1"/>
          <p:nvPr/>
        </p:nvSpPr>
        <p:spPr>
          <a:xfrm>
            <a:off x="3752998" y="571627"/>
            <a:ext cx="10782004" cy="942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231"/>
              </a:lnSpc>
              <a:spcBef>
                <a:spcPct val="0"/>
              </a:spcBef>
            </a:pPr>
            <a:r>
              <a:rPr lang="en-US" sz="6400" spc="672" dirty="0">
                <a:solidFill>
                  <a:srgbClr val="FFFFFF"/>
                </a:solidFill>
                <a:latin typeface="Roboto Condensed Bold"/>
              </a:rPr>
              <a:t>BIOMAS</a:t>
            </a:r>
            <a:r>
              <a:rPr lang="cs-CZ" sz="6400" spc="672" dirty="0">
                <a:solidFill>
                  <a:srgbClr val="FFFFFF"/>
                </a:solidFill>
                <a:latin typeface="Roboto Condensed Bold"/>
              </a:rPr>
              <a:t>A</a:t>
            </a:r>
            <a:r>
              <a:rPr lang="en-US" sz="6400" spc="672" dirty="0">
                <a:solidFill>
                  <a:srgbClr val="FFFFFF"/>
                </a:solidFill>
                <a:latin typeface="Roboto Condensed Bold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135485" y="1723759"/>
            <a:ext cx="6491004" cy="68120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22"/>
              </a:lnSpc>
            </a:pPr>
            <a:r>
              <a:rPr lang="en-US" sz="3600" spc="90" dirty="0" err="1">
                <a:solidFill>
                  <a:srgbClr val="244357"/>
                </a:solidFill>
                <a:latin typeface="Roboto"/>
              </a:rPr>
              <a:t>Biomas</a:t>
            </a:r>
            <a:r>
              <a:rPr lang="cs-CZ" sz="3600" spc="90" dirty="0">
                <a:solidFill>
                  <a:srgbClr val="244357"/>
                </a:solidFill>
                <a:latin typeface="Roboto"/>
              </a:rPr>
              <a:t>a je obnovitelný zdroj energie, který pochází z organického materiálu (rostlin a zvířat). Biomasa obsahuje uloženou energii ze Slunce v procesu zvaném fotosyntéza. Při spalování biomasy se chemická energie uvolňuje jako teplo. </a:t>
            </a:r>
            <a:br>
              <a:rPr lang="en-US" sz="3600" dirty="0"/>
            </a:br>
            <a:endParaRPr lang="en-US" sz="3614" spc="90" dirty="0">
              <a:solidFill>
                <a:srgbClr val="244357"/>
              </a:solidFill>
              <a:latin typeface="Roboto"/>
            </a:endParaRPr>
          </a:p>
        </p:txBody>
      </p:sp>
      <p:sp>
        <p:nvSpPr>
          <p:cNvPr id="14" name="TextBox 9">
            <a:extLst>
              <a:ext uri="{FF2B5EF4-FFF2-40B4-BE49-F238E27FC236}">
                <a16:creationId xmlns:a16="http://schemas.microsoft.com/office/drawing/2014/main" id="{D0D3F9C0-8176-41F4-8C3C-5BF61ED21EDC}"/>
              </a:ext>
            </a:extLst>
          </p:cNvPr>
          <p:cNvSpPr txBox="1"/>
          <p:nvPr/>
        </p:nvSpPr>
        <p:spPr>
          <a:xfrm>
            <a:off x="9982200" y="9170202"/>
            <a:ext cx="8102927" cy="10707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960"/>
              </a:lnSpc>
            </a:pPr>
            <a:r>
              <a:rPr lang="cs-CZ" sz="6400" dirty="0">
                <a:solidFill>
                  <a:srgbClr val="F8FFEF"/>
                </a:solidFill>
                <a:latin typeface="Roboto Condensed Bold"/>
              </a:rPr>
              <a:t>OBNOVITELNÁ ENERGIE</a:t>
            </a:r>
            <a:endParaRPr lang="en-US" sz="6400" dirty="0">
              <a:solidFill>
                <a:srgbClr val="F8FFEF"/>
              </a:solidFill>
              <a:latin typeface="Roboto Condensed Bold"/>
            </a:endParaRPr>
          </a:p>
        </p:txBody>
      </p:sp>
      <p:pic>
        <p:nvPicPr>
          <p:cNvPr id="11" name="Obrázek 10">
            <a:extLst>
              <a:ext uri="{FF2B5EF4-FFF2-40B4-BE49-F238E27FC236}">
                <a16:creationId xmlns:a16="http://schemas.microsoft.com/office/drawing/2014/main" id="{745EE5E7-0FA4-4442-A774-9096E05F1A5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67" r="20522"/>
          <a:stretch/>
        </p:blipFill>
        <p:spPr>
          <a:xfrm>
            <a:off x="381000" y="1537700"/>
            <a:ext cx="7470051" cy="7268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47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43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2477802"/>
            <a:ext cx="6396639" cy="6155145"/>
          </a:xfrm>
          <a:prstGeom prst="rect">
            <a:avLst/>
          </a:prstGeom>
          <a:solidFill>
            <a:srgbClr val="F2FAFF"/>
          </a:solidFill>
        </p:spPr>
      </p:sp>
      <p:sp>
        <p:nvSpPr>
          <p:cNvPr id="3" name="AutoShape 3"/>
          <p:cNvSpPr/>
          <p:nvPr/>
        </p:nvSpPr>
        <p:spPr>
          <a:xfrm>
            <a:off x="10861550" y="2153350"/>
            <a:ext cx="6764939" cy="6487233"/>
          </a:xfrm>
          <a:prstGeom prst="rect">
            <a:avLst/>
          </a:prstGeom>
          <a:solidFill>
            <a:srgbClr val="F2FAFF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9009343" y="4767943"/>
            <a:ext cx="1852207" cy="1852207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0" y="9009993"/>
            <a:ext cx="18288000" cy="1277007"/>
            <a:chOff x="0" y="0"/>
            <a:chExt cx="6186311" cy="4319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86311" cy="431975"/>
            </a:xfrm>
            <a:custGeom>
              <a:avLst/>
              <a:gdLst/>
              <a:ahLst/>
              <a:cxnLst/>
              <a:rect l="l" t="t" r="r" b="b"/>
              <a:pathLst>
                <a:path w="6186311" h="431975">
                  <a:moveTo>
                    <a:pt x="0" y="0"/>
                  </a:moveTo>
                  <a:lnTo>
                    <a:pt x="6186311" y="0"/>
                  </a:lnTo>
                  <a:lnTo>
                    <a:pt x="6186311" y="431975"/>
                  </a:lnTo>
                  <a:lnTo>
                    <a:pt x="0" y="431975"/>
                  </a:lnTo>
                  <a:close/>
                </a:path>
              </a:pathLst>
            </a:custGeom>
            <a:solidFill>
              <a:srgbClr val="9DD520"/>
            </a:solidFill>
          </p:spPr>
        </p:sp>
      </p:grpSp>
      <p:sp>
        <p:nvSpPr>
          <p:cNvPr id="7" name="TextBox 7"/>
          <p:cNvSpPr txBox="1"/>
          <p:nvPr/>
        </p:nvSpPr>
        <p:spPr>
          <a:xfrm>
            <a:off x="3752998" y="571627"/>
            <a:ext cx="10782004" cy="942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231"/>
              </a:lnSpc>
              <a:spcBef>
                <a:spcPct val="0"/>
              </a:spcBef>
            </a:pPr>
            <a:r>
              <a:rPr lang="cs-CZ" sz="6400" spc="672" dirty="0">
                <a:solidFill>
                  <a:srgbClr val="FFFFFF"/>
                </a:solidFill>
                <a:latin typeface="Roboto Condensed Bold"/>
              </a:rPr>
              <a:t>VODÍK</a:t>
            </a:r>
            <a:endParaRPr lang="en-US" sz="6400" spc="672" dirty="0">
              <a:solidFill>
                <a:srgbClr val="FFFFFF"/>
              </a:solidFill>
              <a:latin typeface="Roboto Condensed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462558" y="2483530"/>
            <a:ext cx="5796742" cy="56714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476"/>
              </a:lnSpc>
            </a:pPr>
            <a:r>
              <a:rPr lang="cs-CZ" sz="4400" spc="124" dirty="0">
                <a:solidFill>
                  <a:srgbClr val="244357"/>
                </a:solidFill>
                <a:latin typeface="Roboto"/>
              </a:rPr>
              <a:t>Štěpením vazby mezi vodíkem a kyslíkem </a:t>
            </a:r>
          </a:p>
          <a:p>
            <a:pPr>
              <a:lnSpc>
                <a:spcPts val="7476"/>
              </a:lnSpc>
            </a:pPr>
            <a:r>
              <a:rPr lang="cs-CZ" sz="4400" spc="124" dirty="0">
                <a:solidFill>
                  <a:srgbClr val="244357"/>
                </a:solidFill>
                <a:latin typeface="Roboto"/>
              </a:rPr>
              <a:t>v palivovém článku vzniká energie. Odpadním produktem je voda. </a:t>
            </a:r>
            <a:endParaRPr lang="en-US" sz="4400" spc="124" dirty="0">
              <a:solidFill>
                <a:srgbClr val="244357"/>
              </a:solidFill>
              <a:latin typeface="Roboto"/>
            </a:endParaRPr>
          </a:p>
        </p:txBody>
      </p:sp>
      <p:pic>
        <p:nvPicPr>
          <p:cNvPr id="10" name="THE ENVIRONMENT AND CLIMATE CHANGE (15)">
            <a:hlinkClick r:id="" action="ppaction://media"/>
            <a:extLst>
              <a:ext uri="{FF2B5EF4-FFF2-40B4-BE49-F238E27FC236}">
                <a16:creationId xmlns:a16="http://schemas.microsoft.com/office/drawing/2014/main" id="{E6E68290-0714-4BE1-9A16-6B13BEA186C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604" t="23148" r="50000" b="17608"/>
          <a:stretch/>
        </p:blipFill>
        <p:spPr>
          <a:xfrm>
            <a:off x="389261" y="2477802"/>
            <a:ext cx="8754183" cy="6155144"/>
          </a:xfrm>
          <a:prstGeom prst="rect">
            <a:avLst/>
          </a:prstGeom>
        </p:spPr>
      </p:pic>
      <p:sp>
        <p:nvSpPr>
          <p:cNvPr id="12" name="TextBox 9">
            <a:extLst>
              <a:ext uri="{FF2B5EF4-FFF2-40B4-BE49-F238E27FC236}">
                <a16:creationId xmlns:a16="http://schemas.microsoft.com/office/drawing/2014/main" id="{5DB50738-4581-490B-8D37-3A6F81BE9088}"/>
              </a:ext>
            </a:extLst>
          </p:cNvPr>
          <p:cNvSpPr txBox="1"/>
          <p:nvPr/>
        </p:nvSpPr>
        <p:spPr>
          <a:xfrm>
            <a:off x="9982200" y="9170202"/>
            <a:ext cx="8102927" cy="10707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960"/>
              </a:lnSpc>
            </a:pPr>
            <a:r>
              <a:rPr lang="cs-CZ" sz="6400" dirty="0">
                <a:solidFill>
                  <a:srgbClr val="F8FFEF"/>
                </a:solidFill>
                <a:latin typeface="Roboto Condensed Bold"/>
              </a:rPr>
              <a:t>OBNOVITELNÁ ENERGIE</a:t>
            </a:r>
            <a:endParaRPr lang="en-US" sz="6400" dirty="0">
              <a:solidFill>
                <a:srgbClr val="F8FFEF"/>
              </a:solidFill>
              <a:latin typeface="Roboto Condensed Bold"/>
            </a:endParaRPr>
          </a:p>
        </p:txBody>
      </p:sp>
    </p:spTree>
    <p:extLst>
      <p:ext uri="{BB962C8B-B14F-4D97-AF65-F5344CB8AC3E}">
        <p14:creationId xmlns:p14="http://schemas.microsoft.com/office/powerpoint/2010/main" val="77759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56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0000" mute="1">
                <p:cTn id="26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  <p:bldLst>
      <p:bldP spid="9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999571" y="2145714"/>
            <a:ext cx="14722652" cy="6487233"/>
          </a:xfrm>
          <a:prstGeom prst="rect">
            <a:avLst/>
          </a:prstGeom>
          <a:solidFill>
            <a:srgbClr val="F2FAFF"/>
          </a:solidFill>
        </p:spPr>
      </p:sp>
      <p:grpSp>
        <p:nvGrpSpPr>
          <p:cNvPr id="3" name="Group 3"/>
          <p:cNvGrpSpPr/>
          <p:nvPr/>
        </p:nvGrpSpPr>
        <p:grpSpPr>
          <a:xfrm>
            <a:off x="0" y="9009993"/>
            <a:ext cx="18288000" cy="1277007"/>
            <a:chOff x="0" y="0"/>
            <a:chExt cx="6186311" cy="43197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186311" cy="431975"/>
            </a:xfrm>
            <a:custGeom>
              <a:avLst/>
              <a:gdLst/>
              <a:ahLst/>
              <a:cxnLst/>
              <a:rect l="l" t="t" r="r" b="b"/>
              <a:pathLst>
                <a:path w="6186311" h="431975">
                  <a:moveTo>
                    <a:pt x="0" y="0"/>
                  </a:moveTo>
                  <a:lnTo>
                    <a:pt x="6186311" y="0"/>
                  </a:lnTo>
                  <a:lnTo>
                    <a:pt x="6186311" y="431975"/>
                  </a:lnTo>
                  <a:lnTo>
                    <a:pt x="0" y="431975"/>
                  </a:lnTo>
                  <a:close/>
                </a:path>
              </a:pathLst>
            </a:custGeom>
            <a:solidFill>
              <a:srgbClr val="9DD520"/>
            </a:solidFill>
          </p:spPr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r="27137" b="55191"/>
          <a:stretch>
            <a:fillRect/>
          </a:stretch>
        </p:blipFill>
        <p:spPr>
          <a:xfrm rot="-5400000">
            <a:off x="6636262" y="5801048"/>
            <a:ext cx="5330073" cy="7375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1" r="27137" b="75854"/>
          <a:stretch>
            <a:fillRect/>
          </a:stretch>
        </p:blipFill>
        <p:spPr>
          <a:xfrm>
            <a:off x="2046316" y="3104427"/>
            <a:ext cx="14675906" cy="10977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581157" y="3228651"/>
            <a:ext cx="1914849" cy="1914849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046316" y="5389330"/>
            <a:ext cx="1534840" cy="153484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756242" y="3439350"/>
            <a:ext cx="1177994" cy="170415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7124434" y="6168995"/>
            <a:ext cx="2139989" cy="1308068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4227549" y="6773182"/>
            <a:ext cx="1956055" cy="1664425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329382" y="3797066"/>
            <a:ext cx="1135337" cy="177396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14433869" y="3866879"/>
            <a:ext cx="1712478" cy="1246542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9845312" y="6604492"/>
            <a:ext cx="1465384" cy="1625946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14585875" y="6156750"/>
            <a:ext cx="1408467" cy="1877956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>
            <a:off x="12658100" y="4988167"/>
            <a:ext cx="1420038" cy="181632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>
            <a:off x="5336204" y="4662866"/>
            <a:ext cx="1420038" cy="1816327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>
          <a:xfrm>
            <a:off x="5531746" y="5722394"/>
            <a:ext cx="767699" cy="700525"/>
          </a:xfrm>
          <a:prstGeom prst="rect">
            <a:avLst/>
          </a:prstGeom>
        </p:spPr>
      </p:pic>
      <p:sp>
        <p:nvSpPr>
          <p:cNvPr id="19" name="TextBox 19"/>
          <p:cNvSpPr txBox="1"/>
          <p:nvPr/>
        </p:nvSpPr>
        <p:spPr>
          <a:xfrm>
            <a:off x="902357" y="571627"/>
            <a:ext cx="16724133" cy="1461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740"/>
              </a:lnSpc>
              <a:spcBef>
                <a:spcPct val="0"/>
              </a:spcBef>
            </a:pPr>
            <a:r>
              <a:rPr lang="cs-CZ" sz="5080" spc="50" dirty="0">
                <a:solidFill>
                  <a:srgbClr val="244357"/>
                </a:solidFill>
                <a:latin typeface="Roboto Condensed Bold"/>
              </a:rPr>
              <a:t>JAK NAKRESLIT OBNOVITELNOU A NEOBNOVITELNOU ENERGII? </a:t>
            </a:r>
            <a:endParaRPr lang="en-US" sz="5080" spc="50" dirty="0">
              <a:solidFill>
                <a:srgbClr val="244357"/>
              </a:solidFill>
              <a:latin typeface="Roboto Condensed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0134600" y="9170202"/>
            <a:ext cx="7950527" cy="10707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960"/>
              </a:lnSpc>
            </a:pPr>
            <a:r>
              <a:rPr lang="cs-CZ" sz="6400" dirty="0">
                <a:solidFill>
                  <a:srgbClr val="F8FFEF"/>
                </a:solidFill>
                <a:latin typeface="Roboto Condensed Bold"/>
              </a:rPr>
              <a:t>OBNOVITELNÁ ENERGIE</a:t>
            </a:r>
            <a:endParaRPr lang="en-US" sz="6400" dirty="0">
              <a:solidFill>
                <a:srgbClr val="F8FFEF"/>
              </a:solidFill>
              <a:latin typeface="Roboto Condensed Bol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2607997" y="2149725"/>
            <a:ext cx="6497912" cy="7328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740"/>
              </a:lnSpc>
              <a:spcBef>
                <a:spcPct val="0"/>
              </a:spcBef>
            </a:pPr>
            <a:r>
              <a:rPr lang="cs-CZ" sz="4800" spc="50" dirty="0">
                <a:solidFill>
                  <a:srgbClr val="6CAD21"/>
                </a:solidFill>
                <a:latin typeface="Schoolbell Bold"/>
              </a:rPr>
              <a:t>OBNOVITELNÁ ENERGIE</a:t>
            </a:r>
            <a:endParaRPr lang="en-US" sz="4000" spc="50" dirty="0">
              <a:solidFill>
                <a:srgbClr val="6CAD21"/>
              </a:solidFill>
              <a:latin typeface="Schoolbell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9023791" y="2179803"/>
            <a:ext cx="7790615" cy="7369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740"/>
              </a:lnSpc>
              <a:spcBef>
                <a:spcPct val="0"/>
              </a:spcBef>
            </a:pPr>
            <a:r>
              <a:rPr lang="cs-CZ" sz="4800" spc="50" dirty="0">
                <a:solidFill>
                  <a:srgbClr val="EB5B60"/>
                </a:solidFill>
                <a:latin typeface="Schoolbell Bold"/>
              </a:rPr>
              <a:t>NEOBNOVITELNÁ ENERGIE</a:t>
            </a:r>
            <a:endParaRPr lang="en-US" sz="4000" spc="50" dirty="0">
              <a:solidFill>
                <a:srgbClr val="EB5B60"/>
              </a:solidFill>
              <a:latin typeface="Schoolbell Bold"/>
            </a:endParaRP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>
          <a:xfrm>
            <a:off x="12801754" y="6072657"/>
            <a:ext cx="767699" cy="700525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2046316" y="4128926"/>
            <a:ext cx="1717573" cy="957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13"/>
              </a:lnSpc>
            </a:pPr>
            <a:r>
              <a:rPr lang="cs-CZ" sz="2724" dirty="0">
                <a:solidFill>
                  <a:srgbClr val="000000"/>
                </a:solidFill>
                <a:latin typeface="Schoolbell"/>
              </a:rPr>
              <a:t>solární energie</a:t>
            </a:r>
            <a:endParaRPr lang="en-US" sz="2724" dirty="0">
              <a:solidFill>
                <a:srgbClr val="000000"/>
              </a:solidFill>
              <a:latin typeface="Schoolbell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027427" y="6972171"/>
            <a:ext cx="1821828" cy="4703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813"/>
              </a:lnSpc>
            </a:pPr>
            <a:r>
              <a:rPr lang="cs-CZ" sz="2724" dirty="0">
                <a:solidFill>
                  <a:srgbClr val="000000"/>
                </a:solidFill>
                <a:latin typeface="Schoolbell"/>
              </a:rPr>
              <a:t>vodní energie</a:t>
            </a:r>
            <a:endParaRPr lang="en-US" sz="2724" dirty="0">
              <a:solidFill>
                <a:srgbClr val="000000"/>
              </a:solidFill>
              <a:latin typeface="Schoolbell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6259501" y="7867654"/>
            <a:ext cx="2649364" cy="957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813"/>
              </a:lnSpc>
            </a:pPr>
            <a:r>
              <a:rPr lang="cs-CZ" sz="2724" dirty="0">
                <a:solidFill>
                  <a:srgbClr val="000000"/>
                </a:solidFill>
                <a:latin typeface="Schoolbell"/>
              </a:rPr>
              <a:t>geotermální energie</a:t>
            </a:r>
            <a:endParaRPr lang="en-US" sz="2724" dirty="0">
              <a:solidFill>
                <a:srgbClr val="000000"/>
              </a:solidFill>
              <a:latin typeface="Schoolbell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7934236" y="4943697"/>
            <a:ext cx="1185382" cy="957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813"/>
              </a:lnSpc>
            </a:pPr>
            <a:r>
              <a:rPr lang="cs-CZ" sz="2724" dirty="0">
                <a:solidFill>
                  <a:srgbClr val="000000"/>
                </a:solidFill>
                <a:latin typeface="Schoolbell"/>
              </a:rPr>
              <a:t>větrná energie</a:t>
            </a:r>
            <a:endParaRPr lang="en-US" sz="2724" dirty="0">
              <a:solidFill>
                <a:srgbClr val="000000"/>
              </a:solidFill>
              <a:latin typeface="Schoolbell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7124434" y="3292174"/>
            <a:ext cx="1784430" cy="470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813"/>
              </a:lnSpc>
            </a:pPr>
            <a:r>
              <a:rPr lang="cs-CZ" sz="2724" dirty="0">
                <a:solidFill>
                  <a:srgbClr val="000000"/>
                </a:solidFill>
                <a:latin typeface="Schoolbell"/>
              </a:rPr>
              <a:t>biomasa</a:t>
            </a:r>
            <a:endParaRPr lang="en-US" sz="2724" dirty="0">
              <a:solidFill>
                <a:srgbClr val="000000"/>
              </a:solidFill>
              <a:latin typeface="Schoolbell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3049607" y="5332390"/>
            <a:ext cx="2355884" cy="9576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3813"/>
              </a:lnSpc>
            </a:pPr>
            <a:r>
              <a:rPr lang="cs-CZ" sz="2724" dirty="0">
                <a:solidFill>
                  <a:srgbClr val="000000"/>
                </a:solidFill>
                <a:latin typeface="Schoolbell"/>
              </a:rPr>
              <a:t>energie: pohon života</a:t>
            </a:r>
            <a:endParaRPr lang="en-US" sz="2724" dirty="0">
              <a:solidFill>
                <a:srgbClr val="000000"/>
              </a:solidFill>
              <a:latin typeface="Schoolbell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9845312" y="3233442"/>
            <a:ext cx="2124643" cy="470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13"/>
              </a:lnSpc>
            </a:pPr>
            <a:r>
              <a:rPr lang="cs-CZ" sz="2724" dirty="0">
                <a:solidFill>
                  <a:srgbClr val="000000"/>
                </a:solidFill>
                <a:latin typeface="Schoolbell"/>
              </a:rPr>
              <a:t>ropa</a:t>
            </a:r>
            <a:endParaRPr lang="en-US" sz="2724" dirty="0">
              <a:solidFill>
                <a:srgbClr val="000000"/>
              </a:solidFill>
              <a:latin typeface="Schoolbell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14209912" y="3233442"/>
            <a:ext cx="1784430" cy="470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813"/>
              </a:lnSpc>
            </a:pPr>
            <a:r>
              <a:rPr lang="cs-CZ" sz="2724" dirty="0">
                <a:solidFill>
                  <a:srgbClr val="000000"/>
                </a:solidFill>
                <a:latin typeface="Schoolbell"/>
              </a:rPr>
              <a:t>uhlí</a:t>
            </a:r>
            <a:endParaRPr lang="en-US" sz="2724" dirty="0">
              <a:solidFill>
                <a:srgbClr val="000000"/>
              </a:solidFill>
              <a:latin typeface="Schoolbell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418481" y="7867654"/>
            <a:ext cx="1784430" cy="470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813"/>
              </a:lnSpc>
            </a:pPr>
            <a:r>
              <a:rPr lang="cs-CZ" sz="2724" dirty="0">
                <a:solidFill>
                  <a:srgbClr val="000000"/>
                </a:solidFill>
                <a:latin typeface="Schoolbell"/>
              </a:rPr>
              <a:t>jádro</a:t>
            </a:r>
            <a:endParaRPr lang="en-US" sz="2724" dirty="0">
              <a:solidFill>
                <a:srgbClr val="000000"/>
              </a:solidFill>
              <a:latin typeface="Schoolbell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4585875" y="8032667"/>
            <a:ext cx="1784430" cy="470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813"/>
              </a:lnSpc>
            </a:pPr>
            <a:r>
              <a:rPr lang="cs-CZ" sz="2724" dirty="0">
                <a:solidFill>
                  <a:srgbClr val="000000"/>
                </a:solidFill>
                <a:latin typeface="Schoolbell"/>
              </a:rPr>
              <a:t>zemní plyn</a:t>
            </a:r>
            <a:endParaRPr lang="en-US" sz="2724" dirty="0">
              <a:solidFill>
                <a:srgbClr val="000000"/>
              </a:solidFill>
              <a:latin typeface="Schoolbell"/>
            </a:endParaRPr>
          </a:p>
        </p:txBody>
      </p:sp>
      <p:sp>
        <p:nvSpPr>
          <p:cNvPr id="36" name="TextBox 29">
            <a:extLst>
              <a:ext uri="{FF2B5EF4-FFF2-40B4-BE49-F238E27FC236}">
                <a16:creationId xmlns:a16="http://schemas.microsoft.com/office/drawing/2014/main" id="{2368DA9F-5E21-408F-8D72-A3FF4FF144B8}"/>
              </a:ext>
            </a:extLst>
          </p:cNvPr>
          <p:cNvSpPr txBox="1"/>
          <p:nvPr/>
        </p:nvSpPr>
        <p:spPr>
          <a:xfrm>
            <a:off x="10433179" y="5718668"/>
            <a:ext cx="2132738" cy="9576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3813"/>
              </a:lnSpc>
            </a:pPr>
            <a:r>
              <a:rPr lang="cs-CZ" sz="2724" dirty="0">
                <a:solidFill>
                  <a:srgbClr val="000000"/>
                </a:solidFill>
                <a:latin typeface="Schoolbell"/>
              </a:rPr>
              <a:t>energie: pohon života</a:t>
            </a:r>
            <a:endParaRPr lang="en-US" sz="2724" dirty="0">
              <a:solidFill>
                <a:srgbClr val="000000"/>
              </a:solidFill>
              <a:latin typeface="Schoolbell"/>
            </a:endParaRPr>
          </a:p>
        </p:txBody>
      </p:sp>
    </p:spTree>
    <p:extLst>
      <p:ext uri="{BB962C8B-B14F-4D97-AF65-F5344CB8AC3E}">
        <p14:creationId xmlns:p14="http://schemas.microsoft.com/office/powerpoint/2010/main" val="3097094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F4B0046ED11BE459D6448DFF86C7CA7" ma:contentTypeVersion="12" ma:contentTypeDescription="Create a new document." ma:contentTypeScope="" ma:versionID="93bee81d1cbfd5af212a81d1542e547d">
  <xsd:schema xmlns:xsd="http://www.w3.org/2001/XMLSchema" xmlns:xs="http://www.w3.org/2001/XMLSchema" xmlns:p="http://schemas.microsoft.com/office/2006/metadata/properties" xmlns:ns2="3b551fe5-994f-461c-9952-50457ddbe9d2" xmlns:ns3="65342464-89e8-45be-a6b6-76ec2cfaafb3" targetNamespace="http://schemas.microsoft.com/office/2006/metadata/properties" ma:root="true" ma:fieldsID="7c91547fec6bf671e9e0cadacf741bbe" ns2:_="" ns3:_="">
    <xsd:import namespace="3b551fe5-994f-461c-9952-50457ddbe9d2"/>
    <xsd:import namespace="65342464-89e8-45be-a6b6-76ec2cfaafb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b551fe5-994f-461c-9952-50457ddbe9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5342464-89e8-45be-a6b6-76ec2cfaafb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A031CAE-032A-4084-8373-1B8C3F23278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653C1A-E73C-4340-A2F9-7D61E42DB8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E42D2E-7174-4AF8-91CB-FBE3430344A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b551fe5-994f-461c-9952-50457ddbe9d2"/>
    <ds:schemaRef ds:uri="65342464-89e8-45be-a6b6-76ec2cfaaf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677</TotalTime>
  <Words>962</Words>
  <Application>Microsoft Office PowerPoint</Application>
  <PresentationFormat>Vlastní</PresentationFormat>
  <Paragraphs>167</Paragraphs>
  <Slides>37</Slides>
  <Notes>0</Notes>
  <HiddenSlides>0</HiddenSlides>
  <MMClips>14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50" baseType="lpstr">
      <vt:lpstr>Roboto Condensed</vt:lpstr>
      <vt:lpstr>Roboto Bold</vt:lpstr>
      <vt:lpstr>Roboto Italics</vt:lpstr>
      <vt:lpstr>Open Sans Bold</vt:lpstr>
      <vt:lpstr>Montserrat Light Italics</vt:lpstr>
      <vt:lpstr>Arial</vt:lpstr>
      <vt:lpstr>Schoolbell Bold</vt:lpstr>
      <vt:lpstr>Calibri</vt:lpstr>
      <vt:lpstr>Schoolbell</vt:lpstr>
      <vt:lpstr>Roboto</vt:lpstr>
      <vt:lpstr>Roboto Condensed Bold</vt:lpstr>
      <vt:lpstr>Montserrat Extra-Bold</vt:lpstr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ENVIRONMENT AND CLIMATE CHANGE</dc:title>
  <dc:creator>Sabrina Plisková</dc:creator>
  <cp:lastModifiedBy>Sabrina Plisková</cp:lastModifiedBy>
  <cp:revision>168</cp:revision>
  <dcterms:created xsi:type="dcterms:W3CDTF">2006-08-16T00:00:00Z</dcterms:created>
  <dcterms:modified xsi:type="dcterms:W3CDTF">2020-11-05T11:11:45Z</dcterms:modified>
  <dc:identifier>DAEIB5hB9jE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0x0101006F4B0046ED11BE459D6448DFF86C7CA7</vt:lpwstr>
  </property>
</Properties>
</file>