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90" r:id="rId38"/>
    <p:sldId id="291" r:id="rId39"/>
    <p:sldId id="292" r:id="rId40"/>
    <p:sldId id="293" r:id="rId41"/>
    <p:sldId id="295" r:id="rId42"/>
  </p:sldIdLst>
  <p:sldSz cx="18288000" cy="10287000"/>
  <p:notesSz cx="6858000" cy="9144000"/>
  <p:embeddedFontLst>
    <p:embeddedFont>
      <p:font typeface="Arimo" panose="020B0604020202020204" charset="0"/>
      <p:regular r:id="rId43"/>
    </p:embeddedFont>
    <p:embeddedFont>
      <p:font typeface="Calibri" panose="020F0502020204030204" pitchFamily="34" charset="0"/>
      <p:regular r:id="rId44"/>
      <p:bold r:id="rId45"/>
      <p:italic r:id="rId46"/>
      <p:boldItalic r:id="rId47"/>
    </p:embeddedFont>
    <p:embeddedFont>
      <p:font typeface="HK Modular" panose="020B0604020202020204" charset="0"/>
      <p:regular r:id="rId48"/>
      <p:bold r:id="rId49"/>
    </p:embeddedFont>
    <p:embeddedFont>
      <p:font typeface="Montserrat Bold Italics" panose="020B0604020202020204" charset="0"/>
      <p:regular r:id="rId50"/>
      <p:italic r:id="rId51"/>
    </p:embeddedFont>
    <p:embeddedFont>
      <p:font typeface="Montserrat Extra-Bold" panose="020B0604020202020204" charset="0"/>
      <p:regular r:id="rId52"/>
      <p:bold r:id="rId53"/>
    </p:embeddedFont>
    <p:embeddedFont>
      <p:font typeface="Montserrat Extra-Bold Bold" panose="020B0604020202020204" charset="0"/>
      <p:regular r:id="rId54"/>
      <p:bold r:id="rId55"/>
    </p:embeddedFont>
    <p:embeddedFont>
      <p:font typeface="Open Sans" panose="020B0604020202020204" charset="0"/>
      <p:regular r:id="rId56"/>
    </p:embeddedFont>
    <p:embeddedFont>
      <p:font typeface="Open Sans Bold" panose="020B0604020202020204" charset="0"/>
      <p:regular r:id="rId57"/>
      <p:bold r:id="rId58"/>
    </p:embeddedFont>
    <p:embeddedFont>
      <p:font typeface="Roboto" panose="020B0604020202020204" charset="0"/>
      <p:regular r:id="rId59"/>
    </p:embeddedFont>
    <p:embeddedFont>
      <p:font typeface="Roboto Bold" panose="020B0604020202020204" charset="0"/>
      <p:regular r:id="rId60"/>
      <p:bold r:id="rId61"/>
    </p:embeddedFont>
    <p:embeddedFont>
      <p:font typeface="Roboto Condensed" panose="020B0604020202020204" charset="0"/>
      <p:regular r:id="rId62"/>
    </p:embeddedFont>
    <p:embeddedFont>
      <p:font typeface="Roboto Condensed Bold" panose="020B0604020202020204" charset="0"/>
      <p:regular r:id="rId63"/>
      <p:bold r:id="rId6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561" autoAdjust="0"/>
    <p:restoredTop sz="94315" autoAdjust="0"/>
  </p:normalViewPr>
  <p:slideViewPr>
    <p:cSldViewPr>
      <p:cViewPr varScale="1">
        <p:scale>
          <a:sx n="69" d="100"/>
          <a:sy n="69" d="100"/>
        </p:scale>
        <p:origin x="1384" y="21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font" Target="fonts/font5.fntdata"/><Relationship Id="rId50" Type="http://schemas.openxmlformats.org/officeDocument/2006/relationships/font" Target="fonts/font8.fntdata"/><Relationship Id="rId55" Type="http://schemas.openxmlformats.org/officeDocument/2006/relationships/font" Target="fonts/font13.fntdata"/><Relationship Id="rId63" Type="http://schemas.openxmlformats.org/officeDocument/2006/relationships/font" Target="fonts/font21.fntdata"/><Relationship Id="rId68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font" Target="fonts/font3.fntdata"/><Relationship Id="rId53" Type="http://schemas.openxmlformats.org/officeDocument/2006/relationships/font" Target="fonts/font11.fntdata"/><Relationship Id="rId58" Type="http://schemas.openxmlformats.org/officeDocument/2006/relationships/font" Target="fonts/font16.fntdata"/><Relationship Id="rId66" Type="http://schemas.openxmlformats.org/officeDocument/2006/relationships/viewProps" Target="viewProps.xml"/><Relationship Id="rId5" Type="http://schemas.openxmlformats.org/officeDocument/2006/relationships/slide" Target="slides/slide1.xml"/><Relationship Id="rId61" Type="http://schemas.openxmlformats.org/officeDocument/2006/relationships/font" Target="fonts/font19.fntdata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font" Target="fonts/font1.fntdata"/><Relationship Id="rId48" Type="http://schemas.openxmlformats.org/officeDocument/2006/relationships/font" Target="fonts/font6.fntdata"/><Relationship Id="rId56" Type="http://schemas.openxmlformats.org/officeDocument/2006/relationships/font" Target="fonts/font14.fntdata"/><Relationship Id="rId64" Type="http://schemas.openxmlformats.org/officeDocument/2006/relationships/font" Target="fonts/font22.fntdata"/><Relationship Id="rId8" Type="http://schemas.openxmlformats.org/officeDocument/2006/relationships/slide" Target="slides/slide4.xml"/><Relationship Id="rId51" Type="http://schemas.openxmlformats.org/officeDocument/2006/relationships/font" Target="fonts/font9.fntdata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font" Target="fonts/font4.fntdata"/><Relationship Id="rId59" Type="http://schemas.openxmlformats.org/officeDocument/2006/relationships/font" Target="fonts/font17.fntdata"/><Relationship Id="rId67" Type="http://schemas.openxmlformats.org/officeDocument/2006/relationships/theme" Target="theme/theme1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font" Target="fonts/font12.fntdata"/><Relationship Id="rId62" Type="http://schemas.openxmlformats.org/officeDocument/2006/relationships/font" Target="fonts/font20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font" Target="fonts/font7.fntdata"/><Relationship Id="rId57" Type="http://schemas.openxmlformats.org/officeDocument/2006/relationships/font" Target="fonts/font15.fntdata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font" Target="fonts/font2.fntdata"/><Relationship Id="rId52" Type="http://schemas.openxmlformats.org/officeDocument/2006/relationships/font" Target="fonts/font10.fntdata"/><Relationship Id="rId60" Type="http://schemas.openxmlformats.org/officeDocument/2006/relationships/font" Target="fonts/font18.fntdata"/><Relationship Id="rId65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2" Type="http://schemas.openxmlformats.org/officeDocument/2006/relationships/video" Target="../media/media7.mp4"/><Relationship Id="rId16" Type="http://schemas.openxmlformats.org/officeDocument/2006/relationships/image" Target="../media/image32.png"/><Relationship Id="rId1" Type="http://schemas.microsoft.com/office/2007/relationships/media" Target="../media/media7.mp4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5" Type="http://schemas.openxmlformats.org/officeDocument/2006/relationships/image" Target="../media/image31.png"/><Relationship Id="rId10" Type="http://schemas.openxmlformats.org/officeDocument/2006/relationships/image" Target="../media/image26.png"/><Relationship Id="rId4" Type="http://schemas.openxmlformats.org/officeDocument/2006/relationships/image" Target="../media/image2.jpeg"/><Relationship Id="rId9" Type="http://schemas.openxmlformats.org/officeDocument/2006/relationships/image" Target="../media/image25.png"/><Relationship Id="rId1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8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png"/><Relationship Id="rId4" Type="http://schemas.openxmlformats.org/officeDocument/2006/relationships/image" Target="../media/image5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9.png"/><Relationship Id="rId4" Type="http://schemas.openxmlformats.org/officeDocument/2006/relationships/image" Target="../media/image5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png"/><Relationship Id="rId4" Type="http://schemas.openxmlformats.org/officeDocument/2006/relationships/image" Target="../media/image64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75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6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5.png"/><Relationship Id="rId4" Type="http://schemas.openxmlformats.org/officeDocument/2006/relationships/image" Target="../media/image76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5.png"/><Relationship Id="rId4" Type="http://schemas.openxmlformats.org/officeDocument/2006/relationships/image" Target="../media/image76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.jpeg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l="22846" t="17461" b="1746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alphaModFix amt="92000"/>
          </a:blip>
          <a:srcRect l="20866" t="5682" r="59860" b="71341"/>
          <a:stretch>
            <a:fillRect/>
          </a:stretch>
        </p:blipFill>
        <p:spPr>
          <a:xfrm rot="5400000">
            <a:off x="9324975" y="1702226"/>
            <a:ext cx="10287000" cy="688254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 l="20648" t="25054" r="21405" b="29081"/>
          <a:stretch>
            <a:fillRect/>
          </a:stretch>
        </p:blipFill>
        <p:spPr>
          <a:xfrm>
            <a:off x="10941476" y="320040"/>
            <a:ext cx="6882548" cy="2836025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12795230" y="7253605"/>
            <a:ext cx="3060740" cy="8756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80"/>
              </a:lnSpc>
            </a:pPr>
            <a:r>
              <a:rPr lang="en-US" sz="5200" dirty="0" err="1">
                <a:solidFill>
                  <a:srgbClr val="FFFFFF"/>
                </a:solidFill>
                <a:latin typeface="Montserrat Bold Italics"/>
              </a:rPr>
              <a:t>Leçon</a:t>
            </a:r>
            <a:r>
              <a:rPr lang="en-US" sz="5200" dirty="0">
                <a:solidFill>
                  <a:srgbClr val="FFFFFF"/>
                </a:solidFill>
                <a:latin typeface="Montserrat Bold Italics"/>
              </a:rPr>
              <a:t> 2 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1352425" y="3858344"/>
            <a:ext cx="6232100" cy="26929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905"/>
              </a:lnSpc>
            </a:pPr>
            <a:r>
              <a:rPr lang="en-US" sz="7789" dirty="0">
                <a:solidFill>
                  <a:srgbClr val="FFFFFF"/>
                </a:solidFill>
                <a:latin typeface="Montserrat Extra-Bold Bold"/>
              </a:rPr>
              <a:t>CRAQUAGE DE L’EAU 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Lesson 2 final no move (4)">
            <a:hlinkClick r:id="" action="ppaction://media"/>
            <a:extLst>
              <a:ext uri="{FF2B5EF4-FFF2-40B4-BE49-F238E27FC236}">
                <a16:creationId xmlns:a16="http://schemas.microsoft.com/office/drawing/2014/main" id="{9DF25F98-C07B-45C2-9D23-A2DD6B8A834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0" y="0"/>
            <a:ext cx="10610850" cy="3105150"/>
            <a:chOff x="0" y="0"/>
            <a:chExt cx="3589349" cy="105038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589349" cy="1050384"/>
            </a:xfrm>
            <a:custGeom>
              <a:avLst/>
              <a:gdLst/>
              <a:ahLst/>
              <a:cxnLst/>
              <a:rect l="l" t="t" r="r" b="b"/>
              <a:pathLst>
                <a:path w="3589349" h="1050384">
                  <a:moveTo>
                    <a:pt x="0" y="0"/>
                  </a:moveTo>
                  <a:lnTo>
                    <a:pt x="3589349" y="0"/>
                  </a:lnTo>
                  <a:lnTo>
                    <a:pt x="3589349" y="1050384"/>
                  </a:lnTo>
                  <a:lnTo>
                    <a:pt x="0" y="1050384"/>
                  </a:lnTo>
                  <a:close/>
                </a:path>
              </a:pathLst>
            </a:custGeom>
            <a:solidFill>
              <a:srgbClr val="1E2D4B">
                <a:alpha val="76862"/>
              </a:srgbClr>
            </a:solidFill>
          </p:spPr>
        </p:sp>
      </p:grpSp>
      <p:sp>
        <p:nvSpPr>
          <p:cNvPr id="4" name="TextBox 4"/>
          <p:cNvSpPr txBox="1"/>
          <p:nvPr/>
        </p:nvSpPr>
        <p:spPr>
          <a:xfrm>
            <a:off x="419100" y="234950"/>
            <a:ext cx="9909503" cy="27117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327"/>
              </a:lnSpc>
            </a:pPr>
            <a:r>
              <a:rPr lang="en-US" sz="2950" spc="74" dirty="0" err="1">
                <a:solidFill>
                  <a:srgbClr val="F2FAFF"/>
                </a:solidFill>
                <a:latin typeface="Roboto Bold"/>
              </a:rPr>
              <a:t>L'hydrogène</a:t>
            </a:r>
            <a:r>
              <a:rPr lang="en-US" sz="2950" spc="74" dirty="0">
                <a:solidFill>
                  <a:srgbClr val="F2FAFF"/>
                </a:solidFill>
                <a:latin typeface="Roboto Bold"/>
              </a:rPr>
              <a:t> </a:t>
            </a:r>
            <a:r>
              <a:rPr lang="en-US" sz="2950" spc="74" dirty="0" err="1">
                <a:solidFill>
                  <a:srgbClr val="F2FAFF"/>
                </a:solidFill>
                <a:latin typeface="Roboto Bold"/>
              </a:rPr>
              <a:t>étant</a:t>
            </a:r>
            <a:r>
              <a:rPr lang="en-US" sz="2950" spc="74" dirty="0">
                <a:solidFill>
                  <a:srgbClr val="F2FAFF"/>
                </a:solidFill>
                <a:latin typeface="Roboto Bold"/>
              </a:rPr>
              <a:t> </a:t>
            </a:r>
            <a:r>
              <a:rPr lang="en-US" sz="2950" spc="74" dirty="0" err="1">
                <a:solidFill>
                  <a:srgbClr val="F2FAFF"/>
                </a:solidFill>
                <a:latin typeface="Roboto Bold"/>
              </a:rPr>
              <a:t>une</a:t>
            </a:r>
            <a:r>
              <a:rPr lang="en-US" sz="2950" spc="74" dirty="0">
                <a:solidFill>
                  <a:srgbClr val="F2FAFF"/>
                </a:solidFill>
                <a:latin typeface="Roboto Bold"/>
              </a:rPr>
              <a:t> source </a:t>
            </a:r>
            <a:r>
              <a:rPr lang="en-US" sz="2950" spc="74" dirty="0" err="1">
                <a:solidFill>
                  <a:srgbClr val="F2FAFF"/>
                </a:solidFill>
                <a:latin typeface="Roboto Bold"/>
              </a:rPr>
              <a:t>d'énergie</a:t>
            </a:r>
            <a:r>
              <a:rPr lang="en-US" sz="2950" spc="74" dirty="0">
                <a:solidFill>
                  <a:srgbClr val="F2FAFF"/>
                </a:solidFill>
                <a:latin typeface="Roboto Bold"/>
              </a:rPr>
              <a:t> propre, les industries du transport </a:t>
            </a:r>
            <a:r>
              <a:rPr lang="en-US" sz="2950" spc="74" dirty="0" err="1">
                <a:solidFill>
                  <a:srgbClr val="F2FAFF"/>
                </a:solidFill>
                <a:latin typeface="Roboto Bold"/>
              </a:rPr>
              <a:t>l'utilisent</a:t>
            </a:r>
            <a:r>
              <a:rPr lang="en-US" sz="2950" spc="74" dirty="0">
                <a:solidFill>
                  <a:srgbClr val="F2FAFF"/>
                </a:solidFill>
                <a:latin typeface="Roboto Bold"/>
              </a:rPr>
              <a:t> plus </a:t>
            </a:r>
            <a:r>
              <a:rPr lang="en-US" sz="2950" spc="74" dirty="0" err="1">
                <a:solidFill>
                  <a:srgbClr val="F2FAFF"/>
                </a:solidFill>
                <a:latin typeface="Roboto Bold"/>
              </a:rPr>
              <a:t>fréquemment</a:t>
            </a:r>
            <a:r>
              <a:rPr lang="en-US" sz="2950" spc="74" dirty="0">
                <a:solidFill>
                  <a:srgbClr val="F2FAFF"/>
                </a:solidFill>
                <a:latin typeface="Roboto Bold"/>
              </a:rPr>
              <a:t>. </a:t>
            </a:r>
            <a:r>
              <a:rPr lang="en-US" sz="2950" spc="74" dirty="0" err="1">
                <a:solidFill>
                  <a:srgbClr val="F2FAFF"/>
                </a:solidFill>
                <a:latin typeface="Roboto Bold"/>
              </a:rPr>
              <a:t>Pourquoi</a:t>
            </a:r>
            <a:r>
              <a:rPr lang="en-US" sz="2950" spc="74" dirty="0">
                <a:solidFill>
                  <a:srgbClr val="F2FAFF"/>
                </a:solidFill>
                <a:latin typeface="Roboto Bold"/>
              </a:rPr>
              <a:t> ne pas </a:t>
            </a:r>
            <a:r>
              <a:rPr lang="en-US" sz="2950" spc="74" dirty="0" err="1">
                <a:solidFill>
                  <a:srgbClr val="F2FAFF"/>
                </a:solidFill>
                <a:latin typeface="Roboto Bold"/>
              </a:rPr>
              <a:t>utiliser</a:t>
            </a:r>
            <a:r>
              <a:rPr lang="en-US" sz="2950" spc="74" dirty="0">
                <a:solidFill>
                  <a:srgbClr val="F2FAFF"/>
                </a:solidFill>
                <a:latin typeface="Roboto Bold"/>
              </a:rPr>
              <a:t> un </a:t>
            </a:r>
            <a:r>
              <a:rPr lang="en-US" sz="2950" spc="74" dirty="0" err="1">
                <a:solidFill>
                  <a:srgbClr val="F2FAFF"/>
                </a:solidFill>
                <a:latin typeface="Roboto Bold"/>
              </a:rPr>
              <a:t>élément</a:t>
            </a:r>
            <a:r>
              <a:rPr lang="en-US" sz="2950" spc="74" dirty="0">
                <a:solidFill>
                  <a:srgbClr val="F2FAFF"/>
                </a:solidFill>
                <a:latin typeface="Roboto Bold"/>
              </a:rPr>
              <a:t> </a:t>
            </a:r>
            <a:r>
              <a:rPr lang="en-US" sz="2950" spc="74" dirty="0" err="1">
                <a:solidFill>
                  <a:srgbClr val="F2FAFF"/>
                </a:solidFill>
                <a:latin typeface="Roboto Bold"/>
              </a:rPr>
              <a:t>présent</a:t>
            </a:r>
            <a:r>
              <a:rPr lang="en-US" sz="2950" spc="74" dirty="0">
                <a:solidFill>
                  <a:srgbClr val="F2FAFF"/>
                </a:solidFill>
                <a:latin typeface="Roboto Bold"/>
              </a:rPr>
              <a:t> dans </a:t>
            </a:r>
            <a:r>
              <a:rPr lang="en-US" sz="2950" spc="74" dirty="0" err="1">
                <a:solidFill>
                  <a:srgbClr val="F2FAFF"/>
                </a:solidFill>
                <a:latin typeface="Roboto Bold"/>
              </a:rPr>
              <a:t>l'eau</a:t>
            </a:r>
            <a:r>
              <a:rPr lang="en-US" sz="2950" spc="74" dirty="0">
                <a:solidFill>
                  <a:srgbClr val="F2FAFF"/>
                </a:solidFill>
                <a:latin typeface="Roboto Bold"/>
              </a:rPr>
              <a:t> </a:t>
            </a:r>
            <a:r>
              <a:rPr lang="en-US" sz="2950" spc="74" dirty="0" err="1">
                <a:solidFill>
                  <a:srgbClr val="F2FAFF"/>
                </a:solidFill>
                <a:latin typeface="Roboto Bold"/>
              </a:rPr>
              <a:t>puisque</a:t>
            </a:r>
            <a:r>
              <a:rPr lang="en-US" sz="2950" spc="74" dirty="0">
                <a:solidFill>
                  <a:srgbClr val="F2FAFF"/>
                </a:solidFill>
                <a:latin typeface="Roboto Bold"/>
              </a:rPr>
              <a:t> </a:t>
            </a:r>
            <a:r>
              <a:rPr lang="en-US" sz="2950" spc="74" dirty="0" err="1">
                <a:solidFill>
                  <a:srgbClr val="F2FAFF"/>
                </a:solidFill>
                <a:latin typeface="Roboto Bold"/>
              </a:rPr>
              <a:t>l'eau</a:t>
            </a:r>
            <a:r>
              <a:rPr lang="en-US" sz="2950" spc="74" dirty="0">
                <a:solidFill>
                  <a:srgbClr val="F2FAFF"/>
                </a:solidFill>
                <a:latin typeface="Roboto Bold"/>
              </a:rPr>
              <a:t> </a:t>
            </a:r>
            <a:r>
              <a:rPr lang="en-US" sz="2950" spc="74" dirty="0" err="1">
                <a:solidFill>
                  <a:srgbClr val="F2FAFF"/>
                </a:solidFill>
                <a:latin typeface="Roboto Bold"/>
              </a:rPr>
              <a:t>recouvre</a:t>
            </a:r>
            <a:r>
              <a:rPr lang="en-US" sz="2950" spc="74" dirty="0">
                <a:solidFill>
                  <a:srgbClr val="F2FAFF"/>
                </a:solidFill>
                <a:latin typeface="Roboto Bold"/>
              </a:rPr>
              <a:t> environ 71% de la surface de la Terre?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6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/>
          <a:srcRect l="2085" r="1220" b="77208"/>
          <a:stretch>
            <a:fillRect/>
          </a:stretch>
        </p:blipFill>
        <p:spPr>
          <a:xfrm>
            <a:off x="0" y="0"/>
            <a:ext cx="18288000" cy="241935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475981" y="348551"/>
            <a:ext cx="17257187" cy="14400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12599"/>
              </a:lnSpc>
            </a:pPr>
            <a:r>
              <a:rPr lang="en-US" sz="7200" dirty="0">
                <a:solidFill>
                  <a:srgbClr val="FFFFFF"/>
                </a:solidFill>
                <a:latin typeface="Montserrat Extra-Bold"/>
              </a:rPr>
              <a:t>comment </a:t>
            </a:r>
            <a:r>
              <a:rPr lang="en-US" sz="7200" dirty="0" err="1">
                <a:solidFill>
                  <a:srgbClr val="FFFFFF"/>
                </a:solidFill>
                <a:latin typeface="Montserrat Extra-Bold"/>
              </a:rPr>
              <a:t>est</a:t>
            </a:r>
            <a:r>
              <a:rPr lang="en-US" sz="7200" dirty="0">
                <a:solidFill>
                  <a:srgbClr val="FFFFFF"/>
                </a:solidFill>
                <a:latin typeface="Montserrat Extra-Bold"/>
              </a:rPr>
              <a:t> </a:t>
            </a:r>
            <a:r>
              <a:rPr lang="en-US" sz="7200" dirty="0" err="1">
                <a:solidFill>
                  <a:srgbClr val="FFFFFF"/>
                </a:solidFill>
                <a:latin typeface="Montserrat Extra-Bold"/>
              </a:rPr>
              <a:t>généré</a:t>
            </a:r>
            <a:r>
              <a:rPr lang="en-US" sz="7200" dirty="0">
                <a:solidFill>
                  <a:srgbClr val="FFFFFF"/>
                </a:solidFill>
                <a:latin typeface="Montserrat Extra-Bold"/>
              </a:rPr>
              <a:t> </a:t>
            </a:r>
            <a:r>
              <a:rPr lang="en-US" sz="7200" dirty="0" err="1">
                <a:solidFill>
                  <a:srgbClr val="FFFFFF"/>
                </a:solidFill>
                <a:latin typeface="Montserrat Extra-Bold"/>
              </a:rPr>
              <a:t>l'HYDROGÈNE</a:t>
            </a:r>
            <a:endParaRPr lang="en-US" sz="7200" dirty="0">
              <a:solidFill>
                <a:srgbClr val="FFFFFF"/>
              </a:solidFill>
              <a:latin typeface="Montserrat Extra-Bold"/>
            </a:endParaRP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878684">
            <a:off x="15507436" y="1680694"/>
            <a:ext cx="2625206" cy="263270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9106811" y="3024372"/>
            <a:ext cx="253744" cy="253744"/>
          </a:xfrm>
          <a:prstGeom prst="rect">
            <a:avLst/>
          </a:prstGeom>
        </p:spPr>
      </p:pic>
      <p:grpSp>
        <p:nvGrpSpPr>
          <p:cNvPr id="6" name="Group 6"/>
          <p:cNvGrpSpPr/>
          <p:nvPr/>
        </p:nvGrpSpPr>
        <p:grpSpPr>
          <a:xfrm rot="-5400000">
            <a:off x="3258459" y="4097093"/>
            <a:ext cx="729201" cy="115951"/>
            <a:chOff x="0" y="0"/>
            <a:chExt cx="3594100" cy="571500"/>
          </a:xfrm>
        </p:grpSpPr>
        <p:sp>
          <p:nvSpPr>
            <p:cNvPr id="7" name="Freeform 7"/>
            <p:cNvSpPr/>
            <p:nvPr/>
          </p:nvSpPr>
          <p:spPr>
            <a:xfrm>
              <a:off x="0" y="255270"/>
              <a:ext cx="3594100" cy="69850"/>
            </a:xfrm>
            <a:custGeom>
              <a:avLst/>
              <a:gdLst/>
              <a:ahLst/>
              <a:cxnLst/>
              <a:rect l="l" t="t" r="r" b="b"/>
              <a:pathLst>
                <a:path w="3594100" h="69850">
                  <a:moveTo>
                    <a:pt x="3303270" y="0"/>
                  </a:moveTo>
                  <a:lnTo>
                    <a:pt x="0" y="0"/>
                  </a:lnTo>
                  <a:lnTo>
                    <a:pt x="0" y="69850"/>
                  </a:lnTo>
                  <a:lnTo>
                    <a:pt x="3594100" y="69850"/>
                  </a:lnTo>
                  <a:lnTo>
                    <a:pt x="3594100" y="0"/>
                  </a:lnTo>
                  <a:close/>
                </a:path>
              </a:pathLst>
            </a:custGeom>
            <a:solidFill>
              <a:srgbClr val="5CE1E6"/>
            </a:solidFill>
          </p:spPr>
        </p:sp>
      </p:grpSp>
      <p:grpSp>
        <p:nvGrpSpPr>
          <p:cNvPr id="8" name="Group 8"/>
          <p:cNvGrpSpPr/>
          <p:nvPr/>
        </p:nvGrpSpPr>
        <p:grpSpPr>
          <a:xfrm rot="-10800000">
            <a:off x="3623059" y="3732492"/>
            <a:ext cx="729201" cy="115951"/>
            <a:chOff x="0" y="0"/>
            <a:chExt cx="3594100" cy="571500"/>
          </a:xfrm>
        </p:grpSpPr>
        <p:sp>
          <p:nvSpPr>
            <p:cNvPr id="9" name="Freeform 9"/>
            <p:cNvSpPr/>
            <p:nvPr/>
          </p:nvSpPr>
          <p:spPr>
            <a:xfrm>
              <a:off x="0" y="255270"/>
              <a:ext cx="3594100" cy="69850"/>
            </a:xfrm>
            <a:custGeom>
              <a:avLst/>
              <a:gdLst/>
              <a:ahLst/>
              <a:cxnLst/>
              <a:rect l="l" t="t" r="r" b="b"/>
              <a:pathLst>
                <a:path w="3594100" h="69850">
                  <a:moveTo>
                    <a:pt x="3303270" y="0"/>
                  </a:moveTo>
                  <a:lnTo>
                    <a:pt x="0" y="0"/>
                  </a:lnTo>
                  <a:lnTo>
                    <a:pt x="0" y="69850"/>
                  </a:lnTo>
                  <a:lnTo>
                    <a:pt x="3594100" y="69850"/>
                  </a:lnTo>
                  <a:lnTo>
                    <a:pt x="3594100" y="0"/>
                  </a:lnTo>
                  <a:close/>
                </a:path>
              </a:pathLst>
            </a:custGeom>
            <a:solidFill>
              <a:srgbClr val="5CE1E6"/>
            </a:solidFill>
          </p:spPr>
        </p:sp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4457178" y="3448487"/>
            <a:ext cx="593998" cy="568010"/>
          </a:xfrm>
          <a:prstGeom prst="rect">
            <a:avLst/>
          </a:prstGeom>
        </p:spPr>
      </p:pic>
      <p:grpSp>
        <p:nvGrpSpPr>
          <p:cNvPr id="11" name="Group 11"/>
          <p:cNvGrpSpPr/>
          <p:nvPr/>
        </p:nvGrpSpPr>
        <p:grpSpPr>
          <a:xfrm rot="-10800000">
            <a:off x="5184789" y="3732492"/>
            <a:ext cx="729201" cy="115951"/>
            <a:chOff x="0" y="0"/>
            <a:chExt cx="3594100" cy="571500"/>
          </a:xfrm>
        </p:grpSpPr>
        <p:sp>
          <p:nvSpPr>
            <p:cNvPr id="12" name="Freeform 12"/>
            <p:cNvSpPr/>
            <p:nvPr/>
          </p:nvSpPr>
          <p:spPr>
            <a:xfrm>
              <a:off x="0" y="255270"/>
              <a:ext cx="3594100" cy="69850"/>
            </a:xfrm>
            <a:custGeom>
              <a:avLst/>
              <a:gdLst/>
              <a:ahLst/>
              <a:cxnLst/>
              <a:rect l="l" t="t" r="r" b="b"/>
              <a:pathLst>
                <a:path w="3594100" h="69850">
                  <a:moveTo>
                    <a:pt x="3303270" y="0"/>
                  </a:moveTo>
                  <a:lnTo>
                    <a:pt x="0" y="0"/>
                  </a:lnTo>
                  <a:lnTo>
                    <a:pt x="0" y="69850"/>
                  </a:lnTo>
                  <a:lnTo>
                    <a:pt x="3594100" y="69850"/>
                  </a:lnTo>
                  <a:lnTo>
                    <a:pt x="3594100" y="0"/>
                  </a:lnTo>
                  <a:close/>
                </a:path>
              </a:pathLst>
            </a:custGeom>
            <a:solidFill>
              <a:srgbClr val="5CE1E6"/>
            </a:solidFill>
          </p:spPr>
        </p:sp>
      </p:grpSp>
      <p:grpSp>
        <p:nvGrpSpPr>
          <p:cNvPr id="13" name="Group 13"/>
          <p:cNvGrpSpPr/>
          <p:nvPr/>
        </p:nvGrpSpPr>
        <p:grpSpPr>
          <a:xfrm>
            <a:off x="5764885" y="4513790"/>
            <a:ext cx="385108" cy="4122602"/>
            <a:chOff x="0" y="0"/>
            <a:chExt cx="157059" cy="1681326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57059" cy="1681326"/>
            </a:xfrm>
            <a:custGeom>
              <a:avLst/>
              <a:gdLst/>
              <a:ahLst/>
              <a:cxnLst/>
              <a:rect l="l" t="t" r="r" b="b"/>
              <a:pathLst>
                <a:path w="157059" h="1681326">
                  <a:moveTo>
                    <a:pt x="0" y="0"/>
                  </a:moveTo>
                  <a:lnTo>
                    <a:pt x="157059" y="0"/>
                  </a:lnTo>
                  <a:lnTo>
                    <a:pt x="157059" y="1681326"/>
                  </a:lnTo>
                  <a:lnTo>
                    <a:pt x="0" y="1681326"/>
                  </a:lnTo>
                  <a:close/>
                </a:path>
              </a:pathLst>
            </a:custGeom>
            <a:solidFill>
              <a:srgbClr val="DCFCFD"/>
            </a:solidFill>
          </p:spPr>
        </p:sp>
      </p:grpSp>
      <p:grpSp>
        <p:nvGrpSpPr>
          <p:cNvPr id="15" name="Group 15"/>
          <p:cNvGrpSpPr/>
          <p:nvPr/>
        </p:nvGrpSpPr>
        <p:grpSpPr>
          <a:xfrm rot="-5400000">
            <a:off x="5543512" y="4091215"/>
            <a:ext cx="729201" cy="115951"/>
            <a:chOff x="0" y="0"/>
            <a:chExt cx="3594100" cy="571500"/>
          </a:xfrm>
        </p:grpSpPr>
        <p:sp>
          <p:nvSpPr>
            <p:cNvPr id="16" name="Freeform 16"/>
            <p:cNvSpPr/>
            <p:nvPr/>
          </p:nvSpPr>
          <p:spPr>
            <a:xfrm>
              <a:off x="0" y="255270"/>
              <a:ext cx="3594100" cy="69850"/>
            </a:xfrm>
            <a:custGeom>
              <a:avLst/>
              <a:gdLst/>
              <a:ahLst/>
              <a:cxnLst/>
              <a:rect l="l" t="t" r="r" b="b"/>
              <a:pathLst>
                <a:path w="3594100" h="69850">
                  <a:moveTo>
                    <a:pt x="3303270" y="0"/>
                  </a:moveTo>
                  <a:lnTo>
                    <a:pt x="0" y="0"/>
                  </a:lnTo>
                  <a:lnTo>
                    <a:pt x="0" y="69850"/>
                  </a:lnTo>
                  <a:lnTo>
                    <a:pt x="3594100" y="69850"/>
                  </a:lnTo>
                  <a:lnTo>
                    <a:pt x="3594100" y="0"/>
                  </a:lnTo>
                  <a:close/>
                </a:path>
              </a:pathLst>
            </a:custGeom>
            <a:solidFill>
              <a:srgbClr val="5CE1E6"/>
            </a:solidFill>
          </p:spPr>
        </p:sp>
      </p:grpSp>
      <p:grpSp>
        <p:nvGrpSpPr>
          <p:cNvPr id="17" name="Group 17"/>
          <p:cNvGrpSpPr/>
          <p:nvPr/>
        </p:nvGrpSpPr>
        <p:grpSpPr>
          <a:xfrm>
            <a:off x="3681035" y="4529934"/>
            <a:ext cx="2074002" cy="4138745"/>
            <a:chOff x="0" y="0"/>
            <a:chExt cx="842544" cy="1681326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42544" cy="1681326"/>
            </a:xfrm>
            <a:custGeom>
              <a:avLst/>
              <a:gdLst/>
              <a:ahLst/>
              <a:cxnLst/>
              <a:rect l="l" t="t" r="r" b="b"/>
              <a:pathLst>
                <a:path w="842544" h="1681326">
                  <a:moveTo>
                    <a:pt x="0" y="0"/>
                  </a:moveTo>
                  <a:lnTo>
                    <a:pt x="842544" y="0"/>
                  </a:lnTo>
                  <a:lnTo>
                    <a:pt x="842544" y="1681326"/>
                  </a:lnTo>
                  <a:lnTo>
                    <a:pt x="0" y="1681326"/>
                  </a:lnTo>
                  <a:close/>
                </a:path>
              </a:pathLst>
            </a:custGeom>
            <a:solidFill>
              <a:srgbClr val="F7F7F7"/>
            </a:solidFill>
          </p:spPr>
        </p:sp>
      </p:grpSp>
      <p:grpSp>
        <p:nvGrpSpPr>
          <p:cNvPr id="19" name="Group 19"/>
          <p:cNvGrpSpPr/>
          <p:nvPr/>
        </p:nvGrpSpPr>
        <p:grpSpPr>
          <a:xfrm>
            <a:off x="3262425" y="4546077"/>
            <a:ext cx="402405" cy="4122602"/>
            <a:chOff x="0" y="0"/>
            <a:chExt cx="164113" cy="1681326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164113" cy="1681326"/>
            </a:xfrm>
            <a:custGeom>
              <a:avLst/>
              <a:gdLst/>
              <a:ahLst/>
              <a:cxnLst/>
              <a:rect l="l" t="t" r="r" b="b"/>
              <a:pathLst>
                <a:path w="164113" h="1681326">
                  <a:moveTo>
                    <a:pt x="0" y="0"/>
                  </a:moveTo>
                  <a:lnTo>
                    <a:pt x="164113" y="0"/>
                  </a:lnTo>
                  <a:lnTo>
                    <a:pt x="164113" y="1681326"/>
                  </a:lnTo>
                  <a:lnTo>
                    <a:pt x="0" y="1681326"/>
                  </a:lnTo>
                  <a:close/>
                </a:path>
              </a:pathLst>
            </a:custGeom>
            <a:solidFill>
              <a:srgbClr val="DCFCFD"/>
            </a:solidFill>
          </p:spPr>
        </p:sp>
      </p:grpSp>
      <p:grpSp>
        <p:nvGrpSpPr>
          <p:cNvPr id="21" name="Group 21"/>
          <p:cNvGrpSpPr/>
          <p:nvPr/>
        </p:nvGrpSpPr>
        <p:grpSpPr>
          <a:xfrm>
            <a:off x="2079205" y="4380846"/>
            <a:ext cx="5349943" cy="277646"/>
            <a:chOff x="0" y="0"/>
            <a:chExt cx="11012208" cy="571500"/>
          </a:xfrm>
        </p:grpSpPr>
        <p:sp>
          <p:nvSpPr>
            <p:cNvPr id="22" name="Freeform 22"/>
            <p:cNvSpPr/>
            <p:nvPr/>
          </p:nvSpPr>
          <p:spPr>
            <a:xfrm>
              <a:off x="0" y="255270"/>
              <a:ext cx="11012208" cy="69850"/>
            </a:xfrm>
            <a:custGeom>
              <a:avLst/>
              <a:gdLst/>
              <a:ahLst/>
              <a:cxnLst/>
              <a:rect l="l" t="t" r="r" b="b"/>
              <a:pathLst>
                <a:path w="11012208" h="69850">
                  <a:moveTo>
                    <a:pt x="10721378" y="0"/>
                  </a:moveTo>
                  <a:lnTo>
                    <a:pt x="0" y="0"/>
                  </a:lnTo>
                  <a:lnTo>
                    <a:pt x="0" y="69850"/>
                  </a:lnTo>
                  <a:lnTo>
                    <a:pt x="11012208" y="69850"/>
                  </a:lnTo>
                  <a:lnTo>
                    <a:pt x="11012208" y="0"/>
                  </a:lnTo>
                  <a:close/>
                </a:path>
              </a:pathLst>
            </a:custGeom>
            <a:solidFill>
              <a:srgbClr val="5CE1E6"/>
            </a:solidFill>
          </p:spPr>
        </p:sp>
      </p:grpSp>
      <p:grpSp>
        <p:nvGrpSpPr>
          <p:cNvPr id="23" name="Group 23"/>
          <p:cNvGrpSpPr/>
          <p:nvPr/>
        </p:nvGrpSpPr>
        <p:grpSpPr>
          <a:xfrm rot="5400000">
            <a:off x="1184160" y="6483422"/>
            <a:ext cx="4154889" cy="215626"/>
            <a:chOff x="0" y="0"/>
            <a:chExt cx="11012208" cy="571500"/>
          </a:xfrm>
        </p:grpSpPr>
        <p:sp>
          <p:nvSpPr>
            <p:cNvPr id="24" name="Freeform 24"/>
            <p:cNvSpPr/>
            <p:nvPr/>
          </p:nvSpPr>
          <p:spPr>
            <a:xfrm>
              <a:off x="0" y="255270"/>
              <a:ext cx="11012208" cy="69850"/>
            </a:xfrm>
            <a:custGeom>
              <a:avLst/>
              <a:gdLst/>
              <a:ahLst/>
              <a:cxnLst/>
              <a:rect l="l" t="t" r="r" b="b"/>
              <a:pathLst>
                <a:path w="11012208" h="69850">
                  <a:moveTo>
                    <a:pt x="10721378" y="0"/>
                  </a:moveTo>
                  <a:lnTo>
                    <a:pt x="0" y="0"/>
                  </a:lnTo>
                  <a:lnTo>
                    <a:pt x="0" y="69850"/>
                  </a:lnTo>
                  <a:lnTo>
                    <a:pt x="11012208" y="69850"/>
                  </a:lnTo>
                  <a:lnTo>
                    <a:pt x="11012208" y="0"/>
                  </a:lnTo>
                  <a:close/>
                </a:path>
              </a:pathLst>
            </a:custGeom>
            <a:solidFill>
              <a:srgbClr val="5CE1E6"/>
            </a:solidFill>
          </p:spPr>
        </p:sp>
      </p:grpSp>
      <p:grpSp>
        <p:nvGrpSpPr>
          <p:cNvPr id="25" name="Group 25"/>
          <p:cNvGrpSpPr/>
          <p:nvPr/>
        </p:nvGrpSpPr>
        <p:grpSpPr>
          <a:xfrm rot="5400000">
            <a:off x="1588206" y="6499565"/>
            <a:ext cx="4154889" cy="215626"/>
            <a:chOff x="0" y="0"/>
            <a:chExt cx="11012208" cy="571500"/>
          </a:xfrm>
        </p:grpSpPr>
        <p:sp>
          <p:nvSpPr>
            <p:cNvPr id="26" name="Freeform 26"/>
            <p:cNvSpPr/>
            <p:nvPr/>
          </p:nvSpPr>
          <p:spPr>
            <a:xfrm>
              <a:off x="0" y="255270"/>
              <a:ext cx="11012208" cy="69850"/>
            </a:xfrm>
            <a:custGeom>
              <a:avLst/>
              <a:gdLst/>
              <a:ahLst/>
              <a:cxnLst/>
              <a:rect l="l" t="t" r="r" b="b"/>
              <a:pathLst>
                <a:path w="11012208" h="69850">
                  <a:moveTo>
                    <a:pt x="10721378" y="0"/>
                  </a:moveTo>
                  <a:lnTo>
                    <a:pt x="0" y="0"/>
                  </a:lnTo>
                  <a:lnTo>
                    <a:pt x="0" y="69850"/>
                  </a:lnTo>
                  <a:lnTo>
                    <a:pt x="11012208" y="69850"/>
                  </a:lnTo>
                  <a:lnTo>
                    <a:pt x="11012208" y="0"/>
                  </a:lnTo>
                  <a:close/>
                </a:path>
              </a:pathLst>
            </a:custGeom>
            <a:solidFill>
              <a:srgbClr val="5CE1E6"/>
            </a:solidFill>
          </p:spPr>
        </p:sp>
      </p:grpSp>
      <p:grpSp>
        <p:nvGrpSpPr>
          <p:cNvPr id="27" name="Group 27"/>
          <p:cNvGrpSpPr/>
          <p:nvPr/>
        </p:nvGrpSpPr>
        <p:grpSpPr>
          <a:xfrm rot="5400000">
            <a:off x="3677592" y="6499565"/>
            <a:ext cx="4154889" cy="215626"/>
            <a:chOff x="0" y="0"/>
            <a:chExt cx="11012208" cy="571500"/>
          </a:xfrm>
        </p:grpSpPr>
        <p:sp>
          <p:nvSpPr>
            <p:cNvPr id="28" name="Freeform 28"/>
            <p:cNvSpPr/>
            <p:nvPr/>
          </p:nvSpPr>
          <p:spPr>
            <a:xfrm>
              <a:off x="0" y="255270"/>
              <a:ext cx="11012208" cy="69850"/>
            </a:xfrm>
            <a:custGeom>
              <a:avLst/>
              <a:gdLst/>
              <a:ahLst/>
              <a:cxnLst/>
              <a:rect l="l" t="t" r="r" b="b"/>
              <a:pathLst>
                <a:path w="11012208" h="69850">
                  <a:moveTo>
                    <a:pt x="10721378" y="0"/>
                  </a:moveTo>
                  <a:lnTo>
                    <a:pt x="0" y="0"/>
                  </a:lnTo>
                  <a:lnTo>
                    <a:pt x="0" y="69850"/>
                  </a:lnTo>
                  <a:lnTo>
                    <a:pt x="11012208" y="69850"/>
                  </a:lnTo>
                  <a:lnTo>
                    <a:pt x="11012208" y="0"/>
                  </a:lnTo>
                  <a:close/>
                </a:path>
              </a:pathLst>
            </a:custGeom>
            <a:solidFill>
              <a:srgbClr val="5CE1E6"/>
            </a:solidFill>
          </p:spPr>
        </p:sp>
      </p:grpSp>
      <p:grpSp>
        <p:nvGrpSpPr>
          <p:cNvPr id="29" name="Group 29"/>
          <p:cNvGrpSpPr/>
          <p:nvPr/>
        </p:nvGrpSpPr>
        <p:grpSpPr>
          <a:xfrm rot="5400000">
            <a:off x="4062569" y="6483422"/>
            <a:ext cx="4154889" cy="215626"/>
            <a:chOff x="0" y="0"/>
            <a:chExt cx="11012208" cy="571500"/>
          </a:xfrm>
        </p:grpSpPr>
        <p:sp>
          <p:nvSpPr>
            <p:cNvPr id="30" name="Freeform 30"/>
            <p:cNvSpPr/>
            <p:nvPr/>
          </p:nvSpPr>
          <p:spPr>
            <a:xfrm>
              <a:off x="0" y="255270"/>
              <a:ext cx="11012208" cy="69850"/>
            </a:xfrm>
            <a:custGeom>
              <a:avLst/>
              <a:gdLst/>
              <a:ahLst/>
              <a:cxnLst/>
              <a:rect l="l" t="t" r="r" b="b"/>
              <a:pathLst>
                <a:path w="11012208" h="69850">
                  <a:moveTo>
                    <a:pt x="10721378" y="0"/>
                  </a:moveTo>
                  <a:lnTo>
                    <a:pt x="0" y="0"/>
                  </a:lnTo>
                  <a:lnTo>
                    <a:pt x="0" y="69850"/>
                  </a:lnTo>
                  <a:lnTo>
                    <a:pt x="11012208" y="69850"/>
                  </a:lnTo>
                  <a:lnTo>
                    <a:pt x="11012208" y="0"/>
                  </a:lnTo>
                  <a:close/>
                </a:path>
              </a:pathLst>
            </a:custGeom>
            <a:solidFill>
              <a:srgbClr val="5CE1E6"/>
            </a:solidFill>
          </p:spPr>
        </p:sp>
      </p:grpSp>
      <p:grpSp>
        <p:nvGrpSpPr>
          <p:cNvPr id="31" name="Group 31"/>
          <p:cNvGrpSpPr/>
          <p:nvPr/>
        </p:nvGrpSpPr>
        <p:grpSpPr>
          <a:xfrm rot="5400000">
            <a:off x="1466797" y="6576782"/>
            <a:ext cx="2651578" cy="137609"/>
            <a:chOff x="0" y="0"/>
            <a:chExt cx="11012208" cy="571500"/>
          </a:xfrm>
        </p:grpSpPr>
        <p:sp>
          <p:nvSpPr>
            <p:cNvPr id="32" name="Freeform 32"/>
            <p:cNvSpPr/>
            <p:nvPr/>
          </p:nvSpPr>
          <p:spPr>
            <a:xfrm>
              <a:off x="0" y="255270"/>
              <a:ext cx="11012208" cy="69850"/>
            </a:xfrm>
            <a:custGeom>
              <a:avLst/>
              <a:gdLst/>
              <a:ahLst/>
              <a:cxnLst/>
              <a:rect l="l" t="t" r="r" b="b"/>
              <a:pathLst>
                <a:path w="11012208" h="69850">
                  <a:moveTo>
                    <a:pt x="10721378" y="0"/>
                  </a:moveTo>
                  <a:lnTo>
                    <a:pt x="0" y="0"/>
                  </a:lnTo>
                  <a:lnTo>
                    <a:pt x="0" y="69850"/>
                  </a:lnTo>
                  <a:lnTo>
                    <a:pt x="11012208" y="69850"/>
                  </a:lnTo>
                  <a:lnTo>
                    <a:pt x="11012208" y="0"/>
                  </a:lnTo>
                  <a:close/>
                </a:path>
              </a:pathLst>
            </a:custGeom>
            <a:solidFill>
              <a:srgbClr val="5CE1E6"/>
            </a:solidFill>
          </p:spPr>
        </p:sp>
      </p:grpSp>
      <p:grpSp>
        <p:nvGrpSpPr>
          <p:cNvPr id="33" name="Group 33"/>
          <p:cNvGrpSpPr/>
          <p:nvPr/>
        </p:nvGrpSpPr>
        <p:grpSpPr>
          <a:xfrm rot="5400000">
            <a:off x="5454561" y="6576782"/>
            <a:ext cx="2651578" cy="137609"/>
            <a:chOff x="0" y="0"/>
            <a:chExt cx="11012208" cy="571500"/>
          </a:xfrm>
        </p:grpSpPr>
        <p:sp>
          <p:nvSpPr>
            <p:cNvPr id="34" name="Freeform 34"/>
            <p:cNvSpPr/>
            <p:nvPr/>
          </p:nvSpPr>
          <p:spPr>
            <a:xfrm>
              <a:off x="0" y="255270"/>
              <a:ext cx="11012208" cy="69850"/>
            </a:xfrm>
            <a:custGeom>
              <a:avLst/>
              <a:gdLst/>
              <a:ahLst/>
              <a:cxnLst/>
              <a:rect l="l" t="t" r="r" b="b"/>
              <a:pathLst>
                <a:path w="11012208" h="69850">
                  <a:moveTo>
                    <a:pt x="10721378" y="0"/>
                  </a:moveTo>
                  <a:lnTo>
                    <a:pt x="0" y="0"/>
                  </a:lnTo>
                  <a:lnTo>
                    <a:pt x="0" y="69850"/>
                  </a:lnTo>
                  <a:lnTo>
                    <a:pt x="11012208" y="69850"/>
                  </a:lnTo>
                  <a:lnTo>
                    <a:pt x="11012208" y="0"/>
                  </a:lnTo>
                  <a:close/>
                </a:path>
              </a:pathLst>
            </a:custGeom>
            <a:solidFill>
              <a:srgbClr val="5CE1E6"/>
            </a:solidFill>
          </p:spPr>
        </p:sp>
      </p:grpSp>
      <p:grpSp>
        <p:nvGrpSpPr>
          <p:cNvPr id="35" name="Group 35"/>
          <p:cNvGrpSpPr/>
          <p:nvPr/>
        </p:nvGrpSpPr>
        <p:grpSpPr>
          <a:xfrm rot="-10800000">
            <a:off x="2074864" y="5261822"/>
            <a:ext cx="729201" cy="115951"/>
            <a:chOff x="0" y="0"/>
            <a:chExt cx="3594100" cy="571500"/>
          </a:xfrm>
        </p:grpSpPr>
        <p:sp>
          <p:nvSpPr>
            <p:cNvPr id="36" name="Freeform 36"/>
            <p:cNvSpPr/>
            <p:nvPr/>
          </p:nvSpPr>
          <p:spPr>
            <a:xfrm>
              <a:off x="0" y="255270"/>
              <a:ext cx="3594100" cy="69850"/>
            </a:xfrm>
            <a:custGeom>
              <a:avLst/>
              <a:gdLst/>
              <a:ahLst/>
              <a:cxnLst/>
              <a:rect l="l" t="t" r="r" b="b"/>
              <a:pathLst>
                <a:path w="3594100" h="69850">
                  <a:moveTo>
                    <a:pt x="3303270" y="0"/>
                  </a:moveTo>
                  <a:lnTo>
                    <a:pt x="0" y="0"/>
                  </a:lnTo>
                  <a:lnTo>
                    <a:pt x="0" y="69850"/>
                  </a:lnTo>
                  <a:lnTo>
                    <a:pt x="3594100" y="69850"/>
                  </a:lnTo>
                  <a:lnTo>
                    <a:pt x="3594100" y="0"/>
                  </a:lnTo>
                  <a:close/>
                </a:path>
              </a:pathLst>
            </a:custGeom>
            <a:solidFill>
              <a:srgbClr val="5CE1E6"/>
            </a:solidFill>
          </p:spPr>
        </p:sp>
      </p:grpSp>
      <p:grpSp>
        <p:nvGrpSpPr>
          <p:cNvPr id="37" name="Group 37"/>
          <p:cNvGrpSpPr/>
          <p:nvPr/>
        </p:nvGrpSpPr>
        <p:grpSpPr>
          <a:xfrm rot="-10800000">
            <a:off x="2055265" y="7906153"/>
            <a:ext cx="729201" cy="115951"/>
            <a:chOff x="0" y="0"/>
            <a:chExt cx="3594100" cy="571500"/>
          </a:xfrm>
        </p:grpSpPr>
        <p:sp>
          <p:nvSpPr>
            <p:cNvPr id="38" name="Freeform 38"/>
            <p:cNvSpPr/>
            <p:nvPr/>
          </p:nvSpPr>
          <p:spPr>
            <a:xfrm>
              <a:off x="0" y="255270"/>
              <a:ext cx="3594100" cy="69850"/>
            </a:xfrm>
            <a:custGeom>
              <a:avLst/>
              <a:gdLst/>
              <a:ahLst/>
              <a:cxnLst/>
              <a:rect l="l" t="t" r="r" b="b"/>
              <a:pathLst>
                <a:path w="3594100" h="69850">
                  <a:moveTo>
                    <a:pt x="3303270" y="0"/>
                  </a:moveTo>
                  <a:lnTo>
                    <a:pt x="0" y="0"/>
                  </a:lnTo>
                  <a:lnTo>
                    <a:pt x="0" y="69850"/>
                  </a:lnTo>
                  <a:lnTo>
                    <a:pt x="3594100" y="69850"/>
                  </a:lnTo>
                  <a:lnTo>
                    <a:pt x="3594100" y="0"/>
                  </a:lnTo>
                  <a:close/>
                </a:path>
              </a:pathLst>
            </a:custGeom>
            <a:solidFill>
              <a:srgbClr val="5CE1E6"/>
            </a:solidFill>
          </p:spPr>
        </p:sp>
      </p:grpSp>
      <p:grpSp>
        <p:nvGrpSpPr>
          <p:cNvPr id="39" name="Group 39"/>
          <p:cNvGrpSpPr/>
          <p:nvPr/>
        </p:nvGrpSpPr>
        <p:grpSpPr>
          <a:xfrm rot="-10800000">
            <a:off x="6784428" y="7913400"/>
            <a:ext cx="729201" cy="115951"/>
            <a:chOff x="0" y="0"/>
            <a:chExt cx="3594100" cy="571500"/>
          </a:xfrm>
        </p:grpSpPr>
        <p:sp>
          <p:nvSpPr>
            <p:cNvPr id="40" name="Freeform 40"/>
            <p:cNvSpPr/>
            <p:nvPr/>
          </p:nvSpPr>
          <p:spPr>
            <a:xfrm>
              <a:off x="0" y="255270"/>
              <a:ext cx="3594100" cy="69850"/>
            </a:xfrm>
            <a:custGeom>
              <a:avLst/>
              <a:gdLst/>
              <a:ahLst/>
              <a:cxnLst/>
              <a:rect l="l" t="t" r="r" b="b"/>
              <a:pathLst>
                <a:path w="3594100" h="69850">
                  <a:moveTo>
                    <a:pt x="3303270" y="0"/>
                  </a:moveTo>
                  <a:lnTo>
                    <a:pt x="0" y="0"/>
                  </a:lnTo>
                  <a:lnTo>
                    <a:pt x="0" y="69850"/>
                  </a:lnTo>
                  <a:lnTo>
                    <a:pt x="3594100" y="69850"/>
                  </a:lnTo>
                  <a:lnTo>
                    <a:pt x="3594100" y="0"/>
                  </a:lnTo>
                  <a:close/>
                </a:path>
              </a:pathLst>
            </a:custGeom>
            <a:solidFill>
              <a:srgbClr val="5CE1E6"/>
            </a:solidFill>
          </p:spPr>
        </p:sp>
      </p:grpSp>
      <p:grpSp>
        <p:nvGrpSpPr>
          <p:cNvPr id="41" name="Group 41"/>
          <p:cNvGrpSpPr/>
          <p:nvPr/>
        </p:nvGrpSpPr>
        <p:grpSpPr>
          <a:xfrm rot="-10800000">
            <a:off x="6780350" y="5261822"/>
            <a:ext cx="729201" cy="115951"/>
            <a:chOff x="0" y="0"/>
            <a:chExt cx="3594100" cy="571500"/>
          </a:xfrm>
        </p:grpSpPr>
        <p:sp>
          <p:nvSpPr>
            <p:cNvPr id="42" name="Freeform 42"/>
            <p:cNvSpPr/>
            <p:nvPr/>
          </p:nvSpPr>
          <p:spPr>
            <a:xfrm>
              <a:off x="0" y="255270"/>
              <a:ext cx="3594100" cy="69850"/>
            </a:xfrm>
            <a:custGeom>
              <a:avLst/>
              <a:gdLst/>
              <a:ahLst/>
              <a:cxnLst/>
              <a:rect l="l" t="t" r="r" b="b"/>
              <a:pathLst>
                <a:path w="3594100" h="69850">
                  <a:moveTo>
                    <a:pt x="3303270" y="0"/>
                  </a:moveTo>
                  <a:lnTo>
                    <a:pt x="0" y="0"/>
                  </a:lnTo>
                  <a:lnTo>
                    <a:pt x="0" y="69850"/>
                  </a:lnTo>
                  <a:lnTo>
                    <a:pt x="3594100" y="69850"/>
                  </a:lnTo>
                  <a:lnTo>
                    <a:pt x="3594100" y="0"/>
                  </a:lnTo>
                  <a:close/>
                </a:path>
              </a:pathLst>
            </a:custGeom>
            <a:solidFill>
              <a:srgbClr val="5CE1E6"/>
            </a:solidFill>
          </p:spPr>
        </p:sp>
      </p:grpSp>
      <p:grpSp>
        <p:nvGrpSpPr>
          <p:cNvPr id="43" name="Group 43"/>
          <p:cNvGrpSpPr/>
          <p:nvPr/>
        </p:nvGrpSpPr>
        <p:grpSpPr>
          <a:xfrm>
            <a:off x="2079205" y="8529856"/>
            <a:ext cx="5349943" cy="277646"/>
            <a:chOff x="0" y="0"/>
            <a:chExt cx="11012208" cy="571500"/>
          </a:xfrm>
        </p:grpSpPr>
        <p:sp>
          <p:nvSpPr>
            <p:cNvPr id="44" name="Freeform 44"/>
            <p:cNvSpPr/>
            <p:nvPr/>
          </p:nvSpPr>
          <p:spPr>
            <a:xfrm>
              <a:off x="0" y="255270"/>
              <a:ext cx="11012208" cy="69850"/>
            </a:xfrm>
            <a:custGeom>
              <a:avLst/>
              <a:gdLst/>
              <a:ahLst/>
              <a:cxnLst/>
              <a:rect l="l" t="t" r="r" b="b"/>
              <a:pathLst>
                <a:path w="11012208" h="69850">
                  <a:moveTo>
                    <a:pt x="10721378" y="0"/>
                  </a:moveTo>
                  <a:lnTo>
                    <a:pt x="0" y="0"/>
                  </a:lnTo>
                  <a:lnTo>
                    <a:pt x="0" y="69850"/>
                  </a:lnTo>
                  <a:lnTo>
                    <a:pt x="11012208" y="69850"/>
                  </a:lnTo>
                  <a:lnTo>
                    <a:pt x="11012208" y="0"/>
                  </a:lnTo>
                  <a:close/>
                </a:path>
              </a:pathLst>
            </a:custGeom>
            <a:solidFill>
              <a:srgbClr val="5CE1E6"/>
            </a:solidFill>
          </p:spPr>
        </p:sp>
      </p:grpSp>
      <p:pic>
        <p:nvPicPr>
          <p:cNvPr id="45" name="Picture 45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978690" y="4731706"/>
            <a:ext cx="882701" cy="473448"/>
          </a:xfrm>
          <a:prstGeom prst="rect">
            <a:avLst/>
          </a:prstGeom>
        </p:spPr>
      </p:pic>
      <p:sp>
        <p:nvSpPr>
          <p:cNvPr id="46" name="TextBox 46"/>
          <p:cNvSpPr txBox="1"/>
          <p:nvPr/>
        </p:nvSpPr>
        <p:spPr>
          <a:xfrm>
            <a:off x="2861391" y="6294420"/>
            <a:ext cx="192542" cy="3511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75"/>
              </a:lnSpc>
            </a:pPr>
            <a:r>
              <a:rPr lang="en-US" sz="2054">
                <a:solidFill>
                  <a:srgbClr val="7F888B"/>
                </a:solidFill>
                <a:latin typeface="Open Sans"/>
              </a:rPr>
              <a:t>H</a:t>
            </a:r>
          </a:p>
        </p:txBody>
      </p:sp>
      <p:sp>
        <p:nvSpPr>
          <p:cNvPr id="47" name="TextBox 47"/>
          <p:cNvSpPr txBox="1"/>
          <p:nvPr/>
        </p:nvSpPr>
        <p:spPr>
          <a:xfrm>
            <a:off x="3053932" y="6451882"/>
            <a:ext cx="116041" cy="2662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36"/>
              </a:lnSpc>
            </a:pPr>
            <a:r>
              <a:rPr lang="en-US" sz="1597">
                <a:solidFill>
                  <a:srgbClr val="7F888B"/>
                </a:solidFill>
                <a:latin typeface="Open Sans"/>
              </a:rPr>
              <a:t>2</a:t>
            </a:r>
          </a:p>
        </p:txBody>
      </p:sp>
      <p:sp>
        <p:nvSpPr>
          <p:cNvPr id="48" name="TextBox 48"/>
          <p:cNvSpPr txBox="1"/>
          <p:nvPr/>
        </p:nvSpPr>
        <p:spPr>
          <a:xfrm>
            <a:off x="6247827" y="6536991"/>
            <a:ext cx="203276" cy="3511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75"/>
              </a:lnSpc>
            </a:pPr>
            <a:r>
              <a:rPr lang="en-US" sz="2054">
                <a:solidFill>
                  <a:srgbClr val="7F888B"/>
                </a:solidFill>
                <a:latin typeface="Open Sans"/>
              </a:rPr>
              <a:t>O</a:t>
            </a:r>
          </a:p>
        </p:txBody>
      </p:sp>
      <p:sp>
        <p:nvSpPr>
          <p:cNvPr id="49" name="TextBox 49"/>
          <p:cNvSpPr txBox="1"/>
          <p:nvPr/>
        </p:nvSpPr>
        <p:spPr>
          <a:xfrm>
            <a:off x="6451103" y="6681309"/>
            <a:ext cx="116041" cy="2662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36"/>
              </a:lnSpc>
            </a:pPr>
            <a:r>
              <a:rPr lang="en-US" sz="1597">
                <a:solidFill>
                  <a:srgbClr val="7F888B"/>
                </a:solidFill>
                <a:latin typeface="Open Sans"/>
              </a:rPr>
              <a:t>2</a:t>
            </a:r>
          </a:p>
        </p:txBody>
      </p:sp>
      <p:sp>
        <p:nvSpPr>
          <p:cNvPr id="50" name="TextBox 50"/>
          <p:cNvSpPr txBox="1"/>
          <p:nvPr/>
        </p:nvSpPr>
        <p:spPr>
          <a:xfrm>
            <a:off x="6209152" y="7531796"/>
            <a:ext cx="192542" cy="3511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75"/>
              </a:lnSpc>
            </a:pPr>
            <a:r>
              <a:rPr lang="en-US" sz="2054">
                <a:solidFill>
                  <a:srgbClr val="7F888B"/>
                </a:solidFill>
                <a:latin typeface="Open Sans"/>
              </a:rPr>
              <a:t>H</a:t>
            </a:r>
          </a:p>
        </p:txBody>
      </p:sp>
      <p:sp>
        <p:nvSpPr>
          <p:cNvPr id="51" name="TextBox 51"/>
          <p:cNvSpPr txBox="1"/>
          <p:nvPr/>
        </p:nvSpPr>
        <p:spPr>
          <a:xfrm>
            <a:off x="6489777" y="7531796"/>
            <a:ext cx="203276" cy="3511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75"/>
              </a:lnSpc>
            </a:pPr>
            <a:r>
              <a:rPr lang="en-US" sz="2054">
                <a:solidFill>
                  <a:srgbClr val="7F888B"/>
                </a:solidFill>
                <a:latin typeface="Open Sans"/>
              </a:rPr>
              <a:t>O</a:t>
            </a:r>
          </a:p>
        </p:txBody>
      </p:sp>
      <p:sp>
        <p:nvSpPr>
          <p:cNvPr id="52" name="TextBox 52"/>
          <p:cNvSpPr txBox="1"/>
          <p:nvPr/>
        </p:nvSpPr>
        <p:spPr>
          <a:xfrm>
            <a:off x="3394011" y="5067913"/>
            <a:ext cx="146478" cy="3511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75"/>
              </a:lnSpc>
            </a:pPr>
            <a:r>
              <a:rPr lang="en-US" sz="2054">
                <a:solidFill>
                  <a:srgbClr val="7F888B"/>
                </a:solidFill>
                <a:latin typeface="Open Sans"/>
              </a:rPr>
              <a:t>e</a:t>
            </a:r>
          </a:p>
        </p:txBody>
      </p:sp>
      <p:sp>
        <p:nvSpPr>
          <p:cNvPr id="53" name="TextBox 53"/>
          <p:cNvSpPr txBox="1"/>
          <p:nvPr/>
        </p:nvSpPr>
        <p:spPr>
          <a:xfrm>
            <a:off x="5862459" y="4552427"/>
            <a:ext cx="146478" cy="3511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75"/>
              </a:lnSpc>
            </a:pPr>
            <a:r>
              <a:rPr lang="en-US" sz="2054">
                <a:solidFill>
                  <a:srgbClr val="7F888B"/>
                </a:solidFill>
                <a:latin typeface="Open Sans"/>
              </a:rPr>
              <a:t>e</a:t>
            </a:r>
          </a:p>
        </p:txBody>
      </p:sp>
      <p:pic>
        <p:nvPicPr>
          <p:cNvPr id="54" name="Picture 54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2844998" y="6006848"/>
            <a:ext cx="778061" cy="417324"/>
          </a:xfrm>
          <a:prstGeom prst="rect">
            <a:avLst/>
          </a:prstGeom>
        </p:spPr>
      </p:pic>
      <p:pic>
        <p:nvPicPr>
          <p:cNvPr id="55" name="Picture 55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2803228" y="6645587"/>
            <a:ext cx="819831" cy="439728"/>
          </a:xfrm>
          <a:prstGeom prst="rect">
            <a:avLst/>
          </a:prstGeom>
        </p:spPr>
      </p:pic>
      <p:pic>
        <p:nvPicPr>
          <p:cNvPr id="56" name="Picture 56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978690" y="8056408"/>
            <a:ext cx="882701" cy="473448"/>
          </a:xfrm>
          <a:prstGeom prst="rect">
            <a:avLst/>
          </a:prstGeom>
        </p:spPr>
      </p:pic>
      <p:pic>
        <p:nvPicPr>
          <p:cNvPr id="57" name="Picture 57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 rot="-5179132">
            <a:off x="3128226" y="5533095"/>
            <a:ext cx="672761" cy="360844"/>
          </a:xfrm>
          <a:prstGeom prst="rect">
            <a:avLst/>
          </a:prstGeom>
        </p:spPr>
      </p:pic>
      <p:pic>
        <p:nvPicPr>
          <p:cNvPr id="58" name="Picture 58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 rot="-5179132">
            <a:off x="3143007" y="4686516"/>
            <a:ext cx="672761" cy="360844"/>
          </a:xfrm>
          <a:prstGeom prst="rect">
            <a:avLst/>
          </a:prstGeom>
        </p:spPr>
      </p:pic>
      <p:pic>
        <p:nvPicPr>
          <p:cNvPr id="59" name="Picture 59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 rot="103582">
            <a:off x="3678268" y="3433797"/>
            <a:ext cx="672761" cy="360844"/>
          </a:xfrm>
          <a:prstGeom prst="rect">
            <a:avLst/>
          </a:prstGeom>
        </p:spPr>
      </p:pic>
      <p:pic>
        <p:nvPicPr>
          <p:cNvPr id="60" name="Picture 60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 rot="-5466549">
            <a:off x="5428505" y="3974646"/>
            <a:ext cx="672761" cy="360844"/>
          </a:xfrm>
          <a:prstGeom prst="rect">
            <a:avLst/>
          </a:prstGeom>
        </p:spPr>
      </p:pic>
      <p:pic>
        <p:nvPicPr>
          <p:cNvPr id="61" name="Picture 61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 rot="-5466549">
            <a:off x="5599882" y="5014799"/>
            <a:ext cx="672761" cy="360844"/>
          </a:xfrm>
          <a:prstGeom prst="rect">
            <a:avLst/>
          </a:prstGeom>
        </p:spPr>
      </p:pic>
      <p:pic>
        <p:nvPicPr>
          <p:cNvPr id="62" name="Picture 62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5803633" y="6246534"/>
            <a:ext cx="672761" cy="360844"/>
          </a:xfrm>
          <a:prstGeom prst="rect">
            <a:avLst/>
          </a:prstGeom>
        </p:spPr>
      </p:pic>
      <p:pic>
        <p:nvPicPr>
          <p:cNvPr id="63" name="Picture 63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6836790" y="4529934"/>
            <a:ext cx="672761" cy="360844"/>
          </a:xfrm>
          <a:prstGeom prst="rect">
            <a:avLst/>
          </a:prstGeom>
        </p:spPr>
      </p:pic>
      <p:pic>
        <p:nvPicPr>
          <p:cNvPr id="64" name="Picture 64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6756388" y="8018481"/>
            <a:ext cx="672761" cy="360844"/>
          </a:xfrm>
          <a:prstGeom prst="rect">
            <a:avLst/>
          </a:prstGeom>
        </p:spPr>
      </p:pic>
      <p:pic>
        <p:nvPicPr>
          <p:cNvPr id="65" name="Picture 65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6745517" y="8297288"/>
            <a:ext cx="672761" cy="360844"/>
          </a:xfrm>
          <a:prstGeom prst="rect">
            <a:avLst/>
          </a:prstGeom>
        </p:spPr>
      </p:pic>
      <p:pic>
        <p:nvPicPr>
          <p:cNvPr id="66" name="Picture 66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5836363" y="6947583"/>
            <a:ext cx="672761" cy="360844"/>
          </a:xfrm>
          <a:prstGeom prst="rect">
            <a:avLst/>
          </a:prstGeom>
        </p:spPr>
      </p:pic>
      <p:pic>
        <p:nvPicPr>
          <p:cNvPr id="67" name="Picture 67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5849122" y="7232941"/>
            <a:ext cx="672761" cy="360844"/>
          </a:xfrm>
          <a:prstGeom prst="rect">
            <a:avLst/>
          </a:prstGeom>
        </p:spPr>
      </p:pic>
      <p:pic>
        <p:nvPicPr>
          <p:cNvPr id="68" name="Picture 68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6841836" y="4831489"/>
            <a:ext cx="672761" cy="360844"/>
          </a:xfrm>
          <a:prstGeom prst="rect">
            <a:avLst/>
          </a:prstGeom>
        </p:spPr>
      </p:pic>
      <p:grpSp>
        <p:nvGrpSpPr>
          <p:cNvPr id="69" name="Group 69"/>
          <p:cNvGrpSpPr/>
          <p:nvPr/>
        </p:nvGrpSpPr>
        <p:grpSpPr>
          <a:xfrm rot="-5400000">
            <a:off x="3016856" y="8721584"/>
            <a:ext cx="900788" cy="216270"/>
            <a:chOff x="0" y="0"/>
            <a:chExt cx="2115877" cy="508000"/>
          </a:xfrm>
        </p:grpSpPr>
        <p:sp>
          <p:nvSpPr>
            <p:cNvPr id="70" name="Freeform 70"/>
            <p:cNvSpPr/>
            <p:nvPr/>
          </p:nvSpPr>
          <p:spPr>
            <a:xfrm>
              <a:off x="0" y="49530"/>
              <a:ext cx="2115877" cy="408940"/>
            </a:xfrm>
            <a:custGeom>
              <a:avLst/>
              <a:gdLst/>
              <a:ahLst/>
              <a:cxnLst/>
              <a:rect l="l" t="t" r="r" b="b"/>
              <a:pathLst>
                <a:path w="2115877" h="408940">
                  <a:moveTo>
                    <a:pt x="1910137" y="0"/>
                  </a:moveTo>
                  <a:cubicBezTo>
                    <a:pt x="1809807" y="0"/>
                    <a:pt x="1727257" y="72390"/>
                    <a:pt x="1708207" y="166370"/>
                  </a:cubicBezTo>
                  <a:lnTo>
                    <a:pt x="0" y="166370"/>
                  </a:lnTo>
                  <a:lnTo>
                    <a:pt x="0" y="242570"/>
                  </a:lnTo>
                  <a:lnTo>
                    <a:pt x="1709477" y="242570"/>
                  </a:lnTo>
                  <a:cubicBezTo>
                    <a:pt x="1727257" y="337820"/>
                    <a:pt x="1811077" y="408940"/>
                    <a:pt x="1911407" y="408940"/>
                  </a:cubicBezTo>
                  <a:cubicBezTo>
                    <a:pt x="2024437" y="408940"/>
                    <a:pt x="2115877" y="317500"/>
                    <a:pt x="2115877" y="204470"/>
                  </a:cubicBezTo>
                  <a:cubicBezTo>
                    <a:pt x="2115877" y="91440"/>
                    <a:pt x="2024437" y="0"/>
                    <a:pt x="1910137" y="0"/>
                  </a:cubicBezTo>
                  <a:close/>
                </a:path>
              </a:pathLst>
            </a:custGeom>
            <a:solidFill>
              <a:srgbClr val="00C2CB"/>
            </a:solidFill>
          </p:spPr>
        </p:sp>
      </p:grpSp>
      <p:grpSp>
        <p:nvGrpSpPr>
          <p:cNvPr id="71" name="Group 71"/>
          <p:cNvGrpSpPr/>
          <p:nvPr/>
        </p:nvGrpSpPr>
        <p:grpSpPr>
          <a:xfrm rot="-5400000">
            <a:off x="4082845" y="8906381"/>
            <a:ext cx="1270381" cy="216270"/>
            <a:chOff x="0" y="0"/>
            <a:chExt cx="2984020" cy="508000"/>
          </a:xfrm>
        </p:grpSpPr>
        <p:sp>
          <p:nvSpPr>
            <p:cNvPr id="72" name="Freeform 72"/>
            <p:cNvSpPr/>
            <p:nvPr/>
          </p:nvSpPr>
          <p:spPr>
            <a:xfrm>
              <a:off x="0" y="49530"/>
              <a:ext cx="2984020" cy="408940"/>
            </a:xfrm>
            <a:custGeom>
              <a:avLst/>
              <a:gdLst/>
              <a:ahLst/>
              <a:cxnLst/>
              <a:rect l="l" t="t" r="r" b="b"/>
              <a:pathLst>
                <a:path w="2984020" h="408940">
                  <a:moveTo>
                    <a:pt x="2778280" y="0"/>
                  </a:moveTo>
                  <a:cubicBezTo>
                    <a:pt x="2677950" y="0"/>
                    <a:pt x="2595400" y="72390"/>
                    <a:pt x="2576350" y="166370"/>
                  </a:cubicBezTo>
                  <a:lnTo>
                    <a:pt x="0" y="166370"/>
                  </a:lnTo>
                  <a:lnTo>
                    <a:pt x="0" y="242570"/>
                  </a:lnTo>
                  <a:lnTo>
                    <a:pt x="2577620" y="242570"/>
                  </a:lnTo>
                  <a:cubicBezTo>
                    <a:pt x="2595400" y="337820"/>
                    <a:pt x="2679220" y="408940"/>
                    <a:pt x="2779550" y="408940"/>
                  </a:cubicBezTo>
                  <a:cubicBezTo>
                    <a:pt x="2892580" y="408940"/>
                    <a:pt x="2984020" y="317500"/>
                    <a:pt x="2984020" y="204470"/>
                  </a:cubicBezTo>
                  <a:cubicBezTo>
                    <a:pt x="2984020" y="91440"/>
                    <a:pt x="2892580" y="0"/>
                    <a:pt x="2778280" y="0"/>
                  </a:cubicBezTo>
                  <a:close/>
                </a:path>
              </a:pathLst>
            </a:custGeom>
            <a:solidFill>
              <a:srgbClr val="00C2CB"/>
            </a:solidFill>
          </p:spPr>
        </p:sp>
      </p:grpSp>
      <p:grpSp>
        <p:nvGrpSpPr>
          <p:cNvPr id="73" name="Group 73"/>
          <p:cNvGrpSpPr/>
          <p:nvPr/>
        </p:nvGrpSpPr>
        <p:grpSpPr>
          <a:xfrm rot="-5400000">
            <a:off x="5485304" y="8721584"/>
            <a:ext cx="900788" cy="216270"/>
            <a:chOff x="0" y="0"/>
            <a:chExt cx="2115877" cy="508000"/>
          </a:xfrm>
        </p:grpSpPr>
        <p:sp>
          <p:nvSpPr>
            <p:cNvPr id="74" name="Freeform 74"/>
            <p:cNvSpPr/>
            <p:nvPr/>
          </p:nvSpPr>
          <p:spPr>
            <a:xfrm>
              <a:off x="0" y="49530"/>
              <a:ext cx="2115877" cy="408940"/>
            </a:xfrm>
            <a:custGeom>
              <a:avLst/>
              <a:gdLst/>
              <a:ahLst/>
              <a:cxnLst/>
              <a:rect l="l" t="t" r="r" b="b"/>
              <a:pathLst>
                <a:path w="2115877" h="408940">
                  <a:moveTo>
                    <a:pt x="1910137" y="0"/>
                  </a:moveTo>
                  <a:cubicBezTo>
                    <a:pt x="1809807" y="0"/>
                    <a:pt x="1727257" y="72390"/>
                    <a:pt x="1708207" y="166370"/>
                  </a:cubicBezTo>
                  <a:lnTo>
                    <a:pt x="0" y="166370"/>
                  </a:lnTo>
                  <a:lnTo>
                    <a:pt x="0" y="242570"/>
                  </a:lnTo>
                  <a:lnTo>
                    <a:pt x="1709477" y="242570"/>
                  </a:lnTo>
                  <a:cubicBezTo>
                    <a:pt x="1727257" y="337820"/>
                    <a:pt x="1811077" y="408940"/>
                    <a:pt x="1911407" y="408940"/>
                  </a:cubicBezTo>
                  <a:cubicBezTo>
                    <a:pt x="2024437" y="408940"/>
                    <a:pt x="2115877" y="317500"/>
                    <a:pt x="2115877" y="204470"/>
                  </a:cubicBezTo>
                  <a:cubicBezTo>
                    <a:pt x="2115877" y="91440"/>
                    <a:pt x="2024437" y="0"/>
                    <a:pt x="1910137" y="0"/>
                  </a:cubicBezTo>
                  <a:close/>
                </a:path>
              </a:pathLst>
            </a:custGeom>
            <a:solidFill>
              <a:srgbClr val="00C2CB"/>
            </a:solidFill>
          </p:spPr>
        </p:sp>
      </p:grpSp>
      <p:sp>
        <p:nvSpPr>
          <p:cNvPr id="75" name="TextBox 75"/>
          <p:cNvSpPr txBox="1"/>
          <p:nvPr/>
        </p:nvSpPr>
        <p:spPr>
          <a:xfrm>
            <a:off x="9705542" y="2833511"/>
            <a:ext cx="5647656" cy="29031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569"/>
              </a:lnSpc>
            </a:pPr>
            <a:r>
              <a:rPr lang="en-US" sz="3151" dirty="0" err="1">
                <a:solidFill>
                  <a:srgbClr val="1E2D4B"/>
                </a:solidFill>
                <a:latin typeface="Roboto Bold"/>
              </a:rPr>
              <a:t>L'électrolyse</a:t>
            </a:r>
            <a:r>
              <a:rPr lang="en-US" sz="3151" dirty="0">
                <a:solidFill>
                  <a:srgbClr val="1E2D4B"/>
                </a:solidFill>
                <a:latin typeface="Roboto Bold"/>
              </a:rPr>
              <a:t> fait </a:t>
            </a:r>
            <a:r>
              <a:rPr lang="en-US" sz="3151" dirty="0" err="1">
                <a:solidFill>
                  <a:srgbClr val="1E2D4B"/>
                </a:solidFill>
                <a:latin typeface="Roboto Bold"/>
              </a:rPr>
              <a:t>référence</a:t>
            </a:r>
            <a:r>
              <a:rPr lang="en-US" sz="3151" dirty="0">
                <a:solidFill>
                  <a:srgbClr val="1E2D4B"/>
                </a:solidFill>
                <a:latin typeface="Roboto Bold"/>
              </a:rPr>
              <a:t> au </a:t>
            </a:r>
            <a:r>
              <a:rPr lang="en-US" sz="3151" dirty="0" err="1">
                <a:solidFill>
                  <a:srgbClr val="1E2D4B"/>
                </a:solidFill>
                <a:latin typeface="Roboto Bold"/>
              </a:rPr>
              <a:t>processus</a:t>
            </a:r>
            <a:r>
              <a:rPr lang="en-US" sz="3151" dirty="0">
                <a:solidFill>
                  <a:srgbClr val="1E2D4B"/>
                </a:solidFill>
                <a:latin typeface="Roboto Bold"/>
              </a:rPr>
              <a:t> de rupture des liaisons, entre les </a:t>
            </a:r>
            <a:r>
              <a:rPr lang="en-US" sz="3151" dirty="0" err="1">
                <a:solidFill>
                  <a:srgbClr val="1E2D4B"/>
                </a:solidFill>
                <a:latin typeface="Roboto Bold"/>
              </a:rPr>
              <a:t>molécules</a:t>
            </a:r>
            <a:r>
              <a:rPr lang="en-US" sz="3151" dirty="0">
                <a:solidFill>
                  <a:srgbClr val="1E2D4B"/>
                </a:solidFill>
                <a:latin typeface="Roboto Bold"/>
              </a:rPr>
              <a:t> </a:t>
            </a:r>
            <a:r>
              <a:rPr lang="en-US" sz="3151" dirty="0" err="1">
                <a:solidFill>
                  <a:srgbClr val="1E2D4B"/>
                </a:solidFill>
                <a:latin typeface="Roboto Bold"/>
              </a:rPr>
              <a:t>d'hydrogène</a:t>
            </a:r>
            <a:r>
              <a:rPr lang="en-US" sz="3151" dirty="0">
                <a:solidFill>
                  <a:srgbClr val="1E2D4B"/>
                </a:solidFill>
                <a:latin typeface="Roboto Bold"/>
              </a:rPr>
              <a:t> et </a:t>
            </a:r>
            <a:r>
              <a:rPr lang="en-US" sz="3151" dirty="0" err="1">
                <a:solidFill>
                  <a:srgbClr val="1E2D4B"/>
                </a:solidFill>
                <a:latin typeface="Roboto Bold"/>
              </a:rPr>
              <a:t>d'oxygène</a:t>
            </a:r>
            <a:r>
              <a:rPr lang="en-US" sz="3151" dirty="0">
                <a:solidFill>
                  <a:srgbClr val="1E2D4B"/>
                </a:solidFill>
                <a:latin typeface="Roboto Bold"/>
              </a:rPr>
              <a:t> dans </a:t>
            </a:r>
            <a:r>
              <a:rPr lang="en-US" sz="3151" dirty="0" err="1">
                <a:solidFill>
                  <a:srgbClr val="1E2D4B"/>
                </a:solidFill>
                <a:latin typeface="Roboto Bold"/>
              </a:rPr>
              <a:t>l’eau</a:t>
            </a:r>
            <a:r>
              <a:rPr lang="en-US" sz="3151" dirty="0">
                <a:solidFill>
                  <a:srgbClr val="1E2D4B"/>
                </a:solidFill>
                <a:latin typeface="Roboto Bold"/>
              </a:rPr>
              <a:t>, </a:t>
            </a:r>
            <a:r>
              <a:rPr lang="en-US" sz="3151" dirty="0" err="1">
                <a:solidFill>
                  <a:srgbClr val="1E2D4B"/>
                </a:solidFill>
                <a:latin typeface="Roboto Bold"/>
              </a:rPr>
              <a:t>en</a:t>
            </a:r>
            <a:r>
              <a:rPr lang="en-US" sz="3151" dirty="0">
                <a:solidFill>
                  <a:srgbClr val="1E2D4B"/>
                </a:solidFill>
                <a:latin typeface="Roboto Bold"/>
              </a:rPr>
              <a:t> </a:t>
            </a:r>
            <a:r>
              <a:rPr lang="en-US" sz="3151" dirty="0" err="1">
                <a:solidFill>
                  <a:srgbClr val="1E2D4B"/>
                </a:solidFill>
                <a:latin typeface="Roboto Bold"/>
              </a:rPr>
              <a:t>utilisant</a:t>
            </a:r>
            <a:r>
              <a:rPr lang="en-US" sz="3151" dirty="0">
                <a:solidFill>
                  <a:srgbClr val="1E2D4B"/>
                </a:solidFill>
                <a:latin typeface="Roboto Bold"/>
              </a:rPr>
              <a:t> </a:t>
            </a:r>
            <a:r>
              <a:rPr lang="en-US" sz="3151" dirty="0" err="1">
                <a:solidFill>
                  <a:srgbClr val="1E2D4B"/>
                </a:solidFill>
                <a:latin typeface="Roboto Bold"/>
              </a:rPr>
              <a:t>l'électricité</a:t>
            </a:r>
            <a:r>
              <a:rPr lang="en-US" sz="3151" dirty="0">
                <a:solidFill>
                  <a:srgbClr val="1E2D4B"/>
                </a:solidFill>
                <a:latin typeface="Roboto Bold"/>
              </a:rPr>
              <a:t>.</a:t>
            </a:r>
          </a:p>
        </p:txBody>
      </p:sp>
      <p:sp>
        <p:nvSpPr>
          <p:cNvPr id="76" name="TextBox 76"/>
          <p:cNvSpPr txBox="1"/>
          <p:nvPr/>
        </p:nvSpPr>
        <p:spPr>
          <a:xfrm>
            <a:off x="920692" y="3808681"/>
            <a:ext cx="1838338" cy="7188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875"/>
              </a:lnSpc>
            </a:pPr>
            <a:r>
              <a:rPr lang="en-US" sz="2054" dirty="0">
                <a:solidFill>
                  <a:srgbClr val="7F888B"/>
                </a:solidFill>
                <a:latin typeface="Open Sans"/>
              </a:rPr>
              <a:t>ENTRÉE DE CARBURANT</a:t>
            </a:r>
          </a:p>
        </p:txBody>
      </p:sp>
      <p:sp>
        <p:nvSpPr>
          <p:cNvPr id="77" name="TextBox 77"/>
          <p:cNvSpPr txBox="1"/>
          <p:nvPr/>
        </p:nvSpPr>
        <p:spPr>
          <a:xfrm>
            <a:off x="3572090" y="2664199"/>
            <a:ext cx="2364172" cy="7188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75"/>
              </a:lnSpc>
            </a:pPr>
            <a:r>
              <a:rPr lang="en-US" sz="2054" dirty="0">
                <a:solidFill>
                  <a:srgbClr val="7F888B"/>
                </a:solidFill>
                <a:latin typeface="Open Sans"/>
              </a:rPr>
              <a:t>COURANT ÉLECTRIQUE</a:t>
            </a:r>
          </a:p>
        </p:txBody>
      </p:sp>
      <p:sp>
        <p:nvSpPr>
          <p:cNvPr id="78" name="TextBox 78"/>
          <p:cNvSpPr txBox="1"/>
          <p:nvPr/>
        </p:nvSpPr>
        <p:spPr>
          <a:xfrm>
            <a:off x="1245335" y="7149884"/>
            <a:ext cx="1515250" cy="10907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875"/>
              </a:lnSpc>
            </a:pPr>
            <a:r>
              <a:rPr lang="en-US" sz="2054" dirty="0">
                <a:solidFill>
                  <a:srgbClr val="7F888B"/>
                </a:solidFill>
                <a:latin typeface="Open Sans"/>
              </a:rPr>
              <a:t>EXCÈS DE CARBURANT</a:t>
            </a:r>
          </a:p>
        </p:txBody>
      </p:sp>
      <p:sp>
        <p:nvSpPr>
          <p:cNvPr id="79" name="TextBox 79"/>
          <p:cNvSpPr txBox="1"/>
          <p:nvPr/>
        </p:nvSpPr>
        <p:spPr>
          <a:xfrm>
            <a:off x="6789691" y="3754935"/>
            <a:ext cx="1044487" cy="7188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875"/>
              </a:lnSpc>
            </a:pPr>
            <a:r>
              <a:rPr lang="en-US" sz="2054" dirty="0">
                <a:solidFill>
                  <a:srgbClr val="7F888B"/>
                </a:solidFill>
                <a:latin typeface="Open Sans"/>
              </a:rPr>
              <a:t>ENTRÉE D'AIR</a:t>
            </a:r>
          </a:p>
        </p:txBody>
      </p:sp>
      <p:sp>
        <p:nvSpPr>
          <p:cNvPr id="80" name="TextBox 80"/>
          <p:cNvSpPr txBox="1"/>
          <p:nvPr/>
        </p:nvSpPr>
        <p:spPr>
          <a:xfrm>
            <a:off x="6945247" y="5281698"/>
            <a:ext cx="192542" cy="3511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75"/>
              </a:lnSpc>
            </a:pPr>
            <a:r>
              <a:rPr lang="en-US" sz="2054">
                <a:solidFill>
                  <a:srgbClr val="7F888B"/>
                </a:solidFill>
                <a:latin typeface="Open Sans"/>
              </a:rPr>
              <a:t>H</a:t>
            </a:r>
          </a:p>
        </p:txBody>
      </p:sp>
      <p:sp>
        <p:nvSpPr>
          <p:cNvPr id="81" name="TextBox 81"/>
          <p:cNvSpPr txBox="1"/>
          <p:nvPr/>
        </p:nvSpPr>
        <p:spPr>
          <a:xfrm>
            <a:off x="7225872" y="5281698"/>
            <a:ext cx="203276" cy="3511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75"/>
              </a:lnSpc>
            </a:pPr>
            <a:r>
              <a:rPr lang="en-US" sz="2054">
                <a:solidFill>
                  <a:srgbClr val="7F888B"/>
                </a:solidFill>
                <a:latin typeface="Open Sans"/>
              </a:rPr>
              <a:t>O</a:t>
            </a:r>
          </a:p>
        </p:txBody>
      </p:sp>
      <p:sp>
        <p:nvSpPr>
          <p:cNvPr id="82" name="TextBox 82"/>
          <p:cNvSpPr txBox="1"/>
          <p:nvPr/>
        </p:nvSpPr>
        <p:spPr>
          <a:xfrm>
            <a:off x="7141937" y="5447756"/>
            <a:ext cx="116041" cy="2662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36"/>
              </a:lnSpc>
            </a:pPr>
            <a:r>
              <a:rPr lang="en-US" sz="1597">
                <a:solidFill>
                  <a:srgbClr val="7F888B"/>
                </a:solidFill>
                <a:latin typeface="Open Sans"/>
              </a:rPr>
              <a:t>2</a:t>
            </a:r>
          </a:p>
        </p:txBody>
      </p:sp>
      <p:sp>
        <p:nvSpPr>
          <p:cNvPr id="83" name="TextBox 83"/>
          <p:cNvSpPr txBox="1"/>
          <p:nvPr/>
        </p:nvSpPr>
        <p:spPr>
          <a:xfrm>
            <a:off x="6942040" y="6849088"/>
            <a:ext cx="1391816" cy="10907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75"/>
              </a:lnSpc>
            </a:pPr>
            <a:r>
              <a:rPr lang="en-US" sz="2054" dirty="0">
                <a:solidFill>
                  <a:srgbClr val="7F888B"/>
                </a:solidFill>
                <a:latin typeface="Open Sans"/>
              </a:rPr>
              <a:t>SORTIE DE GAZ NON UTILISÉS</a:t>
            </a:r>
          </a:p>
        </p:txBody>
      </p:sp>
      <p:sp>
        <p:nvSpPr>
          <p:cNvPr id="84" name="TextBox 84"/>
          <p:cNvSpPr txBox="1"/>
          <p:nvPr/>
        </p:nvSpPr>
        <p:spPr>
          <a:xfrm>
            <a:off x="6405842" y="7697855"/>
            <a:ext cx="116041" cy="2662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36"/>
              </a:lnSpc>
            </a:pPr>
            <a:r>
              <a:rPr lang="en-US" sz="1597">
                <a:solidFill>
                  <a:srgbClr val="7F888B"/>
                </a:solidFill>
                <a:latin typeface="Open Sans"/>
              </a:rPr>
              <a:t>2</a:t>
            </a:r>
          </a:p>
        </p:txBody>
      </p:sp>
      <p:sp>
        <p:nvSpPr>
          <p:cNvPr id="85" name="TextBox 85"/>
          <p:cNvSpPr txBox="1"/>
          <p:nvPr/>
        </p:nvSpPr>
        <p:spPr>
          <a:xfrm>
            <a:off x="4518292" y="5419181"/>
            <a:ext cx="299615" cy="526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13"/>
              </a:lnSpc>
            </a:pPr>
            <a:r>
              <a:rPr lang="en-US" sz="3081">
                <a:solidFill>
                  <a:srgbClr val="7F888B"/>
                </a:solidFill>
                <a:latin typeface="Open Sans Bold"/>
              </a:rPr>
              <a:t>H</a:t>
            </a:r>
          </a:p>
        </p:txBody>
      </p:sp>
      <p:sp>
        <p:nvSpPr>
          <p:cNvPr id="86" name="TextBox 86"/>
          <p:cNvSpPr txBox="1"/>
          <p:nvPr/>
        </p:nvSpPr>
        <p:spPr>
          <a:xfrm>
            <a:off x="4551685" y="7028164"/>
            <a:ext cx="299499" cy="5173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13"/>
              </a:lnSpc>
            </a:pPr>
            <a:r>
              <a:rPr lang="en-US" sz="3081">
                <a:solidFill>
                  <a:srgbClr val="7F888B"/>
                </a:solidFill>
                <a:latin typeface="Open Sans Bold"/>
              </a:rPr>
              <a:t>H</a:t>
            </a:r>
          </a:p>
        </p:txBody>
      </p:sp>
      <p:sp>
        <p:nvSpPr>
          <p:cNvPr id="87" name="TextBox 87"/>
          <p:cNvSpPr txBox="1"/>
          <p:nvPr/>
        </p:nvSpPr>
        <p:spPr>
          <a:xfrm>
            <a:off x="4795643" y="5382499"/>
            <a:ext cx="149089" cy="3438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77"/>
              </a:lnSpc>
            </a:pPr>
            <a:r>
              <a:rPr lang="en-US" sz="2055">
                <a:solidFill>
                  <a:srgbClr val="7F888B"/>
                </a:solidFill>
                <a:latin typeface="Open Sans Bold"/>
              </a:rPr>
              <a:t>+</a:t>
            </a:r>
          </a:p>
        </p:txBody>
      </p:sp>
      <p:sp>
        <p:nvSpPr>
          <p:cNvPr id="88" name="TextBox 88"/>
          <p:cNvSpPr txBox="1"/>
          <p:nvPr/>
        </p:nvSpPr>
        <p:spPr>
          <a:xfrm>
            <a:off x="3700224" y="3954556"/>
            <a:ext cx="146478" cy="3511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75"/>
              </a:lnSpc>
            </a:pPr>
            <a:r>
              <a:rPr lang="en-US" sz="2054">
                <a:solidFill>
                  <a:srgbClr val="7F888B"/>
                </a:solidFill>
                <a:latin typeface="Open Sans"/>
              </a:rPr>
              <a:t>e</a:t>
            </a:r>
          </a:p>
        </p:txBody>
      </p:sp>
      <p:sp>
        <p:nvSpPr>
          <p:cNvPr id="89" name="TextBox 89"/>
          <p:cNvSpPr txBox="1"/>
          <p:nvPr/>
        </p:nvSpPr>
        <p:spPr>
          <a:xfrm>
            <a:off x="5892848" y="5515048"/>
            <a:ext cx="146478" cy="3511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75"/>
              </a:lnSpc>
            </a:pPr>
            <a:r>
              <a:rPr lang="en-US" sz="2054">
                <a:solidFill>
                  <a:srgbClr val="7F888B"/>
                </a:solidFill>
                <a:latin typeface="Open Sans"/>
              </a:rPr>
              <a:t>e</a:t>
            </a:r>
          </a:p>
        </p:txBody>
      </p:sp>
      <p:sp>
        <p:nvSpPr>
          <p:cNvPr id="90" name="TextBox 90"/>
          <p:cNvSpPr txBox="1"/>
          <p:nvPr/>
        </p:nvSpPr>
        <p:spPr>
          <a:xfrm>
            <a:off x="4817907" y="6964576"/>
            <a:ext cx="149089" cy="3438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77"/>
              </a:lnSpc>
            </a:pPr>
            <a:r>
              <a:rPr lang="en-US" sz="2055">
                <a:solidFill>
                  <a:srgbClr val="7F888B"/>
                </a:solidFill>
                <a:latin typeface="Open Sans Bold"/>
              </a:rPr>
              <a:t>+</a:t>
            </a:r>
          </a:p>
        </p:txBody>
      </p:sp>
      <p:sp>
        <p:nvSpPr>
          <p:cNvPr id="91" name="TextBox 91"/>
          <p:cNvSpPr txBox="1"/>
          <p:nvPr/>
        </p:nvSpPr>
        <p:spPr>
          <a:xfrm>
            <a:off x="3846702" y="3865345"/>
            <a:ext cx="83974" cy="3511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75"/>
              </a:lnSpc>
            </a:pPr>
            <a:r>
              <a:rPr lang="en-US" sz="2054">
                <a:solidFill>
                  <a:srgbClr val="7F888B"/>
                </a:solidFill>
                <a:latin typeface="Open Sans"/>
              </a:rPr>
              <a:t>-</a:t>
            </a:r>
          </a:p>
        </p:txBody>
      </p:sp>
      <p:sp>
        <p:nvSpPr>
          <p:cNvPr id="92" name="TextBox 92"/>
          <p:cNvSpPr txBox="1"/>
          <p:nvPr/>
        </p:nvSpPr>
        <p:spPr>
          <a:xfrm>
            <a:off x="3515850" y="4973812"/>
            <a:ext cx="83974" cy="3511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75"/>
              </a:lnSpc>
            </a:pPr>
            <a:r>
              <a:rPr lang="en-US" sz="2054">
                <a:solidFill>
                  <a:srgbClr val="7F888B"/>
                </a:solidFill>
                <a:latin typeface="Open Sans"/>
              </a:rPr>
              <a:t>-</a:t>
            </a:r>
          </a:p>
        </p:txBody>
      </p:sp>
      <p:sp>
        <p:nvSpPr>
          <p:cNvPr id="93" name="TextBox 93"/>
          <p:cNvSpPr txBox="1"/>
          <p:nvPr/>
        </p:nvSpPr>
        <p:spPr>
          <a:xfrm>
            <a:off x="6008938" y="4481569"/>
            <a:ext cx="83974" cy="3511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75"/>
              </a:lnSpc>
            </a:pPr>
            <a:r>
              <a:rPr lang="en-US" sz="2054">
                <a:solidFill>
                  <a:srgbClr val="7F888B"/>
                </a:solidFill>
                <a:latin typeface="Open Sans"/>
              </a:rPr>
              <a:t>-</a:t>
            </a:r>
          </a:p>
        </p:txBody>
      </p:sp>
      <p:sp>
        <p:nvSpPr>
          <p:cNvPr id="94" name="TextBox 94"/>
          <p:cNvSpPr txBox="1"/>
          <p:nvPr/>
        </p:nvSpPr>
        <p:spPr>
          <a:xfrm>
            <a:off x="6008938" y="5400547"/>
            <a:ext cx="83974" cy="3511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75"/>
              </a:lnSpc>
            </a:pPr>
            <a:r>
              <a:rPr lang="en-US" sz="2054">
                <a:solidFill>
                  <a:srgbClr val="7F888B"/>
                </a:solidFill>
                <a:latin typeface="Open Sans"/>
              </a:rPr>
              <a:t>-</a:t>
            </a:r>
          </a:p>
        </p:txBody>
      </p:sp>
      <p:sp>
        <p:nvSpPr>
          <p:cNvPr id="95" name="TextBox 95"/>
          <p:cNvSpPr txBox="1"/>
          <p:nvPr/>
        </p:nvSpPr>
        <p:spPr>
          <a:xfrm>
            <a:off x="3000715" y="9367441"/>
            <a:ext cx="900339" cy="3511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75"/>
              </a:lnSpc>
            </a:pPr>
            <a:r>
              <a:rPr lang="en-US" sz="2054" dirty="0">
                <a:solidFill>
                  <a:srgbClr val="7F888B"/>
                </a:solidFill>
                <a:latin typeface="Open Sans"/>
              </a:rPr>
              <a:t>ANODE</a:t>
            </a:r>
          </a:p>
        </p:txBody>
      </p:sp>
      <p:sp>
        <p:nvSpPr>
          <p:cNvPr id="96" name="TextBox 96"/>
          <p:cNvSpPr txBox="1"/>
          <p:nvPr/>
        </p:nvSpPr>
        <p:spPr>
          <a:xfrm>
            <a:off x="3930676" y="9680508"/>
            <a:ext cx="1669962" cy="3511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75"/>
              </a:lnSpc>
            </a:pPr>
            <a:r>
              <a:rPr lang="en-US" sz="2054" dirty="0">
                <a:solidFill>
                  <a:srgbClr val="7F888B"/>
                </a:solidFill>
                <a:latin typeface="Open Sans"/>
              </a:rPr>
              <a:t>ÉLECTROLYTE</a:t>
            </a:r>
          </a:p>
        </p:txBody>
      </p:sp>
      <p:sp>
        <p:nvSpPr>
          <p:cNvPr id="97" name="TextBox 97"/>
          <p:cNvSpPr txBox="1"/>
          <p:nvPr/>
        </p:nvSpPr>
        <p:spPr>
          <a:xfrm>
            <a:off x="5397068" y="9367441"/>
            <a:ext cx="1204982" cy="3511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75"/>
              </a:lnSpc>
            </a:pPr>
            <a:r>
              <a:rPr lang="en-US" sz="2054" dirty="0">
                <a:solidFill>
                  <a:srgbClr val="7F888B"/>
                </a:solidFill>
                <a:latin typeface="Open Sans"/>
              </a:rPr>
              <a:t>CATHODE</a:t>
            </a:r>
          </a:p>
        </p:txBody>
      </p:sp>
      <p:sp>
        <p:nvSpPr>
          <p:cNvPr id="98" name="TextBox 98"/>
          <p:cNvSpPr txBox="1"/>
          <p:nvPr/>
        </p:nvSpPr>
        <p:spPr>
          <a:xfrm>
            <a:off x="-204611" y="2591969"/>
            <a:ext cx="4519752" cy="6733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2800" dirty="0">
                <a:solidFill>
                  <a:srgbClr val="7F888B"/>
                </a:solidFill>
                <a:latin typeface="Open Sans Bold"/>
              </a:rPr>
              <a:t>PILE </a:t>
            </a:r>
            <a:r>
              <a:rPr lang="en-US" sz="2800" dirty="0" err="1">
                <a:solidFill>
                  <a:srgbClr val="7F888B"/>
                </a:solidFill>
                <a:latin typeface="Open Sans Bold"/>
              </a:rPr>
              <a:t>À</a:t>
            </a:r>
            <a:r>
              <a:rPr lang="en-US" sz="2800" dirty="0">
                <a:solidFill>
                  <a:srgbClr val="7F888B"/>
                </a:solidFill>
                <a:latin typeface="Open Sans Bold"/>
              </a:rPr>
              <a:t> COMBUSTIBLE</a:t>
            </a:r>
          </a:p>
        </p:txBody>
      </p:sp>
      <p:pic>
        <p:nvPicPr>
          <p:cNvPr id="99" name="Lesson 2 final no move (5)">
            <a:hlinkClick r:id="" action="ppaction://media"/>
            <a:extLst>
              <a:ext uri="{FF2B5EF4-FFF2-40B4-BE49-F238E27FC236}">
                <a16:creationId xmlns:a16="http://schemas.microsoft.com/office/drawing/2014/main" id="{9535B12D-3ABE-4D34-B526-07A18883921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6"/>
          <a:srcRect t="20396"/>
          <a:stretch/>
        </p:blipFill>
        <p:spPr>
          <a:xfrm>
            <a:off x="9268838" y="6246533"/>
            <a:ext cx="9019162" cy="403853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967" fill="hold"/>
                                        <p:tgtEl>
                                          <p:spTgt spid="9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9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9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l="2085" r="1220" b="309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-227405" y="-3651577"/>
            <a:ext cx="18742810" cy="73031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7623"/>
              </a:lnSpc>
              <a:spcBef>
                <a:spcPct val="0"/>
              </a:spcBef>
            </a:pPr>
            <a:r>
              <a:rPr lang="en-US" sz="25000" dirty="0">
                <a:solidFill>
                  <a:srgbClr val="1E2D4B">
                    <a:alpha val="47843"/>
                  </a:srgbClr>
                </a:solidFill>
                <a:latin typeface="Roboto Condensed Bold"/>
              </a:rPr>
              <a:t>MAINTENANT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423722" y="4816089"/>
            <a:ext cx="14054278" cy="165429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>
              <a:lnSpc>
                <a:spcPts val="12926"/>
              </a:lnSpc>
            </a:pPr>
            <a:r>
              <a:rPr lang="en-US" sz="12550" spc="715" dirty="0">
                <a:solidFill>
                  <a:srgbClr val="FFFFFF"/>
                </a:solidFill>
                <a:latin typeface="Roboto Condensed Bold"/>
              </a:rPr>
              <a:t>C'EST TON TOUR</a:t>
            </a: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 l="23271" t="8867" r="29988" b="9439"/>
          <a:stretch>
            <a:fillRect/>
          </a:stretch>
        </p:blipFill>
        <p:spPr>
          <a:xfrm>
            <a:off x="12268200" y="2820846"/>
            <a:ext cx="4842861" cy="5644784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7468067" y="8714827"/>
            <a:ext cx="10559013" cy="151323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r">
              <a:lnSpc>
                <a:spcPts val="5927"/>
              </a:lnSpc>
              <a:spcBef>
                <a:spcPct val="0"/>
              </a:spcBef>
            </a:pPr>
            <a:r>
              <a:rPr lang="en-US" sz="4980" spc="124" dirty="0">
                <a:solidFill>
                  <a:srgbClr val="FFFFFF"/>
                </a:solidFill>
                <a:latin typeface="Roboto Condensed Bold"/>
              </a:rPr>
              <a:t>COMMENT GÉNÉRER DE L'HYDROGÈNE </a:t>
            </a:r>
            <a:r>
              <a:rPr lang="en-US" sz="4980" spc="124" dirty="0" err="1">
                <a:solidFill>
                  <a:srgbClr val="FFFFFF"/>
                </a:solidFill>
                <a:latin typeface="Roboto Condensed Bold"/>
              </a:rPr>
              <a:t>À</a:t>
            </a:r>
            <a:r>
              <a:rPr lang="en-US" sz="4980" spc="124" dirty="0">
                <a:solidFill>
                  <a:srgbClr val="FFFFFF"/>
                </a:solidFill>
                <a:latin typeface="Roboto Condensed Bold"/>
              </a:rPr>
              <a:t> L'AIDE DE L'ÉLECTROLYSEUR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2085" t="9757" r="1220" b="77208"/>
          <a:stretch>
            <a:fillRect/>
          </a:stretch>
        </p:blipFill>
        <p:spPr>
          <a:xfrm>
            <a:off x="0" y="8903414"/>
            <a:ext cx="18288000" cy="138358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r="63304" b="59098"/>
          <a:stretch>
            <a:fillRect/>
          </a:stretch>
        </p:blipFill>
        <p:spPr>
          <a:xfrm>
            <a:off x="1229633" y="259826"/>
            <a:ext cx="4503075" cy="353538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 l="37982" t="4629" r="39517" b="61029"/>
          <a:stretch>
            <a:fillRect/>
          </a:stretch>
        </p:blipFill>
        <p:spPr>
          <a:xfrm>
            <a:off x="6830153" y="259826"/>
            <a:ext cx="3389018" cy="364326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3"/>
          <a:srcRect l="81911" t="7453" r="4987" b="72170"/>
          <a:stretch>
            <a:fillRect/>
          </a:stretch>
        </p:blipFill>
        <p:spPr>
          <a:xfrm>
            <a:off x="11089821" y="595228"/>
            <a:ext cx="1607644" cy="176118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 rotWithShape="1">
          <a:blip r:embed="rId3"/>
          <a:srcRect l="8585" t="69017" r="49368"/>
          <a:stretch/>
        </p:blipFill>
        <p:spPr>
          <a:xfrm>
            <a:off x="13124556" y="0"/>
            <a:ext cx="5097139" cy="264566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3"/>
          <a:srcRect l="66149" t="33000" r="3614" b="37525"/>
          <a:stretch>
            <a:fillRect/>
          </a:stretch>
        </p:blipFill>
        <p:spPr>
          <a:xfrm rot="-5400000">
            <a:off x="12507514" y="5370204"/>
            <a:ext cx="3938113" cy="270402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/>
          <a:srcRect l="26803" t="21739" r="30870" b="4451"/>
          <a:stretch>
            <a:fillRect/>
          </a:stretch>
        </p:blipFill>
        <p:spPr>
          <a:xfrm>
            <a:off x="1673920" y="4827461"/>
            <a:ext cx="3739675" cy="4214487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5"/>
          <a:srcRect l="57180" t="44696" r="22412" b="42219"/>
          <a:stretch>
            <a:fillRect/>
          </a:stretch>
        </p:blipFill>
        <p:spPr>
          <a:xfrm rot="-2218298">
            <a:off x="8644611" y="4427853"/>
            <a:ext cx="4283267" cy="1830869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/>
          <a:srcRect l="20588" t="27746" r="30409" b="14016"/>
          <a:stretch>
            <a:fillRect/>
          </a:stretch>
        </p:blipFill>
        <p:spPr>
          <a:xfrm>
            <a:off x="6830153" y="5757550"/>
            <a:ext cx="1467591" cy="2615470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11779067" y="8710988"/>
            <a:ext cx="6322061" cy="157601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856"/>
              </a:lnSpc>
            </a:pPr>
            <a:r>
              <a:rPr lang="en-US" sz="9183" dirty="0">
                <a:solidFill>
                  <a:srgbClr val="FFFFFF"/>
                </a:solidFill>
                <a:latin typeface="Roboto Condensed Bold"/>
              </a:rPr>
              <a:t>MATÉRIAUX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612042" y="4462233"/>
            <a:ext cx="3347841" cy="10341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101"/>
              </a:lnSpc>
            </a:pPr>
            <a:r>
              <a:rPr lang="en-US" sz="2929" dirty="0" err="1">
                <a:solidFill>
                  <a:srgbClr val="1E2D4B"/>
                </a:solidFill>
                <a:latin typeface="Roboto Condensed Bold"/>
              </a:rPr>
              <a:t>Eau</a:t>
            </a:r>
            <a:r>
              <a:rPr lang="en-US" sz="2929" dirty="0">
                <a:solidFill>
                  <a:srgbClr val="1E2D4B"/>
                </a:solidFill>
                <a:latin typeface="Roboto Condensed Bold"/>
              </a:rPr>
              <a:t> </a:t>
            </a:r>
            <a:r>
              <a:rPr lang="en-US" sz="2929" dirty="0" err="1">
                <a:solidFill>
                  <a:srgbClr val="1E2D4B"/>
                </a:solidFill>
                <a:latin typeface="Roboto Condensed Bold"/>
              </a:rPr>
              <a:t>distillée</a:t>
            </a:r>
            <a:r>
              <a:rPr lang="en-US" sz="2929" dirty="0">
                <a:solidFill>
                  <a:srgbClr val="1E2D4B"/>
                </a:solidFill>
                <a:latin typeface="Roboto Condensed Bold"/>
              </a:rPr>
              <a:t> / </a:t>
            </a:r>
            <a:r>
              <a:rPr lang="en-US" sz="2929" dirty="0" err="1">
                <a:solidFill>
                  <a:srgbClr val="1E2D4B"/>
                </a:solidFill>
                <a:latin typeface="Roboto Condensed Bold"/>
              </a:rPr>
              <a:t>déionisée</a:t>
            </a:r>
            <a:endParaRPr lang="en-US" sz="2929" dirty="0">
              <a:solidFill>
                <a:srgbClr val="1E2D4B"/>
              </a:solidFill>
              <a:latin typeface="Roboto Condensed Bold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10745594" y="2169005"/>
            <a:ext cx="2296098" cy="15398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01"/>
              </a:lnSpc>
            </a:pPr>
            <a:r>
              <a:rPr lang="en-US" sz="2929" dirty="0" err="1">
                <a:solidFill>
                  <a:srgbClr val="1E2D4B"/>
                </a:solidFill>
                <a:latin typeface="Roboto Condensed Bold"/>
              </a:rPr>
              <a:t>Soupape</a:t>
            </a:r>
            <a:r>
              <a:rPr lang="en-US" sz="2929" dirty="0">
                <a:solidFill>
                  <a:srgbClr val="1E2D4B"/>
                </a:solidFill>
                <a:latin typeface="Roboto Condensed Bold"/>
              </a:rPr>
              <a:t> de limitation de pression</a:t>
            </a:r>
          </a:p>
        </p:txBody>
      </p:sp>
      <p:pic>
        <p:nvPicPr>
          <p:cNvPr id="14" name="Picture 14"/>
          <p:cNvPicPr>
            <a:picLocks noChangeAspect="1"/>
          </p:cNvPicPr>
          <p:nvPr/>
        </p:nvPicPr>
        <p:blipFill>
          <a:blip r:embed="rId7"/>
          <a:srcRect l="13703" r="73103" b="26549"/>
          <a:stretch>
            <a:fillRect/>
          </a:stretch>
        </p:blipFill>
        <p:spPr>
          <a:xfrm>
            <a:off x="2136263" y="1455743"/>
            <a:ext cx="965144" cy="243344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8524662" y="7079891"/>
            <a:ext cx="1354707" cy="10140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101"/>
              </a:lnSpc>
            </a:pPr>
            <a:r>
              <a:rPr lang="en-US" sz="2929" dirty="0">
                <a:solidFill>
                  <a:srgbClr val="1E2D4B"/>
                </a:solidFill>
                <a:latin typeface="Roboto Condensed Bold"/>
              </a:rPr>
              <a:t>Piles</a:t>
            </a:r>
          </a:p>
          <a:p>
            <a:pPr>
              <a:lnSpc>
                <a:spcPts val="4101"/>
              </a:lnSpc>
            </a:pPr>
            <a:r>
              <a:rPr lang="en-US" sz="2929" dirty="0">
                <a:solidFill>
                  <a:srgbClr val="1E2D4B"/>
                </a:solidFill>
                <a:latin typeface="Roboto Condensed Bold"/>
              </a:rPr>
              <a:t> AA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0745594" y="6209013"/>
            <a:ext cx="1033473" cy="488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101"/>
              </a:lnSpc>
            </a:pPr>
            <a:r>
              <a:rPr lang="en-US" sz="2929" dirty="0">
                <a:solidFill>
                  <a:srgbClr val="1E2D4B"/>
                </a:solidFill>
                <a:latin typeface="Roboto Condensed Bold"/>
              </a:rPr>
              <a:t>Tubes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5828584" y="7859815"/>
            <a:ext cx="1621216" cy="4882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101"/>
              </a:lnSpc>
            </a:pPr>
            <a:r>
              <a:rPr lang="en-US" sz="2929" dirty="0" err="1">
                <a:solidFill>
                  <a:srgbClr val="1E2D4B"/>
                </a:solidFill>
                <a:latin typeface="Roboto Condensed Bold"/>
              </a:rPr>
              <a:t>Seringues</a:t>
            </a:r>
            <a:endParaRPr lang="en-US" sz="2929" dirty="0">
              <a:solidFill>
                <a:srgbClr val="1E2D4B"/>
              </a:solidFill>
              <a:latin typeface="Roboto Condensed Bold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13893696" y="2868932"/>
            <a:ext cx="1651103" cy="10140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4101"/>
              </a:lnSpc>
            </a:pPr>
            <a:r>
              <a:rPr lang="en-US" sz="2929" dirty="0" err="1">
                <a:solidFill>
                  <a:srgbClr val="1E2D4B"/>
                </a:solidFill>
                <a:latin typeface="Roboto Condensed Bold"/>
              </a:rPr>
              <a:t>Boîtier</a:t>
            </a:r>
            <a:r>
              <a:rPr lang="en-US" sz="2929" dirty="0">
                <a:solidFill>
                  <a:srgbClr val="1E2D4B"/>
                </a:solidFill>
                <a:latin typeface="Roboto Condensed Bold"/>
              </a:rPr>
              <a:t> de batterie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6830152" y="3592533"/>
            <a:ext cx="2944948" cy="10140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101"/>
              </a:lnSpc>
            </a:pPr>
            <a:r>
              <a:rPr lang="en-US" sz="2929" dirty="0">
                <a:solidFill>
                  <a:srgbClr val="1E2D4B"/>
                </a:solidFill>
                <a:latin typeface="Roboto Condensed Bold"/>
              </a:rPr>
              <a:t>Pile </a:t>
            </a:r>
            <a:r>
              <a:rPr lang="en-US" sz="2929" dirty="0" err="1">
                <a:solidFill>
                  <a:srgbClr val="1E2D4B"/>
                </a:solidFill>
                <a:latin typeface="Roboto Condensed Bold"/>
              </a:rPr>
              <a:t>à</a:t>
            </a:r>
            <a:r>
              <a:rPr lang="en-US" sz="2929" dirty="0">
                <a:solidFill>
                  <a:srgbClr val="1E2D4B"/>
                </a:solidFill>
                <a:latin typeface="Roboto Condensed Bold"/>
              </a:rPr>
              <a:t> combustible / </a:t>
            </a:r>
            <a:r>
              <a:rPr lang="en-US" sz="2929" dirty="0" err="1">
                <a:solidFill>
                  <a:srgbClr val="1E2D4B"/>
                </a:solidFill>
                <a:latin typeface="Roboto Condensed Bold"/>
              </a:rPr>
              <a:t>électrolyseur</a:t>
            </a:r>
            <a:endParaRPr lang="en-US" sz="2929" dirty="0">
              <a:solidFill>
                <a:srgbClr val="1E2D4B"/>
              </a:solidFill>
              <a:latin typeface="Roboto Condensed Bold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-196720" y="2607634"/>
            <a:ext cx="1748052" cy="10140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4101"/>
              </a:lnSpc>
            </a:pPr>
            <a:r>
              <a:rPr lang="en-US" sz="2929" dirty="0" err="1">
                <a:solidFill>
                  <a:srgbClr val="1E2D4B"/>
                </a:solidFill>
                <a:latin typeface="Roboto Condensed Bold"/>
              </a:rPr>
              <a:t>Pinces</a:t>
            </a:r>
            <a:r>
              <a:rPr lang="en-US" sz="2929" dirty="0">
                <a:solidFill>
                  <a:srgbClr val="1E2D4B"/>
                </a:solidFill>
                <a:latin typeface="Roboto Condensed Bold"/>
              </a:rPr>
              <a:t> crocodiles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3266187" y="1287474"/>
            <a:ext cx="884703" cy="5132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101"/>
              </a:lnSpc>
            </a:pPr>
            <a:r>
              <a:rPr lang="en-US" sz="2929" dirty="0">
                <a:solidFill>
                  <a:srgbClr val="1E2D4B"/>
                </a:solidFill>
                <a:latin typeface="Roboto Condensed Bold"/>
              </a:rPr>
              <a:t>Leads</a:t>
            </a:r>
          </a:p>
        </p:txBody>
      </p:sp>
      <p:pic>
        <p:nvPicPr>
          <p:cNvPr id="22" name="Picture 22"/>
          <p:cNvPicPr>
            <a:picLocks noChangeAspect="1"/>
          </p:cNvPicPr>
          <p:nvPr/>
        </p:nvPicPr>
        <p:blipFill>
          <a:blip r:embed="rId7"/>
          <a:srcRect l="13703" r="73103" b="26549"/>
          <a:stretch>
            <a:fillRect/>
          </a:stretch>
        </p:blipFill>
        <p:spPr>
          <a:xfrm>
            <a:off x="4150890" y="1455743"/>
            <a:ext cx="965144" cy="243344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A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179" r="2127" b="16975"/>
          <a:stretch>
            <a:fillRect/>
          </a:stretch>
        </p:blipFill>
        <p:spPr>
          <a:xfrm>
            <a:off x="0" y="1473782"/>
            <a:ext cx="18288000" cy="881321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0" y="1473782"/>
            <a:ext cx="7656483" cy="8813218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8654975">
            <a:off x="5833197" y="5535931"/>
            <a:ext cx="4620920" cy="139467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 l="16305" t="31320" r="18884" b="28406"/>
          <a:stretch>
            <a:fillRect/>
          </a:stretch>
        </p:blipFill>
        <p:spPr>
          <a:xfrm>
            <a:off x="14596483" y="193171"/>
            <a:ext cx="3530404" cy="1142166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10426181" y="4203131"/>
            <a:ext cx="7258828" cy="19282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764"/>
              </a:lnSpc>
              <a:spcBef>
                <a:spcPct val="0"/>
              </a:spcBef>
            </a:pPr>
            <a:r>
              <a:rPr lang="cs-CZ" sz="5546" dirty="0" err="1">
                <a:solidFill>
                  <a:srgbClr val="FFFFFF"/>
                </a:solidFill>
                <a:latin typeface="Roboto Condensed"/>
              </a:rPr>
              <a:t>Retirer</a:t>
            </a:r>
            <a:r>
              <a:rPr lang="cs-CZ" sz="5546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cs-CZ" sz="5546" dirty="0" err="1">
                <a:solidFill>
                  <a:srgbClr val="FFFFFF"/>
                </a:solidFill>
                <a:latin typeface="Roboto Condensed"/>
              </a:rPr>
              <a:t>le</a:t>
            </a:r>
            <a:r>
              <a:rPr lang="cs-CZ" sz="5546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cs-CZ" sz="5546" dirty="0" err="1">
                <a:solidFill>
                  <a:srgbClr val="FFFFFF"/>
                </a:solidFill>
                <a:latin typeface="Roboto Condensed"/>
              </a:rPr>
              <a:t>revêtement</a:t>
            </a:r>
            <a:r>
              <a:rPr lang="cs-CZ" sz="5546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cs-CZ" sz="5546" dirty="0" err="1">
                <a:solidFill>
                  <a:srgbClr val="FFFFFF"/>
                </a:solidFill>
                <a:latin typeface="Roboto Condensed"/>
              </a:rPr>
              <a:t>sur</a:t>
            </a:r>
            <a:r>
              <a:rPr lang="cs-CZ" sz="5546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cs-CZ" sz="5546" dirty="0" err="1">
                <a:solidFill>
                  <a:srgbClr val="FFFFFF"/>
                </a:solidFill>
                <a:latin typeface="Roboto Condensed"/>
              </a:rPr>
              <a:t>le</a:t>
            </a:r>
            <a:r>
              <a:rPr lang="cs-CZ" sz="5546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cs-CZ" sz="5546" dirty="0" err="1">
                <a:solidFill>
                  <a:srgbClr val="FFFFFF"/>
                </a:solidFill>
                <a:latin typeface="Roboto Condensed"/>
              </a:rPr>
              <a:t>raccord</a:t>
            </a:r>
            <a:r>
              <a:rPr lang="cs-CZ" sz="5546" dirty="0">
                <a:solidFill>
                  <a:srgbClr val="FFFFFF"/>
                </a:solidFill>
                <a:latin typeface="Roboto Condensed"/>
              </a:rPr>
              <a:t>.</a:t>
            </a:r>
            <a:endParaRPr lang="en-US" sz="5546" dirty="0">
              <a:solidFill>
                <a:srgbClr val="FFFFFF"/>
              </a:solidFill>
              <a:latin typeface="Roboto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39379736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A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179" r="2127" b="16975"/>
          <a:stretch>
            <a:fillRect/>
          </a:stretch>
        </p:blipFill>
        <p:spPr>
          <a:xfrm>
            <a:off x="0" y="1473782"/>
            <a:ext cx="18288000" cy="881321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l="16305" t="31320" r="18884" b="28406"/>
          <a:stretch>
            <a:fillRect/>
          </a:stretch>
        </p:blipFill>
        <p:spPr>
          <a:xfrm>
            <a:off x="14596483" y="193171"/>
            <a:ext cx="3530404" cy="1142166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0" y="1473782"/>
            <a:ext cx="11499028" cy="7915282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12080012" y="2870578"/>
            <a:ext cx="5675052" cy="69281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764"/>
              </a:lnSpc>
              <a:spcBef>
                <a:spcPct val="0"/>
              </a:spcBef>
            </a:pPr>
            <a:r>
              <a:rPr lang="en-US" sz="5500" dirty="0" err="1">
                <a:solidFill>
                  <a:srgbClr val="FFFFFF"/>
                </a:solidFill>
                <a:latin typeface="Roboto Condensed"/>
              </a:rPr>
              <a:t>Coupez</a:t>
            </a:r>
            <a:r>
              <a:rPr lang="en-US" sz="5500" dirty="0">
                <a:solidFill>
                  <a:srgbClr val="FFFFFF"/>
                </a:solidFill>
                <a:latin typeface="Roboto Condensed"/>
              </a:rPr>
              <a:t> 4 morceaux de tube </a:t>
            </a:r>
            <a:r>
              <a:rPr lang="en-US" sz="5500" dirty="0" err="1">
                <a:solidFill>
                  <a:srgbClr val="FFFFFF"/>
                </a:solidFill>
                <a:latin typeface="Roboto Condensed"/>
              </a:rPr>
              <a:t>d'environ</a:t>
            </a:r>
            <a:r>
              <a:rPr lang="en-US" sz="5500" dirty="0">
                <a:solidFill>
                  <a:srgbClr val="FFFFFF"/>
                </a:solidFill>
                <a:latin typeface="Roboto Condensed"/>
              </a:rPr>
              <a:t> 10 cm de long.</a:t>
            </a:r>
          </a:p>
          <a:p>
            <a:pPr>
              <a:lnSpc>
                <a:spcPts val="7764"/>
              </a:lnSpc>
              <a:spcBef>
                <a:spcPct val="0"/>
              </a:spcBef>
            </a:pPr>
            <a:endParaRPr lang="en-US" sz="5500" dirty="0">
              <a:solidFill>
                <a:srgbClr val="FFFFFF"/>
              </a:solidFill>
              <a:latin typeface="Roboto Condensed"/>
            </a:endParaRPr>
          </a:p>
          <a:p>
            <a:pPr>
              <a:lnSpc>
                <a:spcPts val="7764"/>
              </a:lnSpc>
              <a:spcBef>
                <a:spcPct val="0"/>
              </a:spcBef>
            </a:pPr>
            <a:r>
              <a:rPr lang="en-US" sz="5500" dirty="0" err="1">
                <a:solidFill>
                  <a:srgbClr val="FFFFFF"/>
                </a:solidFill>
                <a:latin typeface="Roboto Condensed"/>
              </a:rPr>
              <a:t>Utilisez</a:t>
            </a:r>
            <a:r>
              <a:rPr lang="en-US" sz="5500" dirty="0">
                <a:solidFill>
                  <a:srgbClr val="FFFFFF"/>
                </a:solidFill>
                <a:latin typeface="Roboto Condensed"/>
              </a:rPr>
              <a:t> la longueur de la </a:t>
            </a:r>
            <a:r>
              <a:rPr lang="en-US" sz="5500" dirty="0" err="1">
                <a:solidFill>
                  <a:srgbClr val="FFFFFF"/>
                </a:solidFill>
                <a:latin typeface="Roboto Condensed"/>
              </a:rPr>
              <a:t>seringue</a:t>
            </a:r>
            <a:r>
              <a:rPr lang="en-US" sz="5500" dirty="0">
                <a:solidFill>
                  <a:srgbClr val="FFFFFF"/>
                </a:solidFill>
                <a:latin typeface="Roboto Condensed"/>
              </a:rPr>
              <a:t> pour </a:t>
            </a:r>
            <a:r>
              <a:rPr lang="en-US" sz="5500" dirty="0" err="1">
                <a:solidFill>
                  <a:srgbClr val="FFFFFF"/>
                </a:solidFill>
                <a:latin typeface="Roboto Condensed"/>
              </a:rPr>
              <a:t>mesurer</a:t>
            </a:r>
            <a:r>
              <a:rPr lang="en-US" sz="5500" dirty="0">
                <a:solidFill>
                  <a:srgbClr val="FFFFFF"/>
                </a:solidFill>
                <a:latin typeface="Roboto Condensed"/>
              </a:rPr>
              <a:t>.</a:t>
            </a:r>
            <a:endParaRPr lang="en-US" sz="5500" dirty="0">
              <a:solidFill>
                <a:srgbClr val="FFFFFF"/>
              </a:solidFill>
              <a:latin typeface="Roboto Condensed"/>
              <a:ea typeface="Roboto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7565054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A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179" r="2127" b="16975"/>
          <a:stretch>
            <a:fillRect/>
          </a:stretch>
        </p:blipFill>
        <p:spPr>
          <a:xfrm>
            <a:off x="0" y="1473782"/>
            <a:ext cx="18288000" cy="881321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l="16305" t="31320" r="18884" b="28406"/>
          <a:stretch>
            <a:fillRect/>
          </a:stretch>
        </p:blipFill>
        <p:spPr>
          <a:xfrm>
            <a:off x="14596483" y="193171"/>
            <a:ext cx="3530404" cy="1142166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-69401" y="1473782"/>
            <a:ext cx="7581286" cy="8722982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183598" y="5298659"/>
            <a:ext cx="6011998" cy="11634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708"/>
              </a:lnSpc>
              <a:spcBef>
                <a:spcPct val="0"/>
              </a:spcBef>
            </a:pPr>
            <a:r>
              <a:rPr lang="cs-CZ" sz="3363" dirty="0" err="1">
                <a:solidFill>
                  <a:srgbClr val="FFFFFF"/>
                </a:solidFill>
                <a:latin typeface="Roboto Condensed"/>
              </a:rPr>
              <a:t>Connectez</a:t>
            </a:r>
            <a:r>
              <a:rPr lang="cs-CZ" sz="3363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cs-CZ" sz="3363" dirty="0" err="1">
                <a:solidFill>
                  <a:srgbClr val="FFFFFF"/>
                </a:solidFill>
                <a:latin typeface="Roboto Condensed"/>
              </a:rPr>
              <a:t>à</a:t>
            </a:r>
            <a:r>
              <a:rPr lang="cs-CZ" sz="3363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cs-CZ" sz="3363" dirty="0" err="1">
                <a:solidFill>
                  <a:srgbClr val="FFFFFF"/>
                </a:solidFill>
                <a:latin typeface="Roboto Condensed"/>
              </a:rPr>
              <a:t>l'équipement</a:t>
            </a:r>
            <a:r>
              <a:rPr lang="cs-CZ" sz="3363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cs-CZ" sz="3363" dirty="0" err="1">
                <a:solidFill>
                  <a:srgbClr val="FFFFFF"/>
                </a:solidFill>
                <a:latin typeface="Roboto Condensed"/>
              </a:rPr>
              <a:t>extérieur</a:t>
            </a:r>
            <a:r>
              <a:rPr lang="cs-CZ" sz="3363" dirty="0">
                <a:solidFill>
                  <a:srgbClr val="FFFFFF"/>
                </a:solidFill>
                <a:latin typeface="Roboto Condensed"/>
              </a:rPr>
              <a:t> </a:t>
            </a:r>
          </a:p>
          <a:p>
            <a:pPr algn="ctr">
              <a:lnSpc>
                <a:spcPts val="4708"/>
              </a:lnSpc>
              <a:spcBef>
                <a:spcPct val="0"/>
              </a:spcBef>
            </a:pPr>
            <a:r>
              <a:rPr lang="cs-CZ" sz="3363" dirty="0">
                <a:solidFill>
                  <a:srgbClr val="FFFFFF"/>
                </a:solidFill>
                <a:latin typeface="Roboto Condensed"/>
              </a:rPr>
              <a:t>(</a:t>
            </a:r>
            <a:r>
              <a:rPr lang="cs-CZ" sz="3363" dirty="0" err="1">
                <a:solidFill>
                  <a:srgbClr val="FFFFFF"/>
                </a:solidFill>
                <a:latin typeface="Roboto Condensed"/>
              </a:rPr>
              <a:t>jamais</a:t>
            </a:r>
            <a:r>
              <a:rPr lang="cs-CZ" sz="3363" dirty="0">
                <a:solidFill>
                  <a:srgbClr val="FFFFFF"/>
                </a:solidFill>
                <a:latin typeface="Roboto Condensed"/>
              </a:rPr>
              <a:t> au milieu).</a:t>
            </a:r>
            <a:endParaRPr lang="en-US" sz="3363" dirty="0">
              <a:solidFill>
                <a:srgbClr val="FFFFFF"/>
              </a:solidFill>
              <a:latin typeface="Roboto Condensed"/>
            </a:endParaRP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4"/>
          <a:srcRect l="65830" t="51842" b="13833"/>
          <a:stretch>
            <a:fillRect/>
          </a:stretch>
        </p:blipFill>
        <p:spPr>
          <a:xfrm rot="914479">
            <a:off x="5175831" y="2349787"/>
            <a:ext cx="2616219" cy="302503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-7038283">
            <a:off x="5101540" y="4438792"/>
            <a:ext cx="2188113" cy="779764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-2259644">
            <a:off x="4543763" y="6468250"/>
            <a:ext cx="2188113" cy="779764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8967372" y="5029200"/>
            <a:ext cx="7941381" cy="29270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766"/>
              </a:lnSpc>
              <a:spcBef>
                <a:spcPct val="0"/>
              </a:spcBef>
            </a:pPr>
            <a:r>
              <a:rPr lang="en-US" sz="5500" dirty="0" err="1">
                <a:solidFill>
                  <a:srgbClr val="FFFFFF"/>
                </a:solidFill>
                <a:latin typeface="Roboto Condensed"/>
              </a:rPr>
              <a:t>Connectez</a:t>
            </a:r>
            <a:r>
              <a:rPr lang="en-US" sz="5500" dirty="0">
                <a:solidFill>
                  <a:srgbClr val="FFFFFF"/>
                </a:solidFill>
                <a:latin typeface="Roboto Condensed"/>
              </a:rPr>
              <a:t> un morceau de tube </a:t>
            </a:r>
            <a:r>
              <a:rPr lang="en-US" sz="5500" dirty="0" err="1">
                <a:solidFill>
                  <a:srgbClr val="FFFFFF"/>
                </a:solidFill>
                <a:latin typeface="Roboto Condensed"/>
              </a:rPr>
              <a:t>à</a:t>
            </a:r>
            <a:r>
              <a:rPr lang="en-US" sz="5500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5500" dirty="0" err="1">
                <a:solidFill>
                  <a:srgbClr val="FFFFFF"/>
                </a:solidFill>
                <a:latin typeface="Roboto Condensed"/>
              </a:rPr>
              <a:t>chaque</a:t>
            </a:r>
            <a:r>
              <a:rPr lang="en-US" sz="5500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5500" dirty="0" err="1">
                <a:solidFill>
                  <a:srgbClr val="FFFFFF"/>
                </a:solidFill>
                <a:latin typeface="Roboto Condensed"/>
              </a:rPr>
              <a:t>soupape</a:t>
            </a:r>
            <a:r>
              <a:rPr lang="en-US" sz="5500" dirty="0">
                <a:solidFill>
                  <a:srgbClr val="FFFFFF"/>
                </a:solidFill>
                <a:latin typeface="Roboto Condensed"/>
              </a:rPr>
              <a:t> de </a:t>
            </a:r>
            <a:r>
              <a:rPr lang="en-US" sz="5500" dirty="0" err="1">
                <a:solidFill>
                  <a:srgbClr val="FFFFFF"/>
                </a:solidFill>
                <a:latin typeface="Roboto Condensed"/>
              </a:rPr>
              <a:t>décharge</a:t>
            </a:r>
            <a:r>
              <a:rPr lang="en-US" sz="5500" dirty="0">
                <a:solidFill>
                  <a:srgbClr val="FFFFFF"/>
                </a:solidFill>
                <a:latin typeface="Roboto Condensed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890194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A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179" r="2127" b="16975"/>
          <a:stretch>
            <a:fillRect/>
          </a:stretch>
        </p:blipFill>
        <p:spPr>
          <a:xfrm>
            <a:off x="0" y="1473782"/>
            <a:ext cx="18288000" cy="881321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l="16305" t="31320" r="18884" b="28406"/>
          <a:stretch>
            <a:fillRect/>
          </a:stretch>
        </p:blipFill>
        <p:spPr>
          <a:xfrm>
            <a:off x="14596483" y="193171"/>
            <a:ext cx="3530404" cy="1142166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 t="17664"/>
          <a:stretch>
            <a:fillRect/>
          </a:stretch>
        </p:blipFill>
        <p:spPr>
          <a:xfrm>
            <a:off x="0" y="1473782"/>
            <a:ext cx="14596483" cy="8813218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9339195" y="4855271"/>
            <a:ext cx="9346045" cy="19359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766"/>
              </a:lnSpc>
              <a:spcBef>
                <a:spcPct val="0"/>
              </a:spcBef>
            </a:pPr>
            <a:r>
              <a:rPr lang="en-US" sz="5500" dirty="0" err="1">
                <a:solidFill>
                  <a:srgbClr val="FFFFFF"/>
                </a:solidFill>
                <a:latin typeface="Roboto Condensed"/>
              </a:rPr>
              <a:t>Connectez</a:t>
            </a:r>
            <a:r>
              <a:rPr lang="en-US" sz="5500" dirty="0">
                <a:solidFill>
                  <a:srgbClr val="FFFFFF"/>
                </a:solidFill>
                <a:latin typeface="Roboto Condensed"/>
              </a:rPr>
              <a:t> les </a:t>
            </a:r>
            <a:r>
              <a:rPr lang="en-US" sz="5500" dirty="0" err="1">
                <a:solidFill>
                  <a:srgbClr val="FFFFFF"/>
                </a:solidFill>
                <a:latin typeface="Roboto Condensed"/>
              </a:rPr>
              <a:t>autres</a:t>
            </a:r>
            <a:r>
              <a:rPr lang="en-US" sz="5500" dirty="0">
                <a:solidFill>
                  <a:srgbClr val="FFFFFF"/>
                </a:solidFill>
                <a:latin typeface="Roboto Condensed"/>
              </a:rPr>
              <a:t> morceaux de tube aux </a:t>
            </a:r>
            <a:r>
              <a:rPr lang="en-US" sz="5500" dirty="0" err="1">
                <a:solidFill>
                  <a:srgbClr val="FFFFFF"/>
                </a:solidFill>
                <a:latin typeface="Roboto Condensed"/>
              </a:rPr>
              <a:t>seringues</a:t>
            </a:r>
            <a:r>
              <a:rPr lang="en-US" sz="5500" dirty="0">
                <a:solidFill>
                  <a:srgbClr val="FFFFFF"/>
                </a:solidFill>
                <a:latin typeface="Roboto Condensed"/>
              </a:rPr>
              <a:t>.</a:t>
            </a:r>
            <a:endParaRPr lang="en-US" sz="5500" dirty="0">
              <a:solidFill>
                <a:srgbClr val="FFFFFF"/>
              </a:solidFill>
              <a:latin typeface="Roboto Condensed"/>
              <a:ea typeface="Roboto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16110662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A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179" r="2127" b="16975"/>
          <a:stretch>
            <a:fillRect/>
          </a:stretch>
        </p:blipFill>
        <p:spPr>
          <a:xfrm>
            <a:off x="0" y="1473782"/>
            <a:ext cx="18288000" cy="881321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l="16305" t="31320" r="18884" b="28406"/>
          <a:stretch>
            <a:fillRect/>
          </a:stretch>
        </p:blipFill>
        <p:spPr>
          <a:xfrm>
            <a:off x="14596483" y="193171"/>
            <a:ext cx="3530404" cy="1142166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 r="19957"/>
          <a:stretch>
            <a:fillRect/>
          </a:stretch>
        </p:blipFill>
        <p:spPr>
          <a:xfrm>
            <a:off x="7829" y="1335337"/>
            <a:ext cx="7344262" cy="895166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3487592" y="4248305"/>
            <a:ext cx="3996104" cy="4114800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9339195" y="4855271"/>
            <a:ext cx="9346045" cy="9546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766"/>
              </a:lnSpc>
              <a:spcBef>
                <a:spcPct val="0"/>
              </a:spcBef>
            </a:pPr>
            <a:r>
              <a:rPr lang="en-US" sz="5547" dirty="0">
                <a:solidFill>
                  <a:srgbClr val="FFFFFF"/>
                </a:solidFill>
                <a:latin typeface="Roboto Condensed"/>
              </a:rPr>
              <a:t>TOUT EST CONNECTÉ</a:t>
            </a:r>
          </a:p>
        </p:txBody>
      </p:sp>
    </p:spTree>
    <p:extLst>
      <p:ext uri="{BB962C8B-B14F-4D97-AF65-F5344CB8AC3E}">
        <p14:creationId xmlns:p14="http://schemas.microsoft.com/office/powerpoint/2010/main" val="219009416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A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179" r="2127" b="16975"/>
          <a:stretch>
            <a:fillRect/>
          </a:stretch>
        </p:blipFill>
        <p:spPr>
          <a:xfrm>
            <a:off x="0" y="1449969"/>
            <a:ext cx="18288000" cy="881321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l="16305" t="31320" r="18884" b="28406"/>
          <a:stretch>
            <a:fillRect/>
          </a:stretch>
        </p:blipFill>
        <p:spPr>
          <a:xfrm>
            <a:off x="14596483" y="193171"/>
            <a:ext cx="3530404" cy="1142166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786545" y="2866360"/>
            <a:ext cx="8552650" cy="5887162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8941955" y="3086100"/>
            <a:ext cx="9346045" cy="29172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766"/>
              </a:lnSpc>
            </a:pPr>
            <a:r>
              <a:rPr lang="en-US" sz="5400" dirty="0" err="1">
                <a:solidFill>
                  <a:srgbClr val="FFFFFF"/>
                </a:solidFill>
                <a:latin typeface="Roboto Condensed" panose="020B0604020202020204" charset="0"/>
                <a:ea typeface="Roboto Condensed" panose="020B0604020202020204" charset="0"/>
              </a:rPr>
              <a:t>Connectez</a:t>
            </a:r>
            <a:r>
              <a:rPr lang="en-US" sz="5400" dirty="0">
                <a:solidFill>
                  <a:srgbClr val="FFFFFF"/>
                </a:solidFill>
                <a:latin typeface="Roboto Condensed" panose="020B0604020202020204" charset="0"/>
                <a:ea typeface="Roboto Condensed" panose="020B0604020202020204" charset="0"/>
              </a:rPr>
              <a:t> </a:t>
            </a:r>
            <a:r>
              <a:rPr lang="en-US" sz="5400" dirty="0" err="1">
                <a:solidFill>
                  <a:srgbClr val="FFFFFF"/>
                </a:solidFill>
                <a:latin typeface="Roboto Condensed" panose="020B0604020202020204" charset="0"/>
                <a:ea typeface="Roboto Condensed" panose="020B0604020202020204" charset="0"/>
              </a:rPr>
              <a:t>l'autre</a:t>
            </a:r>
            <a:r>
              <a:rPr lang="en-US" sz="5400" dirty="0">
                <a:solidFill>
                  <a:srgbClr val="FFFFFF"/>
                </a:solidFill>
                <a:latin typeface="Roboto Condensed" panose="020B0604020202020204" charset="0"/>
                <a:ea typeface="Roboto Condensed" panose="020B0604020202020204" charset="0"/>
              </a:rPr>
              <a:t> </a:t>
            </a:r>
            <a:r>
              <a:rPr lang="en-US" sz="5400" dirty="0" err="1">
                <a:solidFill>
                  <a:srgbClr val="FFFFFF"/>
                </a:solidFill>
                <a:latin typeface="Roboto Condensed" panose="020B0604020202020204" charset="0"/>
                <a:ea typeface="Roboto Condensed" panose="020B0604020202020204" charset="0"/>
              </a:rPr>
              <a:t>côté</a:t>
            </a:r>
            <a:r>
              <a:rPr lang="en-US" sz="5400" dirty="0">
                <a:solidFill>
                  <a:srgbClr val="FFFFFF"/>
                </a:solidFill>
                <a:latin typeface="Roboto Condensed" panose="020B0604020202020204" charset="0"/>
                <a:ea typeface="Roboto Condensed" panose="020B0604020202020204" charset="0"/>
              </a:rPr>
              <a:t> du tube de la </a:t>
            </a:r>
            <a:r>
              <a:rPr lang="en-US" sz="5400" dirty="0" err="1">
                <a:solidFill>
                  <a:srgbClr val="FFFFFF"/>
                </a:solidFill>
                <a:latin typeface="Roboto Condensed" panose="020B0604020202020204" charset="0"/>
                <a:ea typeface="Roboto Condensed" panose="020B0604020202020204" charset="0"/>
              </a:rPr>
              <a:t>soupape</a:t>
            </a:r>
            <a:r>
              <a:rPr lang="en-US" sz="5400" dirty="0">
                <a:solidFill>
                  <a:srgbClr val="FFFFFF"/>
                </a:solidFill>
                <a:latin typeface="Roboto Condensed" panose="020B0604020202020204" charset="0"/>
                <a:ea typeface="Roboto Condensed" panose="020B0604020202020204" charset="0"/>
              </a:rPr>
              <a:t> de </a:t>
            </a:r>
            <a:r>
              <a:rPr lang="en-US" sz="5400" dirty="0" err="1">
                <a:solidFill>
                  <a:srgbClr val="FFFFFF"/>
                </a:solidFill>
                <a:latin typeface="Roboto Condensed" panose="020B0604020202020204" charset="0"/>
                <a:ea typeface="Roboto Condensed" panose="020B0604020202020204" charset="0"/>
              </a:rPr>
              <a:t>décharge</a:t>
            </a:r>
            <a:r>
              <a:rPr lang="en-US" sz="5400" dirty="0">
                <a:solidFill>
                  <a:srgbClr val="FFFFFF"/>
                </a:solidFill>
                <a:latin typeface="Roboto Condensed" panose="020B0604020202020204" charset="0"/>
                <a:ea typeface="Roboto Condensed" panose="020B0604020202020204" charset="0"/>
              </a:rPr>
              <a:t> </a:t>
            </a:r>
            <a:r>
              <a:rPr lang="en-US" sz="5400" dirty="0" err="1">
                <a:solidFill>
                  <a:srgbClr val="FFFFFF"/>
                </a:solidFill>
                <a:latin typeface="Roboto Condensed" panose="020B0604020202020204" charset="0"/>
                <a:ea typeface="Roboto Condensed" panose="020B0604020202020204" charset="0"/>
              </a:rPr>
              <a:t>à</a:t>
            </a:r>
            <a:r>
              <a:rPr lang="en-US" sz="5400" dirty="0">
                <a:solidFill>
                  <a:srgbClr val="FFFFFF"/>
                </a:solidFill>
                <a:latin typeface="Roboto Condensed" panose="020B0604020202020204" charset="0"/>
                <a:ea typeface="Roboto Condensed" panose="020B0604020202020204" charset="0"/>
              </a:rPr>
              <a:t> la pile </a:t>
            </a:r>
            <a:r>
              <a:rPr lang="en-US" sz="5400" dirty="0" err="1">
                <a:solidFill>
                  <a:srgbClr val="FFFFFF"/>
                </a:solidFill>
                <a:latin typeface="Roboto Condensed" panose="020B0604020202020204" charset="0"/>
                <a:ea typeface="Roboto Condensed" panose="020B0604020202020204" charset="0"/>
              </a:rPr>
              <a:t>à</a:t>
            </a:r>
            <a:r>
              <a:rPr lang="en-US" sz="5400" dirty="0">
                <a:solidFill>
                  <a:srgbClr val="FFFFFF"/>
                </a:solidFill>
                <a:latin typeface="Roboto Condensed" panose="020B0604020202020204" charset="0"/>
                <a:ea typeface="Roboto Condensed" panose="020B0604020202020204" charset="0"/>
              </a:rPr>
              <a:t> combustible.</a:t>
            </a:r>
          </a:p>
        </p:txBody>
      </p:sp>
    </p:spTree>
    <p:extLst>
      <p:ext uri="{BB962C8B-B14F-4D97-AF65-F5344CB8AC3E}">
        <p14:creationId xmlns:p14="http://schemas.microsoft.com/office/powerpoint/2010/main" val="22085058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34000"/>
          </a:blip>
          <a:srcRect l="5555" r="555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l="363" r="1311" b="76490"/>
          <a:stretch>
            <a:fillRect/>
          </a:stretch>
        </p:blipFill>
        <p:spPr>
          <a:xfrm>
            <a:off x="0" y="0"/>
            <a:ext cx="18270908" cy="2495550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>
            <a:off x="9315450" y="3124200"/>
            <a:ext cx="7772400" cy="2609850"/>
          </a:xfrm>
          <a:prstGeom prst="rect">
            <a:avLst/>
          </a:prstGeom>
          <a:solidFill>
            <a:srgbClr val="F2FAFF"/>
          </a:solidFill>
        </p:spPr>
      </p:sp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9747906" y="3552825"/>
            <a:ext cx="1752600" cy="17526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0097388" y="6545531"/>
            <a:ext cx="1053634" cy="1804941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0" y="389271"/>
            <a:ext cx="14553129" cy="15360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530"/>
              </a:lnSpc>
              <a:spcBef>
                <a:spcPct val="0"/>
              </a:spcBef>
            </a:pPr>
            <a:r>
              <a:rPr lang="en-US" sz="8950" spc="223" dirty="0">
                <a:solidFill>
                  <a:srgbClr val="FFFFFF"/>
                </a:solidFill>
                <a:latin typeface="Roboto Condensed Bold"/>
              </a:rPr>
              <a:t>OBJECTIFS PÉDAGOGIQUES</a:t>
            </a: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0287888" y="6736031"/>
            <a:ext cx="1053634" cy="1804941"/>
          </a:xfrm>
          <a:prstGeom prst="rect">
            <a:avLst/>
          </a:prstGeom>
        </p:spPr>
      </p:pic>
      <p:sp>
        <p:nvSpPr>
          <p:cNvPr id="8" name="AutoShape 8"/>
          <p:cNvSpPr/>
          <p:nvPr/>
        </p:nvSpPr>
        <p:spPr>
          <a:xfrm>
            <a:off x="9315450" y="6143077"/>
            <a:ext cx="7772400" cy="2609850"/>
          </a:xfrm>
          <a:prstGeom prst="rect">
            <a:avLst/>
          </a:prstGeom>
          <a:solidFill>
            <a:srgbClr val="F2FAFF"/>
          </a:solidFill>
        </p:spPr>
      </p:sp>
      <p:sp>
        <p:nvSpPr>
          <p:cNvPr id="9" name="AutoShape 9"/>
          <p:cNvSpPr/>
          <p:nvPr/>
        </p:nvSpPr>
        <p:spPr>
          <a:xfrm>
            <a:off x="1028700" y="6143077"/>
            <a:ext cx="7772400" cy="2609850"/>
          </a:xfrm>
          <a:prstGeom prst="rect">
            <a:avLst/>
          </a:prstGeom>
          <a:solidFill>
            <a:srgbClr val="F2FAFF"/>
          </a:solidFill>
        </p:spPr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9874578" y="6637094"/>
            <a:ext cx="1499256" cy="1499256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rot="-3170782">
            <a:off x="1075476" y="6565414"/>
            <a:ext cx="2076575" cy="1265326"/>
          </a:xfrm>
          <a:prstGeom prst="rect">
            <a:avLst/>
          </a:prstGeom>
        </p:spPr>
      </p:pic>
      <p:sp>
        <p:nvSpPr>
          <p:cNvPr id="12" name="AutoShape 12"/>
          <p:cNvSpPr/>
          <p:nvPr/>
        </p:nvSpPr>
        <p:spPr>
          <a:xfrm>
            <a:off x="1028700" y="3124200"/>
            <a:ext cx="7772400" cy="2609850"/>
          </a:xfrm>
          <a:prstGeom prst="rect">
            <a:avLst/>
          </a:prstGeom>
          <a:solidFill>
            <a:srgbClr val="F2FAFF"/>
          </a:solidFill>
        </p:spPr>
      </p:sp>
      <p:sp>
        <p:nvSpPr>
          <p:cNvPr id="13" name="TextBox 13"/>
          <p:cNvSpPr txBox="1"/>
          <p:nvPr/>
        </p:nvSpPr>
        <p:spPr>
          <a:xfrm>
            <a:off x="1152525" y="3472815"/>
            <a:ext cx="7524750" cy="17983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800"/>
              </a:lnSpc>
            </a:pPr>
            <a:r>
              <a:rPr lang="en-US" sz="3200" spc="-134" dirty="0" err="1">
                <a:solidFill>
                  <a:srgbClr val="244357"/>
                </a:solidFill>
                <a:latin typeface="Roboto Bold"/>
              </a:rPr>
              <a:t>À</a:t>
            </a:r>
            <a:r>
              <a:rPr lang="en-US" sz="3200" spc="-134" dirty="0">
                <a:solidFill>
                  <a:srgbClr val="244357"/>
                </a:solidFill>
                <a:latin typeface="Roboto Bold"/>
              </a:rPr>
              <a:t> la fin de </a:t>
            </a:r>
            <a:r>
              <a:rPr lang="en-US" sz="3200" spc="-134" dirty="0" err="1">
                <a:solidFill>
                  <a:srgbClr val="244357"/>
                </a:solidFill>
                <a:latin typeface="Roboto Bold"/>
              </a:rPr>
              <a:t>cette</a:t>
            </a:r>
            <a:r>
              <a:rPr lang="en-US" sz="3200" spc="-134" dirty="0">
                <a:solidFill>
                  <a:srgbClr val="244357"/>
                </a:solidFill>
                <a:latin typeface="Roboto Bold"/>
              </a:rPr>
              <a:t> </a:t>
            </a:r>
            <a:r>
              <a:rPr lang="en-US" sz="3200" spc="-134" dirty="0" err="1">
                <a:solidFill>
                  <a:srgbClr val="244357"/>
                </a:solidFill>
                <a:latin typeface="Roboto Bold"/>
              </a:rPr>
              <a:t>leçon</a:t>
            </a:r>
            <a:r>
              <a:rPr lang="en-US" sz="3200" spc="-134" dirty="0">
                <a:solidFill>
                  <a:srgbClr val="244357"/>
                </a:solidFill>
                <a:latin typeface="Roboto Bold"/>
              </a:rPr>
              <a:t>, les </a:t>
            </a:r>
            <a:r>
              <a:rPr lang="en-US" sz="3200" spc="-134" dirty="0" err="1">
                <a:solidFill>
                  <a:srgbClr val="244357"/>
                </a:solidFill>
                <a:latin typeface="Roboto Bold"/>
              </a:rPr>
              <a:t>élèves</a:t>
            </a:r>
            <a:r>
              <a:rPr lang="en-US" sz="3200" spc="-134" dirty="0">
                <a:solidFill>
                  <a:srgbClr val="244357"/>
                </a:solidFill>
                <a:latin typeface="Roboto Bold"/>
              </a:rPr>
              <a:t>, </a:t>
            </a:r>
            <a:r>
              <a:rPr lang="en-US" sz="3200" spc="-134" dirty="0" err="1">
                <a:solidFill>
                  <a:srgbClr val="244357"/>
                </a:solidFill>
                <a:latin typeface="Roboto Bold"/>
              </a:rPr>
              <a:t>utilisant</a:t>
            </a:r>
            <a:r>
              <a:rPr lang="en-US" sz="3200" spc="-134" dirty="0">
                <a:solidFill>
                  <a:srgbClr val="244357"/>
                </a:solidFill>
                <a:latin typeface="Roboto Bold"/>
              </a:rPr>
              <a:t> la pile </a:t>
            </a:r>
            <a:r>
              <a:rPr lang="en-US" sz="3200" spc="-134" dirty="0" err="1">
                <a:solidFill>
                  <a:srgbClr val="244357"/>
                </a:solidFill>
                <a:latin typeface="Roboto Bold"/>
              </a:rPr>
              <a:t>à</a:t>
            </a:r>
            <a:r>
              <a:rPr lang="en-US" sz="3200" spc="-134" dirty="0">
                <a:solidFill>
                  <a:srgbClr val="244357"/>
                </a:solidFill>
                <a:latin typeface="Roboto Bold"/>
              </a:rPr>
              <a:t> combustible (</a:t>
            </a:r>
            <a:r>
              <a:rPr lang="en-US" sz="3200" spc="-134" dirty="0" err="1">
                <a:solidFill>
                  <a:srgbClr val="244357"/>
                </a:solidFill>
                <a:latin typeface="Roboto Bold"/>
              </a:rPr>
              <a:t>électrolyseur</a:t>
            </a:r>
            <a:r>
              <a:rPr lang="en-US" sz="3200" spc="-134" dirty="0">
                <a:solidFill>
                  <a:srgbClr val="244357"/>
                </a:solidFill>
                <a:latin typeface="Roboto Bold"/>
              </a:rPr>
              <a:t>) dans le kit DIY La voiture du </a:t>
            </a:r>
            <a:r>
              <a:rPr lang="en-US" sz="3200" spc="-134" dirty="0" err="1">
                <a:solidFill>
                  <a:srgbClr val="244357"/>
                </a:solidFill>
                <a:latin typeface="Roboto Bold"/>
              </a:rPr>
              <a:t>futur</a:t>
            </a:r>
            <a:r>
              <a:rPr lang="en-US" sz="3200" spc="-134" dirty="0">
                <a:solidFill>
                  <a:srgbClr val="244357"/>
                </a:solidFill>
                <a:latin typeface="Roboto Bold"/>
              </a:rPr>
              <a:t>, </a:t>
            </a:r>
            <a:r>
              <a:rPr lang="en-US" sz="3200" spc="-134" dirty="0" err="1">
                <a:solidFill>
                  <a:srgbClr val="244357"/>
                </a:solidFill>
                <a:latin typeface="Roboto Bold"/>
              </a:rPr>
              <a:t>seront</a:t>
            </a:r>
            <a:r>
              <a:rPr lang="en-US" sz="3200" spc="-134" dirty="0">
                <a:solidFill>
                  <a:srgbClr val="244357"/>
                </a:solidFill>
                <a:latin typeface="Roboto Bold"/>
              </a:rPr>
              <a:t> </a:t>
            </a:r>
            <a:r>
              <a:rPr lang="en-US" sz="3200" spc="-134" dirty="0" err="1">
                <a:solidFill>
                  <a:srgbClr val="244357"/>
                </a:solidFill>
                <a:latin typeface="Roboto Bold"/>
              </a:rPr>
              <a:t>en</a:t>
            </a:r>
            <a:r>
              <a:rPr lang="en-US" sz="3200" spc="-134" dirty="0">
                <a:solidFill>
                  <a:srgbClr val="244357"/>
                </a:solidFill>
                <a:latin typeface="Roboto Bold"/>
              </a:rPr>
              <a:t> </a:t>
            </a:r>
            <a:r>
              <a:rPr lang="en-US" sz="3200" spc="-134" dirty="0" err="1">
                <a:solidFill>
                  <a:srgbClr val="244357"/>
                </a:solidFill>
                <a:latin typeface="Roboto Bold"/>
              </a:rPr>
              <a:t>mesure</a:t>
            </a:r>
            <a:r>
              <a:rPr lang="en-US" sz="3200" spc="-134" dirty="0">
                <a:solidFill>
                  <a:srgbClr val="244357"/>
                </a:solidFill>
                <a:latin typeface="Roboto Bold"/>
              </a:rPr>
              <a:t> de: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1613957" y="3658502"/>
            <a:ext cx="2332375" cy="5834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3200" dirty="0">
                <a:solidFill>
                  <a:srgbClr val="244357"/>
                </a:solidFill>
                <a:latin typeface="Roboto Bold"/>
              </a:rPr>
              <a:t>IDENTIFIER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1840825" y="3918585"/>
            <a:ext cx="4999375" cy="14610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99"/>
              </a:lnSpc>
              <a:spcBef>
                <a:spcPct val="0"/>
              </a:spcBef>
            </a:pPr>
            <a:r>
              <a:rPr lang="en-US" sz="2071" spc="51" dirty="0">
                <a:solidFill>
                  <a:srgbClr val="000000"/>
                </a:solidFill>
                <a:latin typeface="Roboto"/>
              </a:rPr>
              <a:t>                              </a:t>
            </a:r>
            <a:r>
              <a:rPr lang="en-US" sz="2071" spc="51" dirty="0" err="1">
                <a:solidFill>
                  <a:srgbClr val="000000"/>
                </a:solidFill>
                <a:latin typeface="Roboto"/>
              </a:rPr>
              <a:t>l'hydrogène</a:t>
            </a:r>
            <a:r>
              <a:rPr lang="en-US" sz="2071" spc="51" dirty="0">
                <a:solidFill>
                  <a:srgbClr val="000000"/>
                </a:solidFill>
                <a:latin typeface="Roboto"/>
              </a:rPr>
              <a:t> et </a:t>
            </a:r>
            <a:r>
              <a:rPr lang="en-US" sz="2071" spc="51" dirty="0" err="1">
                <a:solidFill>
                  <a:srgbClr val="000000"/>
                </a:solidFill>
                <a:latin typeface="Roboto"/>
              </a:rPr>
              <a:t>l'oxygène</a:t>
            </a:r>
            <a:r>
              <a:rPr lang="en-US" sz="2071" spc="51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071" spc="51" dirty="0" err="1">
                <a:solidFill>
                  <a:srgbClr val="000000"/>
                </a:solidFill>
                <a:latin typeface="Roboto"/>
              </a:rPr>
              <a:t>lorsque</a:t>
            </a:r>
            <a:r>
              <a:rPr lang="en-US" sz="2071" spc="51" dirty="0">
                <a:solidFill>
                  <a:srgbClr val="000000"/>
                </a:solidFill>
                <a:latin typeface="Roboto"/>
              </a:rPr>
              <a:t> les </a:t>
            </a:r>
            <a:r>
              <a:rPr lang="en-US" sz="2071" spc="51" dirty="0" err="1">
                <a:solidFill>
                  <a:srgbClr val="000000"/>
                </a:solidFill>
                <a:latin typeface="Roboto"/>
              </a:rPr>
              <a:t>molécules</a:t>
            </a:r>
            <a:r>
              <a:rPr lang="en-US" sz="2071" spc="51" dirty="0">
                <a:solidFill>
                  <a:srgbClr val="000000"/>
                </a:solidFill>
                <a:latin typeface="Roboto"/>
              </a:rPr>
              <a:t> se </a:t>
            </a:r>
            <a:r>
              <a:rPr lang="en-US" sz="2071" spc="51" dirty="0" err="1">
                <a:solidFill>
                  <a:srgbClr val="000000"/>
                </a:solidFill>
                <a:latin typeface="Roboto"/>
              </a:rPr>
              <a:t>détachent</a:t>
            </a:r>
            <a:r>
              <a:rPr lang="en-US" sz="2071" spc="51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071" spc="51" dirty="0" err="1">
                <a:solidFill>
                  <a:srgbClr val="000000"/>
                </a:solidFill>
                <a:latin typeface="Roboto"/>
              </a:rPr>
              <a:t>l'une</a:t>
            </a:r>
            <a:r>
              <a:rPr lang="en-US" sz="2071" spc="51" dirty="0">
                <a:solidFill>
                  <a:srgbClr val="000000"/>
                </a:solidFill>
                <a:latin typeface="Roboto"/>
              </a:rPr>
              <a:t> de </a:t>
            </a:r>
            <a:r>
              <a:rPr lang="en-US" sz="2071" spc="51" dirty="0" err="1">
                <a:solidFill>
                  <a:srgbClr val="000000"/>
                </a:solidFill>
                <a:latin typeface="Roboto"/>
              </a:rPr>
              <a:t>l'autre</a:t>
            </a:r>
            <a:r>
              <a:rPr lang="en-US" sz="2071" spc="51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071" spc="51" dirty="0" err="1">
                <a:solidFill>
                  <a:srgbClr val="000000"/>
                </a:solidFill>
                <a:latin typeface="Roboto"/>
              </a:rPr>
              <a:t>en</a:t>
            </a:r>
            <a:r>
              <a:rPr lang="en-US" sz="2071" spc="51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071" spc="51" dirty="0" err="1">
                <a:solidFill>
                  <a:srgbClr val="000000"/>
                </a:solidFill>
                <a:latin typeface="Roboto"/>
              </a:rPr>
              <a:t>utilisant</a:t>
            </a:r>
            <a:r>
              <a:rPr lang="en-US" sz="2071" spc="51" dirty="0">
                <a:solidFill>
                  <a:srgbClr val="000000"/>
                </a:solidFill>
                <a:latin typeface="Roboto"/>
              </a:rPr>
              <a:t> de </a:t>
            </a:r>
            <a:r>
              <a:rPr lang="en-US" sz="2071" spc="51" dirty="0" err="1">
                <a:solidFill>
                  <a:srgbClr val="000000"/>
                </a:solidFill>
                <a:latin typeface="Roboto"/>
              </a:rPr>
              <a:t>l'eau</a:t>
            </a:r>
            <a:r>
              <a:rPr lang="en-US" sz="2071" spc="51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071" spc="51" dirty="0" err="1">
                <a:solidFill>
                  <a:srgbClr val="000000"/>
                </a:solidFill>
                <a:latin typeface="Roboto"/>
              </a:rPr>
              <a:t>distillée</a:t>
            </a:r>
            <a:r>
              <a:rPr lang="en-US" sz="2071" spc="51" dirty="0">
                <a:solidFill>
                  <a:srgbClr val="000000"/>
                </a:solidFill>
                <a:latin typeface="Roboto"/>
              </a:rPr>
              <a:t>.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3161883" y="6761882"/>
            <a:ext cx="2096334" cy="5834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3200" dirty="0">
                <a:solidFill>
                  <a:srgbClr val="244357"/>
                </a:solidFill>
                <a:latin typeface="Roboto Bold"/>
              </a:rPr>
              <a:t>MESURER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3161883" y="7074302"/>
            <a:ext cx="4999375" cy="7220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99"/>
              </a:lnSpc>
              <a:spcBef>
                <a:spcPct val="0"/>
              </a:spcBef>
            </a:pPr>
            <a:r>
              <a:rPr lang="en-US" sz="2071" spc="51" dirty="0">
                <a:solidFill>
                  <a:srgbClr val="000000"/>
                </a:solidFill>
                <a:latin typeface="Roboto"/>
              </a:rPr>
              <a:t>                                le rapport de </a:t>
            </a:r>
            <a:r>
              <a:rPr lang="en-US" sz="2071" spc="51" dirty="0" err="1">
                <a:solidFill>
                  <a:srgbClr val="000000"/>
                </a:solidFill>
                <a:latin typeface="Roboto"/>
              </a:rPr>
              <a:t>l'oxygène</a:t>
            </a:r>
            <a:r>
              <a:rPr lang="en-US" sz="2071" spc="51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071" spc="51" dirty="0" err="1">
                <a:solidFill>
                  <a:srgbClr val="000000"/>
                </a:solidFill>
                <a:latin typeface="Roboto"/>
              </a:rPr>
              <a:t>à</a:t>
            </a:r>
            <a:r>
              <a:rPr lang="en-US" sz="2071" spc="51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071" spc="51" dirty="0" err="1">
                <a:solidFill>
                  <a:srgbClr val="000000"/>
                </a:solidFill>
                <a:latin typeface="Roboto"/>
              </a:rPr>
              <a:t>l'hydrogène</a:t>
            </a:r>
            <a:r>
              <a:rPr lang="en-US" sz="2071" spc="51" dirty="0">
                <a:solidFill>
                  <a:srgbClr val="000000"/>
                </a:solidFill>
                <a:latin typeface="Roboto"/>
              </a:rPr>
              <a:t> dans </a:t>
            </a:r>
            <a:r>
              <a:rPr lang="en-US" sz="2071" spc="51" dirty="0" err="1">
                <a:solidFill>
                  <a:srgbClr val="000000"/>
                </a:solidFill>
                <a:latin typeface="Roboto"/>
              </a:rPr>
              <a:t>l'eau</a:t>
            </a:r>
            <a:r>
              <a:rPr lang="en-US" sz="2071" spc="51" dirty="0">
                <a:solidFill>
                  <a:srgbClr val="000000"/>
                </a:solidFill>
                <a:latin typeface="Roboto"/>
              </a:rPr>
              <a:t>.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1808513" y="6761882"/>
            <a:ext cx="2081735" cy="5834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3200" dirty="0">
                <a:solidFill>
                  <a:srgbClr val="244357"/>
                </a:solidFill>
                <a:latin typeface="Roboto Bold"/>
              </a:rPr>
              <a:t>ANALYSER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1840825" y="7006657"/>
            <a:ext cx="4999375" cy="7220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99"/>
              </a:lnSpc>
              <a:spcBef>
                <a:spcPct val="0"/>
              </a:spcBef>
            </a:pPr>
            <a:r>
              <a:rPr lang="en-US" sz="2071" spc="51" dirty="0">
                <a:solidFill>
                  <a:srgbClr val="000000"/>
                </a:solidFill>
                <a:latin typeface="Roboto"/>
              </a:rPr>
              <a:t>                              </a:t>
            </a:r>
            <a:r>
              <a:rPr lang="en-US" sz="2071" spc="51" dirty="0" err="1">
                <a:solidFill>
                  <a:srgbClr val="000000"/>
                </a:solidFill>
                <a:latin typeface="Roboto"/>
              </a:rPr>
              <a:t>l'efficacité</a:t>
            </a:r>
            <a:r>
              <a:rPr lang="en-US" sz="2071" spc="51" dirty="0">
                <a:solidFill>
                  <a:srgbClr val="000000"/>
                </a:solidFill>
                <a:latin typeface="Roboto"/>
              </a:rPr>
              <a:t> de </a:t>
            </a:r>
            <a:r>
              <a:rPr lang="en-US" sz="2071" spc="51" dirty="0" err="1">
                <a:solidFill>
                  <a:srgbClr val="000000"/>
                </a:solidFill>
                <a:latin typeface="Roboto"/>
              </a:rPr>
              <a:t>l'hydrogène</a:t>
            </a:r>
            <a:r>
              <a:rPr lang="en-US" sz="2071" spc="51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071" spc="51" dirty="0" err="1">
                <a:solidFill>
                  <a:srgbClr val="000000"/>
                </a:solidFill>
                <a:latin typeface="Roboto"/>
              </a:rPr>
              <a:t>comme</a:t>
            </a:r>
            <a:r>
              <a:rPr lang="en-US" sz="2071" spc="51" dirty="0">
                <a:solidFill>
                  <a:srgbClr val="000000"/>
                </a:solidFill>
                <a:latin typeface="Roboto"/>
              </a:rPr>
              <a:t> source </a:t>
            </a:r>
            <a:r>
              <a:rPr lang="en-US" sz="2071" spc="51" dirty="0" err="1">
                <a:solidFill>
                  <a:srgbClr val="000000"/>
                </a:solidFill>
                <a:latin typeface="Roboto"/>
              </a:rPr>
              <a:t>d'énergie</a:t>
            </a:r>
            <a:r>
              <a:rPr lang="en-US" sz="2071" spc="51" dirty="0">
                <a:solidFill>
                  <a:srgbClr val="000000"/>
                </a:solidFill>
                <a:latin typeface="Roboto"/>
              </a:rPr>
              <a:t>..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A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179" r="2127" b="16975"/>
          <a:stretch>
            <a:fillRect/>
          </a:stretch>
        </p:blipFill>
        <p:spPr>
          <a:xfrm>
            <a:off x="0" y="1473782"/>
            <a:ext cx="18288000" cy="881321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l="16305" t="31320" r="18884" b="28406"/>
          <a:stretch>
            <a:fillRect/>
          </a:stretch>
        </p:blipFill>
        <p:spPr>
          <a:xfrm>
            <a:off x="14596483" y="193171"/>
            <a:ext cx="3530404" cy="1142166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8780842" y="4076700"/>
            <a:ext cx="9346045" cy="29172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766"/>
              </a:lnSpc>
            </a:pPr>
            <a:r>
              <a:rPr lang="en-US" sz="5400" dirty="0" err="1">
                <a:solidFill>
                  <a:srgbClr val="FFFFFF"/>
                </a:solidFill>
                <a:latin typeface="Roboto Condensed"/>
              </a:rPr>
              <a:t>Connectez</a:t>
            </a:r>
            <a:r>
              <a:rPr lang="en-US" sz="5400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5400" dirty="0" err="1">
                <a:solidFill>
                  <a:srgbClr val="FFFFFF"/>
                </a:solidFill>
                <a:latin typeface="Roboto Condensed"/>
              </a:rPr>
              <a:t>l'autre</a:t>
            </a:r>
            <a:r>
              <a:rPr lang="en-US" sz="5400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5400" dirty="0" err="1">
                <a:solidFill>
                  <a:srgbClr val="FFFFFF"/>
                </a:solidFill>
                <a:latin typeface="Roboto Condensed"/>
              </a:rPr>
              <a:t>côté</a:t>
            </a:r>
            <a:r>
              <a:rPr lang="en-US" sz="5400" dirty="0">
                <a:solidFill>
                  <a:srgbClr val="FFFFFF"/>
                </a:solidFill>
                <a:latin typeface="Roboto Condensed"/>
              </a:rPr>
              <a:t> du tube de la </a:t>
            </a:r>
            <a:r>
              <a:rPr lang="en-US" sz="5400" dirty="0" err="1">
                <a:solidFill>
                  <a:srgbClr val="FFFFFF"/>
                </a:solidFill>
                <a:latin typeface="Roboto Condensed"/>
              </a:rPr>
              <a:t>seringue</a:t>
            </a:r>
            <a:r>
              <a:rPr lang="en-US" sz="5400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5400" dirty="0" err="1">
                <a:solidFill>
                  <a:srgbClr val="FFFFFF"/>
                </a:solidFill>
                <a:latin typeface="Roboto Condensed"/>
              </a:rPr>
              <a:t>à</a:t>
            </a:r>
            <a:r>
              <a:rPr lang="en-US" sz="5400" dirty="0">
                <a:solidFill>
                  <a:srgbClr val="FFFFFF"/>
                </a:solidFill>
                <a:latin typeface="Roboto Condensed"/>
              </a:rPr>
              <a:t> la pile </a:t>
            </a:r>
            <a:r>
              <a:rPr lang="en-US" sz="5400" dirty="0" err="1">
                <a:solidFill>
                  <a:srgbClr val="FFFFFF"/>
                </a:solidFill>
                <a:latin typeface="Roboto Condensed"/>
              </a:rPr>
              <a:t>à</a:t>
            </a:r>
            <a:r>
              <a:rPr lang="en-US" sz="5400" dirty="0">
                <a:solidFill>
                  <a:srgbClr val="FFFFFF"/>
                </a:solidFill>
                <a:latin typeface="Roboto Condensed"/>
              </a:rPr>
              <a:t> combustible.</a:t>
            </a: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rcRect r="6984"/>
          <a:stretch>
            <a:fillRect/>
          </a:stretch>
        </p:blipFill>
        <p:spPr>
          <a:xfrm>
            <a:off x="0" y="1473782"/>
            <a:ext cx="7121701" cy="8813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814177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A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179" r="2127" b="16975"/>
          <a:stretch>
            <a:fillRect/>
          </a:stretch>
        </p:blipFill>
        <p:spPr>
          <a:xfrm>
            <a:off x="0" y="1473782"/>
            <a:ext cx="18288000" cy="881321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l="16305" t="31320" r="18884" b="28406"/>
          <a:stretch>
            <a:fillRect/>
          </a:stretch>
        </p:blipFill>
        <p:spPr>
          <a:xfrm>
            <a:off x="14596483" y="193171"/>
            <a:ext cx="3530404" cy="1142166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 rotWithShape="1">
          <a:blip r:embed="rId4"/>
          <a:srcRect b="6988"/>
          <a:stretch/>
        </p:blipFill>
        <p:spPr>
          <a:xfrm>
            <a:off x="0" y="2449854"/>
            <a:ext cx="11489948" cy="7837146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11844545" y="4760661"/>
            <a:ext cx="9346045" cy="19359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766"/>
              </a:lnSpc>
            </a:pPr>
            <a:r>
              <a:rPr lang="en-US" sz="5400" dirty="0" err="1">
                <a:solidFill>
                  <a:srgbClr val="FFFFFF"/>
                </a:solidFill>
                <a:latin typeface="Roboto Condensed"/>
              </a:rPr>
              <a:t>Répétez</a:t>
            </a:r>
            <a:r>
              <a:rPr lang="en-US" sz="5400" dirty="0">
                <a:solidFill>
                  <a:srgbClr val="FFFFFF"/>
                </a:solidFill>
                <a:latin typeface="Roboto Condensed"/>
              </a:rPr>
              <a:t> le </a:t>
            </a:r>
            <a:r>
              <a:rPr lang="en-US" sz="5400" dirty="0" err="1">
                <a:solidFill>
                  <a:srgbClr val="FFFFFF"/>
                </a:solidFill>
                <a:latin typeface="Roboto Condensed"/>
              </a:rPr>
              <a:t>processus</a:t>
            </a:r>
            <a:r>
              <a:rPr lang="en-US" sz="5400" dirty="0">
                <a:solidFill>
                  <a:srgbClr val="FFFFFF"/>
                </a:solidFill>
                <a:latin typeface="Roboto Condensed"/>
              </a:rPr>
              <a:t> </a:t>
            </a:r>
          </a:p>
          <a:p>
            <a:pPr>
              <a:lnSpc>
                <a:spcPts val="7766"/>
              </a:lnSpc>
            </a:pPr>
            <a:r>
              <a:rPr lang="en-US" sz="5400" dirty="0">
                <a:solidFill>
                  <a:srgbClr val="FFFFFF"/>
                </a:solidFill>
                <a:latin typeface="Roboto Condensed"/>
              </a:rPr>
              <a:t>de </a:t>
            </a:r>
            <a:r>
              <a:rPr lang="en-US" sz="5400" dirty="0" err="1">
                <a:solidFill>
                  <a:srgbClr val="FFFFFF"/>
                </a:solidFill>
                <a:latin typeface="Roboto Condensed"/>
              </a:rPr>
              <a:t>l'autre</a:t>
            </a:r>
            <a:r>
              <a:rPr lang="en-US" sz="5400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5400" dirty="0" err="1">
                <a:solidFill>
                  <a:srgbClr val="FFFFFF"/>
                </a:solidFill>
                <a:latin typeface="Roboto Condensed"/>
              </a:rPr>
              <a:t>côté</a:t>
            </a:r>
            <a:r>
              <a:rPr lang="en-US" sz="5400" dirty="0">
                <a:solidFill>
                  <a:srgbClr val="FFFFFF"/>
                </a:solidFill>
                <a:latin typeface="Roboto Condensed"/>
              </a:rPr>
              <a:t>.</a:t>
            </a:r>
            <a:endParaRPr lang="en-US" sz="5400" dirty="0">
              <a:solidFill>
                <a:srgbClr val="FFFFFF"/>
              </a:solidFill>
              <a:latin typeface="Arimo"/>
              <a:ea typeface="Arimo"/>
              <a:cs typeface="Arimo"/>
            </a:endParaRPr>
          </a:p>
        </p:txBody>
      </p:sp>
    </p:spTree>
    <p:extLst>
      <p:ext uri="{BB962C8B-B14F-4D97-AF65-F5344CB8AC3E}">
        <p14:creationId xmlns:p14="http://schemas.microsoft.com/office/powerpoint/2010/main" val="183418384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A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179" r="2127" b="16975"/>
          <a:stretch>
            <a:fillRect/>
          </a:stretch>
        </p:blipFill>
        <p:spPr>
          <a:xfrm>
            <a:off x="0" y="1473782"/>
            <a:ext cx="18288000" cy="881321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l="16305" t="31320" r="18884" b="28406"/>
          <a:stretch>
            <a:fillRect/>
          </a:stretch>
        </p:blipFill>
        <p:spPr>
          <a:xfrm>
            <a:off x="14596483" y="193171"/>
            <a:ext cx="3530404" cy="1142166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8541606" y="4114800"/>
            <a:ext cx="7296889" cy="29286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766"/>
              </a:lnSpc>
            </a:pPr>
            <a:r>
              <a:rPr lang="en-US" sz="5547" dirty="0">
                <a:solidFill>
                  <a:srgbClr val="FFFFFF"/>
                </a:solidFill>
                <a:latin typeface="Roboto Condensed"/>
              </a:rPr>
              <a:t>TOUS LES TUBES CONNECTÉS </a:t>
            </a:r>
            <a:r>
              <a:rPr lang="en-US" sz="5547" dirty="0" err="1">
                <a:solidFill>
                  <a:srgbClr val="FFFFFF"/>
                </a:solidFill>
                <a:latin typeface="Roboto Condensed"/>
              </a:rPr>
              <a:t>À</a:t>
            </a:r>
            <a:r>
              <a:rPr lang="en-US" sz="5547" dirty="0">
                <a:solidFill>
                  <a:srgbClr val="FFFFFF"/>
                </a:solidFill>
                <a:latin typeface="Roboto Condensed"/>
              </a:rPr>
              <a:t> </a:t>
            </a:r>
          </a:p>
          <a:p>
            <a:pPr>
              <a:lnSpc>
                <a:spcPts val="7766"/>
              </a:lnSpc>
            </a:pPr>
            <a:r>
              <a:rPr lang="en-US" sz="5547" dirty="0">
                <a:solidFill>
                  <a:srgbClr val="FFFFFF"/>
                </a:solidFill>
                <a:latin typeface="Roboto Condensed"/>
              </a:rPr>
              <a:t>LA PILE </a:t>
            </a:r>
            <a:r>
              <a:rPr lang="en-US" sz="5547" dirty="0" err="1">
                <a:solidFill>
                  <a:srgbClr val="FFFFFF"/>
                </a:solidFill>
                <a:latin typeface="Roboto Condensed"/>
              </a:rPr>
              <a:t>À</a:t>
            </a:r>
            <a:r>
              <a:rPr lang="en-US" sz="5547" dirty="0">
                <a:solidFill>
                  <a:srgbClr val="FFFFFF"/>
                </a:solidFill>
                <a:latin typeface="Roboto Condensed"/>
              </a:rPr>
              <a:t> COMBUSTIBLE</a:t>
            </a: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3840443" y="5143500"/>
            <a:ext cx="3996104" cy="41148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/>
          <a:srcRect t="4807"/>
          <a:stretch>
            <a:fillRect/>
          </a:stretch>
        </p:blipFill>
        <p:spPr>
          <a:xfrm>
            <a:off x="0" y="1473782"/>
            <a:ext cx="8043148" cy="8813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0045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A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179" r="2127" b="16975"/>
          <a:stretch>
            <a:fillRect/>
          </a:stretch>
        </p:blipFill>
        <p:spPr>
          <a:xfrm>
            <a:off x="0" y="1473782"/>
            <a:ext cx="18288000" cy="881321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l="16305" t="31320" r="18884" b="28406"/>
          <a:stretch>
            <a:fillRect/>
          </a:stretch>
        </p:blipFill>
        <p:spPr>
          <a:xfrm>
            <a:off x="14596483" y="193171"/>
            <a:ext cx="3530404" cy="1142166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9539146" y="2569119"/>
            <a:ext cx="8424849" cy="29270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766"/>
              </a:lnSpc>
            </a:pPr>
            <a:r>
              <a:rPr lang="en-US" sz="5500" dirty="0" err="1">
                <a:solidFill>
                  <a:srgbClr val="FFFFFF"/>
                </a:solidFill>
                <a:latin typeface="Roboto Condensed"/>
              </a:rPr>
              <a:t>Branchez</a:t>
            </a:r>
            <a:r>
              <a:rPr lang="en-US" sz="5500" dirty="0">
                <a:solidFill>
                  <a:srgbClr val="FFFFFF"/>
                </a:solidFill>
                <a:latin typeface="Roboto Condensed"/>
              </a:rPr>
              <a:t> le fil rouge </a:t>
            </a:r>
          </a:p>
          <a:p>
            <a:pPr>
              <a:lnSpc>
                <a:spcPts val="7766"/>
              </a:lnSpc>
            </a:pPr>
            <a:r>
              <a:rPr lang="en-US" sz="5500" dirty="0">
                <a:solidFill>
                  <a:srgbClr val="FFFFFF"/>
                </a:solidFill>
                <a:latin typeface="Roboto Condensed"/>
              </a:rPr>
              <a:t>dans le port rouge </a:t>
            </a:r>
          </a:p>
          <a:p>
            <a:pPr>
              <a:lnSpc>
                <a:spcPts val="7766"/>
              </a:lnSpc>
            </a:pPr>
            <a:r>
              <a:rPr lang="en-US" sz="5500" dirty="0">
                <a:solidFill>
                  <a:srgbClr val="FFFFFF"/>
                </a:solidFill>
                <a:latin typeface="Roboto Condensed"/>
              </a:rPr>
              <a:t>de la pile </a:t>
            </a:r>
            <a:r>
              <a:rPr lang="en-US" sz="5500" dirty="0" err="1">
                <a:solidFill>
                  <a:srgbClr val="FFFFFF"/>
                </a:solidFill>
                <a:latin typeface="Roboto Condensed"/>
              </a:rPr>
              <a:t>à</a:t>
            </a:r>
            <a:r>
              <a:rPr lang="en-US" sz="5500" dirty="0">
                <a:solidFill>
                  <a:srgbClr val="FFFFFF"/>
                </a:solidFill>
                <a:latin typeface="Roboto Condensed"/>
              </a:rPr>
              <a:t> combustible.</a:t>
            </a:r>
            <a:endParaRPr lang="en-US" sz="5500" dirty="0">
              <a:solidFill>
                <a:srgbClr val="FFFFFF"/>
              </a:solidFill>
              <a:latin typeface="Roboto Condensed"/>
              <a:ea typeface="Roboto Condensed"/>
            </a:endParaRP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0" y="1473782"/>
            <a:ext cx="7656483" cy="881321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0667106" y="4851316"/>
            <a:ext cx="5333124" cy="5435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067110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A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179" r="2127" b="16975"/>
          <a:stretch>
            <a:fillRect/>
          </a:stretch>
        </p:blipFill>
        <p:spPr>
          <a:xfrm>
            <a:off x="0" y="1473782"/>
            <a:ext cx="18288000" cy="881321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l="16305" t="31320" r="18884" b="28406"/>
          <a:stretch>
            <a:fillRect/>
          </a:stretch>
        </p:blipFill>
        <p:spPr>
          <a:xfrm>
            <a:off x="14596483" y="193171"/>
            <a:ext cx="3530404" cy="1142166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 r="1217" b="8058"/>
          <a:stretch>
            <a:fillRect/>
          </a:stretch>
        </p:blipFill>
        <p:spPr>
          <a:xfrm rot="954766">
            <a:off x="11007328" y="5099771"/>
            <a:ext cx="5030001" cy="494958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5400000">
            <a:off x="520552" y="2875326"/>
            <a:ext cx="6891122" cy="7932227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7772400" y="2569119"/>
            <a:ext cx="10191595" cy="29270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766"/>
              </a:lnSpc>
            </a:pPr>
            <a:r>
              <a:rPr lang="en-US" sz="5500" dirty="0" err="1">
                <a:solidFill>
                  <a:srgbClr val="FFFFFF"/>
                </a:solidFill>
                <a:latin typeface="Roboto Condensed"/>
              </a:rPr>
              <a:t>Branchez</a:t>
            </a:r>
            <a:r>
              <a:rPr lang="en-US" sz="5500" dirty="0">
                <a:solidFill>
                  <a:srgbClr val="FFFFFF"/>
                </a:solidFill>
                <a:latin typeface="Roboto Condensed"/>
              </a:rPr>
              <a:t> le fil noir </a:t>
            </a:r>
          </a:p>
          <a:p>
            <a:pPr>
              <a:lnSpc>
                <a:spcPts val="7766"/>
              </a:lnSpc>
            </a:pPr>
            <a:r>
              <a:rPr lang="en-US" sz="5500" dirty="0">
                <a:solidFill>
                  <a:srgbClr val="FFFFFF"/>
                </a:solidFill>
                <a:latin typeface="Roboto Condensed"/>
              </a:rPr>
              <a:t>dans le port noir </a:t>
            </a:r>
          </a:p>
          <a:p>
            <a:pPr>
              <a:lnSpc>
                <a:spcPts val="7766"/>
              </a:lnSpc>
            </a:pPr>
            <a:r>
              <a:rPr lang="en-US" sz="5500" dirty="0">
                <a:solidFill>
                  <a:srgbClr val="FFFFFF"/>
                </a:solidFill>
                <a:latin typeface="Roboto Condensed"/>
              </a:rPr>
              <a:t>de la pile </a:t>
            </a:r>
            <a:r>
              <a:rPr lang="en-US" sz="5500" dirty="0" err="1">
                <a:solidFill>
                  <a:srgbClr val="FFFFFF"/>
                </a:solidFill>
                <a:latin typeface="Roboto Condensed"/>
              </a:rPr>
              <a:t>à</a:t>
            </a:r>
            <a:r>
              <a:rPr lang="en-US" sz="5500" dirty="0">
                <a:solidFill>
                  <a:srgbClr val="FFFFFF"/>
                </a:solidFill>
                <a:latin typeface="Roboto Condensed"/>
              </a:rPr>
              <a:t> combustible.</a:t>
            </a:r>
            <a:endParaRPr lang="en-US" sz="5500" dirty="0">
              <a:solidFill>
                <a:srgbClr val="FFFFFF"/>
              </a:solidFill>
              <a:latin typeface="Roboto Condensed"/>
              <a:ea typeface="Roboto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16509554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A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179" r="2127" b="16975"/>
          <a:stretch>
            <a:fillRect/>
          </a:stretch>
        </p:blipFill>
        <p:spPr>
          <a:xfrm>
            <a:off x="0" y="1473782"/>
            <a:ext cx="18288000" cy="881321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l="16305" t="31320" r="18884" b="28406"/>
          <a:stretch>
            <a:fillRect/>
          </a:stretch>
        </p:blipFill>
        <p:spPr>
          <a:xfrm>
            <a:off x="14596483" y="193171"/>
            <a:ext cx="3530404" cy="1142166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10088714" y="2855963"/>
            <a:ext cx="7296889" cy="39273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766"/>
              </a:lnSpc>
            </a:pPr>
            <a:r>
              <a:rPr lang="en-US" sz="5500" dirty="0">
                <a:solidFill>
                  <a:srgbClr val="FFFFFF"/>
                </a:solidFill>
                <a:latin typeface="Roboto Condensed"/>
              </a:rPr>
              <a:t>VOTRE MONTAGE DEVRAIT ÊTRE SEMBLABLE </a:t>
            </a:r>
            <a:r>
              <a:rPr lang="en-US" sz="5500" dirty="0" err="1">
                <a:solidFill>
                  <a:srgbClr val="FFFFFF"/>
                </a:solidFill>
                <a:latin typeface="Roboto Condensed"/>
              </a:rPr>
              <a:t>À</a:t>
            </a:r>
            <a:r>
              <a:rPr lang="en-US" sz="5500" dirty="0">
                <a:solidFill>
                  <a:srgbClr val="FFFFFF"/>
                </a:solidFill>
                <a:latin typeface="Roboto Condensed"/>
              </a:rPr>
              <a:t> ÇA, </a:t>
            </a:r>
            <a:r>
              <a:rPr lang="en-US" sz="5500" dirty="0" err="1">
                <a:solidFill>
                  <a:srgbClr val="FFFFFF"/>
                </a:solidFill>
                <a:latin typeface="Roboto Condensed"/>
              </a:rPr>
              <a:t>À</a:t>
            </a:r>
            <a:r>
              <a:rPr lang="en-US" sz="5500" dirty="0">
                <a:solidFill>
                  <a:srgbClr val="FFFFFF"/>
                </a:solidFill>
                <a:latin typeface="Roboto Condensed"/>
              </a:rPr>
              <a:t> CE POINT</a:t>
            </a:r>
            <a:endParaRPr lang="en-US" sz="5500" dirty="0">
              <a:solidFill>
                <a:srgbClr val="FFFFFF"/>
              </a:solidFill>
              <a:latin typeface="Roboto Condensed"/>
              <a:ea typeface="Roboto Condensed"/>
            </a:endParaRP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3737159" y="4888864"/>
            <a:ext cx="3996104" cy="41148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/>
          <a:srcRect l="691" r="691"/>
          <a:stretch>
            <a:fillRect/>
          </a:stretch>
        </p:blipFill>
        <p:spPr>
          <a:xfrm rot="2360353">
            <a:off x="-52245" y="2376873"/>
            <a:ext cx="11442751" cy="6932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82355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A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179" r="2127" b="16975"/>
          <a:stretch>
            <a:fillRect/>
          </a:stretch>
        </p:blipFill>
        <p:spPr>
          <a:xfrm>
            <a:off x="0" y="1473782"/>
            <a:ext cx="18288000" cy="881321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l="16305" t="31320" r="18884" b="28406"/>
          <a:stretch>
            <a:fillRect/>
          </a:stretch>
        </p:blipFill>
        <p:spPr>
          <a:xfrm>
            <a:off x="14596483" y="193171"/>
            <a:ext cx="3530404" cy="1142166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 l="25855" r="13979"/>
          <a:stretch>
            <a:fillRect/>
          </a:stretch>
        </p:blipFill>
        <p:spPr>
          <a:xfrm>
            <a:off x="0" y="1473782"/>
            <a:ext cx="5211503" cy="586125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 r="23272"/>
          <a:stretch>
            <a:fillRect/>
          </a:stretch>
        </p:blipFill>
        <p:spPr>
          <a:xfrm rot="-5400000">
            <a:off x="5985575" y="1473782"/>
            <a:ext cx="5861255" cy="586125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/>
          <a:srcRect r="14828" b="12125"/>
          <a:stretch>
            <a:fillRect/>
          </a:stretch>
        </p:blipFill>
        <p:spPr>
          <a:xfrm>
            <a:off x="12443668" y="1473782"/>
            <a:ext cx="5844332" cy="5861255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2545636" y="8763757"/>
            <a:ext cx="13196727" cy="95218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987"/>
              </a:lnSpc>
              <a:spcBef>
                <a:spcPct val="0"/>
              </a:spcBef>
            </a:pPr>
            <a:r>
              <a:rPr lang="en-US" sz="5700" dirty="0">
                <a:solidFill>
                  <a:srgbClr val="FFFFFF"/>
                </a:solidFill>
                <a:latin typeface="Roboto Condensed"/>
              </a:rPr>
              <a:t>Placement des piles dans le </a:t>
            </a:r>
            <a:r>
              <a:rPr lang="en-US" sz="5700" dirty="0" err="1">
                <a:solidFill>
                  <a:srgbClr val="FFFFFF"/>
                </a:solidFill>
                <a:latin typeface="Roboto Condensed"/>
              </a:rPr>
              <a:t>boîtier</a:t>
            </a:r>
            <a:r>
              <a:rPr lang="en-US" sz="5700" dirty="0">
                <a:solidFill>
                  <a:srgbClr val="FFFFFF"/>
                </a:solidFill>
                <a:latin typeface="Roboto Condensed"/>
              </a:rPr>
              <a:t> des piles.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946466" y="2503537"/>
            <a:ext cx="2504770" cy="8351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865"/>
              </a:lnSpc>
              <a:spcBef>
                <a:spcPct val="0"/>
              </a:spcBef>
            </a:pPr>
            <a:r>
              <a:rPr lang="en-US" sz="4903" dirty="0">
                <a:solidFill>
                  <a:srgbClr val="FFFFFF"/>
                </a:solidFill>
                <a:latin typeface="Roboto Condensed"/>
              </a:rPr>
              <a:t>ÉTEINDRE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6669944" y="4299635"/>
            <a:ext cx="4492516" cy="25904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865"/>
              </a:lnSpc>
            </a:pPr>
            <a:r>
              <a:rPr lang="en-US" sz="4900" dirty="0">
                <a:solidFill>
                  <a:srgbClr val="FFFFFF"/>
                </a:solidFill>
                <a:latin typeface="Roboto Condensed"/>
              </a:rPr>
              <a:t>ENLEVEZ LA VIS PUIS LE COUVERCLE</a:t>
            </a:r>
            <a:endParaRPr lang="en-US" sz="4900" dirty="0">
              <a:solidFill>
                <a:srgbClr val="FFFFFF"/>
              </a:solidFill>
              <a:latin typeface="Roboto Condensed"/>
              <a:ea typeface="Roboto Condensed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12443668" y="7418637"/>
            <a:ext cx="5844332" cy="9563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766"/>
              </a:lnSpc>
              <a:spcBef>
                <a:spcPct val="0"/>
              </a:spcBef>
            </a:pPr>
            <a:r>
              <a:rPr lang="en-US" sz="5547" dirty="0">
                <a:solidFill>
                  <a:srgbClr val="FFFFFF"/>
                </a:solidFill>
                <a:latin typeface="Roboto Condensed"/>
              </a:rPr>
              <a:t>PLACEZ LES PILES</a:t>
            </a:r>
          </a:p>
        </p:txBody>
      </p:sp>
    </p:spTree>
    <p:extLst>
      <p:ext uri="{BB962C8B-B14F-4D97-AF65-F5344CB8AC3E}">
        <p14:creationId xmlns:p14="http://schemas.microsoft.com/office/powerpoint/2010/main" val="331438766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A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179" r="2127" b="16975"/>
          <a:stretch>
            <a:fillRect/>
          </a:stretch>
        </p:blipFill>
        <p:spPr>
          <a:xfrm>
            <a:off x="0" y="1473782"/>
            <a:ext cx="18288000" cy="881321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l="16305" t="31320" r="18884" b="28406"/>
          <a:stretch>
            <a:fillRect/>
          </a:stretch>
        </p:blipFill>
        <p:spPr>
          <a:xfrm>
            <a:off x="14596483" y="193171"/>
            <a:ext cx="3530404" cy="1142166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 t="5259" b="5259"/>
          <a:stretch>
            <a:fillRect/>
          </a:stretch>
        </p:blipFill>
        <p:spPr>
          <a:xfrm>
            <a:off x="345296" y="1776544"/>
            <a:ext cx="17597408" cy="8207695"/>
          </a:xfrm>
          <a:prstGeom prst="rect">
            <a:avLst/>
          </a:prstGeom>
        </p:spPr>
      </p:pic>
      <p:sp>
        <p:nvSpPr>
          <p:cNvPr id="6" name="TextBox 10">
            <a:extLst>
              <a:ext uri="{FF2B5EF4-FFF2-40B4-BE49-F238E27FC236}">
                <a16:creationId xmlns:a16="http://schemas.microsoft.com/office/drawing/2014/main" id="{EFA8875A-8111-4FF8-A6DF-15D1A0604C7E}"/>
              </a:ext>
            </a:extLst>
          </p:cNvPr>
          <p:cNvSpPr txBox="1"/>
          <p:nvPr/>
        </p:nvSpPr>
        <p:spPr>
          <a:xfrm>
            <a:off x="7691194" y="8275887"/>
            <a:ext cx="5844332" cy="9563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766"/>
              </a:lnSpc>
              <a:spcBef>
                <a:spcPct val="0"/>
              </a:spcBef>
            </a:pPr>
            <a:r>
              <a:rPr lang="en-US" sz="5500" dirty="0">
                <a:solidFill>
                  <a:srgbClr val="002060"/>
                </a:solidFill>
                <a:latin typeface="Roboto Condensed"/>
              </a:rPr>
              <a:t>ALLUMEZ</a:t>
            </a:r>
            <a:endParaRPr lang="cs-CZ" dirty="0"/>
          </a:p>
        </p:txBody>
      </p:sp>
      <p:sp>
        <p:nvSpPr>
          <p:cNvPr id="7" name="TextBox 10">
            <a:extLst>
              <a:ext uri="{FF2B5EF4-FFF2-40B4-BE49-F238E27FC236}">
                <a16:creationId xmlns:a16="http://schemas.microsoft.com/office/drawing/2014/main" id="{5C7CB02D-EA4B-4A9D-AB69-95581A5965C5}"/>
              </a:ext>
            </a:extLst>
          </p:cNvPr>
          <p:cNvSpPr txBox="1"/>
          <p:nvPr/>
        </p:nvSpPr>
        <p:spPr>
          <a:xfrm>
            <a:off x="12037601" y="4922084"/>
            <a:ext cx="5844332" cy="29348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766"/>
              </a:lnSpc>
              <a:spcBef>
                <a:spcPct val="0"/>
              </a:spcBef>
            </a:pPr>
            <a:r>
              <a:rPr lang="en-US" sz="4800" dirty="0">
                <a:solidFill>
                  <a:srgbClr val="002060"/>
                </a:solidFill>
                <a:latin typeface="Roboto Condensed"/>
              </a:rPr>
              <a:t>CONNECTEZ LES CLIPS ALLIGATOR COMME ILLUSTRÉ</a:t>
            </a:r>
            <a:endParaRPr lang="cs-CZ" sz="5400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6132242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A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179" r="2127" b="16975"/>
          <a:stretch>
            <a:fillRect/>
          </a:stretch>
        </p:blipFill>
        <p:spPr>
          <a:xfrm>
            <a:off x="0" y="1473782"/>
            <a:ext cx="18288000" cy="881321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l="16305" t="31320" r="18884" b="28406"/>
          <a:stretch>
            <a:fillRect/>
          </a:stretch>
        </p:blipFill>
        <p:spPr>
          <a:xfrm>
            <a:off x="14596483" y="193171"/>
            <a:ext cx="3530404" cy="1142166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330509" y="1809775"/>
            <a:ext cx="7636418" cy="5526858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8797448" y="1975071"/>
            <a:ext cx="8760587" cy="29270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766"/>
              </a:lnSpc>
              <a:spcBef>
                <a:spcPct val="0"/>
              </a:spcBef>
            </a:pPr>
            <a:r>
              <a:rPr lang="en-US" sz="5500" dirty="0">
                <a:solidFill>
                  <a:srgbClr val="FFFFFF"/>
                </a:solidFill>
                <a:latin typeface="Roboto Condensed"/>
              </a:rPr>
              <a:t>Si le </a:t>
            </a:r>
            <a:r>
              <a:rPr lang="en-US" sz="5500" dirty="0" err="1">
                <a:solidFill>
                  <a:srgbClr val="FFFFFF"/>
                </a:solidFill>
                <a:latin typeface="Roboto Condensed"/>
              </a:rPr>
              <a:t>système</a:t>
            </a:r>
            <a:r>
              <a:rPr lang="en-US" sz="5500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5500" dirty="0" err="1">
                <a:solidFill>
                  <a:srgbClr val="FFFFFF"/>
                </a:solidFill>
                <a:latin typeface="Roboto Condensed"/>
              </a:rPr>
              <a:t>fonctionne</a:t>
            </a:r>
            <a:r>
              <a:rPr lang="en-US" sz="5500" dirty="0">
                <a:solidFill>
                  <a:srgbClr val="FFFFFF"/>
                </a:solidFill>
                <a:latin typeface="Roboto Condensed"/>
              </a:rPr>
              <a:t>, </a:t>
            </a:r>
            <a:r>
              <a:rPr lang="en-US" sz="5500" dirty="0" err="1">
                <a:solidFill>
                  <a:srgbClr val="FFFFFF"/>
                </a:solidFill>
                <a:latin typeface="Roboto Condensed"/>
              </a:rPr>
              <a:t>vous</a:t>
            </a:r>
            <a:r>
              <a:rPr lang="en-US" sz="5500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5500" dirty="0" err="1">
                <a:solidFill>
                  <a:srgbClr val="FFFFFF"/>
                </a:solidFill>
                <a:latin typeface="Roboto Condensed"/>
              </a:rPr>
              <a:t>verrez</a:t>
            </a:r>
            <a:r>
              <a:rPr lang="en-US" sz="5500" dirty="0">
                <a:solidFill>
                  <a:srgbClr val="FFFFFF"/>
                </a:solidFill>
                <a:latin typeface="Roboto Condensed"/>
              </a:rPr>
              <a:t> les </a:t>
            </a:r>
            <a:r>
              <a:rPr lang="en-US" sz="5500" dirty="0" err="1">
                <a:solidFill>
                  <a:srgbClr val="FFFFFF"/>
                </a:solidFill>
                <a:latin typeface="Roboto Condensed"/>
              </a:rPr>
              <a:t>seringues</a:t>
            </a:r>
            <a:r>
              <a:rPr lang="en-US" sz="5500" dirty="0">
                <a:solidFill>
                  <a:srgbClr val="FFFFFF"/>
                </a:solidFill>
                <a:latin typeface="Roboto Condensed"/>
              </a:rPr>
              <a:t> se </a:t>
            </a:r>
            <a:r>
              <a:rPr lang="en-US" sz="5500" dirty="0" err="1">
                <a:solidFill>
                  <a:srgbClr val="FFFFFF"/>
                </a:solidFill>
                <a:latin typeface="Roboto Condensed"/>
              </a:rPr>
              <a:t>remplir</a:t>
            </a:r>
            <a:r>
              <a:rPr lang="en-US" sz="5500" dirty="0">
                <a:solidFill>
                  <a:srgbClr val="FFFFFF"/>
                </a:solidFill>
                <a:latin typeface="Roboto Condensed"/>
              </a:rPr>
              <a:t> de gaz.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8535779" y="5880391"/>
            <a:ext cx="9591108" cy="39273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766"/>
              </a:lnSpc>
              <a:spcBef>
                <a:spcPct val="0"/>
              </a:spcBef>
            </a:pPr>
            <a:r>
              <a:rPr lang="en-US" sz="5500" dirty="0" err="1">
                <a:solidFill>
                  <a:srgbClr val="FFFFFF"/>
                </a:solidFill>
                <a:latin typeface="Roboto Condensed"/>
              </a:rPr>
              <a:t>Lorsque</a:t>
            </a:r>
            <a:r>
              <a:rPr lang="en-US" sz="5500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5500" dirty="0" err="1">
                <a:solidFill>
                  <a:srgbClr val="FFFFFF"/>
                </a:solidFill>
                <a:latin typeface="Roboto Condensed"/>
              </a:rPr>
              <a:t>l'une</a:t>
            </a:r>
            <a:r>
              <a:rPr lang="en-US" sz="5500" dirty="0">
                <a:solidFill>
                  <a:srgbClr val="FFFFFF"/>
                </a:solidFill>
                <a:latin typeface="Roboto Condensed"/>
              </a:rPr>
              <a:t> des </a:t>
            </a:r>
            <a:r>
              <a:rPr lang="en-US" sz="5500" dirty="0" err="1">
                <a:solidFill>
                  <a:srgbClr val="FFFFFF"/>
                </a:solidFill>
                <a:latin typeface="Roboto Condensed"/>
              </a:rPr>
              <a:t>seringues</a:t>
            </a:r>
            <a:r>
              <a:rPr lang="en-US" sz="5500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5500" dirty="0" err="1">
                <a:solidFill>
                  <a:srgbClr val="FFFFFF"/>
                </a:solidFill>
                <a:latin typeface="Roboto Condensed"/>
              </a:rPr>
              <a:t>est</a:t>
            </a:r>
            <a:r>
              <a:rPr lang="en-US" sz="5500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5500" dirty="0" err="1">
                <a:solidFill>
                  <a:srgbClr val="FFFFFF"/>
                </a:solidFill>
                <a:latin typeface="Roboto Condensed"/>
              </a:rPr>
              <a:t>remplie</a:t>
            </a:r>
            <a:r>
              <a:rPr lang="en-US" sz="5500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5500" dirty="0" err="1">
                <a:solidFill>
                  <a:srgbClr val="FFFFFF"/>
                </a:solidFill>
                <a:latin typeface="Roboto Condensed"/>
              </a:rPr>
              <a:t>à</a:t>
            </a:r>
            <a:r>
              <a:rPr lang="en-US" sz="5500" dirty="0">
                <a:solidFill>
                  <a:srgbClr val="FFFFFF"/>
                </a:solidFill>
                <a:latin typeface="Roboto Condensed"/>
              </a:rPr>
              <a:t> 20 ml, </a:t>
            </a:r>
            <a:r>
              <a:rPr lang="en-US" sz="5500" dirty="0" err="1">
                <a:solidFill>
                  <a:srgbClr val="FFFFFF"/>
                </a:solidFill>
                <a:latin typeface="Roboto Condensed"/>
              </a:rPr>
              <a:t>l'expérience</a:t>
            </a:r>
            <a:r>
              <a:rPr lang="en-US" sz="5500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5500" dirty="0" err="1">
                <a:solidFill>
                  <a:srgbClr val="FFFFFF"/>
                </a:solidFill>
                <a:latin typeface="Roboto Condensed"/>
              </a:rPr>
              <a:t>est</a:t>
            </a:r>
            <a:r>
              <a:rPr lang="en-US" sz="5500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5500" dirty="0" err="1">
                <a:solidFill>
                  <a:srgbClr val="FFFFFF"/>
                </a:solidFill>
                <a:latin typeface="Roboto Condensed"/>
              </a:rPr>
              <a:t>terminée</a:t>
            </a:r>
            <a:r>
              <a:rPr lang="en-US" sz="5500" dirty="0">
                <a:solidFill>
                  <a:srgbClr val="FFFFFF"/>
                </a:solidFill>
                <a:latin typeface="Roboto Condensed"/>
              </a:rPr>
              <a:t>.</a:t>
            </a:r>
          </a:p>
          <a:p>
            <a:pPr algn="ctr">
              <a:lnSpc>
                <a:spcPts val="7766"/>
              </a:lnSpc>
              <a:spcBef>
                <a:spcPct val="0"/>
              </a:spcBef>
            </a:pPr>
            <a:r>
              <a:rPr lang="en-US" sz="5500" dirty="0" err="1">
                <a:solidFill>
                  <a:srgbClr val="FFFFFF"/>
                </a:solidFill>
                <a:latin typeface="Roboto Condensed"/>
              </a:rPr>
              <a:t>Désactivez</a:t>
            </a:r>
            <a:r>
              <a:rPr lang="en-US" sz="5500" dirty="0">
                <a:solidFill>
                  <a:srgbClr val="FFFFFF"/>
                </a:solidFill>
                <a:latin typeface="Roboto Condensed"/>
              </a:rPr>
              <a:t> la configuration.</a:t>
            </a:r>
            <a:endParaRPr lang="en-US" sz="5500" dirty="0">
              <a:solidFill>
                <a:srgbClr val="FFFFFF"/>
              </a:solidFill>
              <a:latin typeface="Roboto Condensed"/>
              <a:ea typeface="Roboto Condensed"/>
            </a:endParaRP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5131853" y="6641108"/>
            <a:ext cx="3415589" cy="3517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307609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3C3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-142875"/>
            <a:ext cx="18630900" cy="10572750"/>
            <a:chOff x="0" y="0"/>
            <a:chExt cx="24841200" cy="14097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53000"/>
            </a:blip>
            <a:srcRect l="21364" r="21364"/>
            <a:stretch>
              <a:fillRect/>
            </a:stretch>
          </p:blipFill>
          <p:spPr>
            <a:xfrm>
              <a:off x="0" y="0"/>
              <a:ext cx="12420600" cy="14097000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alphaModFix amt="53000"/>
            </a:blip>
            <a:srcRect l="21364" r="21364"/>
            <a:stretch>
              <a:fillRect/>
            </a:stretch>
          </p:blipFill>
          <p:spPr>
            <a:xfrm>
              <a:off x="12420600" y="0"/>
              <a:ext cx="12420600" cy="14097000"/>
            </a:xfrm>
            <a:prstGeom prst="rect">
              <a:avLst/>
            </a:prstGeom>
          </p:spPr>
        </p:pic>
      </p:grpSp>
      <p:sp>
        <p:nvSpPr>
          <p:cNvPr id="5" name="AutoShape 5"/>
          <p:cNvSpPr/>
          <p:nvPr/>
        </p:nvSpPr>
        <p:spPr>
          <a:xfrm>
            <a:off x="3537225" y="2640591"/>
            <a:ext cx="11213551" cy="6329741"/>
          </a:xfrm>
          <a:prstGeom prst="rect">
            <a:avLst/>
          </a:prstGeom>
          <a:solidFill>
            <a:srgbClr val="FFFFFF"/>
          </a:solidFill>
        </p:spPr>
      </p:sp>
      <p:sp>
        <p:nvSpPr>
          <p:cNvPr id="6" name="TextBox 6"/>
          <p:cNvSpPr txBox="1"/>
          <p:nvPr/>
        </p:nvSpPr>
        <p:spPr>
          <a:xfrm>
            <a:off x="3537225" y="2961932"/>
            <a:ext cx="11213551" cy="54775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560"/>
              </a:lnSpc>
              <a:spcBef>
                <a:spcPct val="0"/>
              </a:spcBef>
            </a:pPr>
            <a:r>
              <a:rPr lang="en-US" sz="10400" dirty="0">
                <a:solidFill>
                  <a:srgbClr val="1E2D4B"/>
                </a:solidFill>
                <a:latin typeface="Roboto Condensed Bold"/>
              </a:rPr>
              <a:t>RÉPONDRE AUX QUESTIONS SUIVANTES:</a:t>
            </a:r>
          </a:p>
        </p:txBody>
      </p:sp>
    </p:spTree>
    <p:extLst>
      <p:ext uri="{BB962C8B-B14F-4D97-AF65-F5344CB8AC3E}">
        <p14:creationId xmlns:p14="http://schemas.microsoft.com/office/powerpoint/2010/main" val="8681085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r="579" b="2543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A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363" r="1311" b="13480"/>
          <a:stretch>
            <a:fillRect/>
          </a:stretch>
        </p:blipFill>
        <p:spPr>
          <a:xfrm>
            <a:off x="0" y="1473782"/>
            <a:ext cx="18288000" cy="918419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863445" y="2268985"/>
            <a:ext cx="11379558" cy="2442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0">
              <a:lnSpc>
                <a:spcPts val="9559"/>
              </a:lnSpc>
              <a:spcBef>
                <a:spcPct val="0"/>
              </a:spcBef>
            </a:pPr>
            <a:r>
              <a:rPr lang="en-US" sz="8460" spc="888" dirty="0">
                <a:solidFill>
                  <a:srgbClr val="FFFFFF"/>
                </a:solidFill>
                <a:latin typeface="Roboto Condensed Bold"/>
              </a:rPr>
              <a:t>QU'EST-CE QU'UN ÉLECTROLYSEUR?</a:t>
            </a:r>
            <a:endParaRPr lang="en-US" sz="8460" u="none" spc="888" dirty="0">
              <a:solidFill>
                <a:srgbClr val="FFFFFF"/>
              </a:solidFill>
              <a:latin typeface="Roboto Condensed Bold"/>
            </a:endParaRPr>
          </a:p>
        </p:txBody>
      </p:sp>
      <p:grpSp>
        <p:nvGrpSpPr>
          <p:cNvPr id="4" name="Group 4"/>
          <p:cNvGrpSpPr/>
          <p:nvPr/>
        </p:nvGrpSpPr>
        <p:grpSpPr>
          <a:xfrm>
            <a:off x="0" y="6305105"/>
            <a:ext cx="18288000" cy="3117061"/>
            <a:chOff x="0" y="0"/>
            <a:chExt cx="6186311" cy="1054413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186311" cy="1054413"/>
            </a:xfrm>
            <a:custGeom>
              <a:avLst/>
              <a:gdLst/>
              <a:ahLst/>
              <a:cxnLst/>
              <a:rect l="l" t="t" r="r" b="b"/>
              <a:pathLst>
                <a:path w="6186311" h="1054413">
                  <a:moveTo>
                    <a:pt x="0" y="0"/>
                  </a:moveTo>
                  <a:lnTo>
                    <a:pt x="6186311" y="0"/>
                  </a:lnTo>
                  <a:lnTo>
                    <a:pt x="6186311" y="1054413"/>
                  </a:lnTo>
                  <a:lnTo>
                    <a:pt x="0" y="1054413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6" name="TextBox 6"/>
          <p:cNvSpPr txBox="1"/>
          <p:nvPr/>
        </p:nvSpPr>
        <p:spPr>
          <a:xfrm>
            <a:off x="95078" y="6906805"/>
            <a:ext cx="18029351" cy="25776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745"/>
              </a:lnSpc>
              <a:spcBef>
                <a:spcPct val="0"/>
              </a:spcBef>
            </a:pPr>
            <a:r>
              <a:rPr lang="en-US" sz="5950" spc="626" dirty="0">
                <a:solidFill>
                  <a:srgbClr val="1C2B47"/>
                </a:solidFill>
                <a:latin typeface="Roboto Condensed Bold"/>
              </a:rPr>
              <a:t>C'EST UN APPAREIL QUI UTILISE L'ÉLECTRICITÉ POUR DIVISER L'EAU EN HYDROGÈNE ET EN OXYGÈNE.</a:t>
            </a:r>
            <a:endParaRPr lang="en-US" sz="5950" u="none" spc="626" dirty="0">
              <a:solidFill>
                <a:srgbClr val="1C2B47"/>
              </a:solidFill>
              <a:latin typeface="Roboto Condensed Bold"/>
            </a:endParaRP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3"/>
          <a:srcRect l="16305" t="31320" r="18884" b="28406"/>
          <a:stretch>
            <a:fillRect/>
          </a:stretch>
        </p:blipFill>
        <p:spPr>
          <a:xfrm>
            <a:off x="14596483" y="193171"/>
            <a:ext cx="3530404" cy="1142166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1683428" y="1060853"/>
            <a:ext cx="6270195" cy="6270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0656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A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363" r="1311" b="13480"/>
          <a:stretch>
            <a:fillRect/>
          </a:stretch>
        </p:blipFill>
        <p:spPr>
          <a:xfrm>
            <a:off x="0" y="1473782"/>
            <a:ext cx="18288000" cy="918419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863445" y="2268985"/>
            <a:ext cx="14276297" cy="35065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190"/>
              </a:lnSpc>
            </a:pPr>
            <a:r>
              <a:rPr lang="en-US" sz="8133" spc="853" dirty="0">
                <a:solidFill>
                  <a:srgbClr val="FFFFFF"/>
                </a:solidFill>
                <a:latin typeface="Roboto Condensed Bold"/>
              </a:rPr>
              <a:t>LAQUELLE DES DEUX SERINGUES SE REMPLIE LE PLUS VITE VERS 20 ML?</a:t>
            </a:r>
            <a:endParaRPr lang="en-US" sz="8133" u="none" spc="853" dirty="0">
              <a:solidFill>
                <a:srgbClr val="FFFFFF"/>
              </a:solidFill>
              <a:latin typeface="Roboto Condensed Bold"/>
            </a:endParaRPr>
          </a:p>
        </p:txBody>
      </p:sp>
      <p:grpSp>
        <p:nvGrpSpPr>
          <p:cNvPr id="4" name="Group 4"/>
          <p:cNvGrpSpPr/>
          <p:nvPr/>
        </p:nvGrpSpPr>
        <p:grpSpPr>
          <a:xfrm>
            <a:off x="0" y="6305105"/>
            <a:ext cx="18288000" cy="3117061"/>
            <a:chOff x="0" y="0"/>
            <a:chExt cx="6186311" cy="1054413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186311" cy="1054413"/>
            </a:xfrm>
            <a:custGeom>
              <a:avLst/>
              <a:gdLst/>
              <a:ahLst/>
              <a:cxnLst/>
              <a:rect l="l" t="t" r="r" b="b"/>
              <a:pathLst>
                <a:path w="6186311" h="1054413">
                  <a:moveTo>
                    <a:pt x="0" y="0"/>
                  </a:moveTo>
                  <a:lnTo>
                    <a:pt x="6186311" y="0"/>
                  </a:lnTo>
                  <a:lnTo>
                    <a:pt x="6186311" y="1054413"/>
                  </a:lnTo>
                  <a:lnTo>
                    <a:pt x="0" y="1054413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6" name="TextBox 6"/>
          <p:cNvSpPr txBox="1"/>
          <p:nvPr/>
        </p:nvSpPr>
        <p:spPr>
          <a:xfrm>
            <a:off x="563449" y="7767839"/>
            <a:ext cx="17161103" cy="8763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745"/>
              </a:lnSpc>
              <a:spcBef>
                <a:spcPct val="0"/>
              </a:spcBef>
            </a:pPr>
            <a:r>
              <a:rPr lang="en-US" sz="5969" spc="626" dirty="0">
                <a:solidFill>
                  <a:srgbClr val="1C2B47"/>
                </a:solidFill>
                <a:latin typeface="Roboto Condensed Bold"/>
              </a:rPr>
              <a:t>CELLE SUR LE CÔTÉ AVEC L’HYDROGÈNE.</a:t>
            </a:r>
            <a:endParaRPr lang="en-US" sz="5969" u="none" spc="626" dirty="0">
              <a:solidFill>
                <a:srgbClr val="1C2B47"/>
              </a:solidFill>
              <a:latin typeface="Roboto Condensed Bold"/>
            </a:endParaRP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3"/>
          <a:srcRect l="16305" t="31320" r="18884" b="28406"/>
          <a:stretch>
            <a:fillRect/>
          </a:stretch>
        </p:blipFill>
        <p:spPr>
          <a:xfrm>
            <a:off x="14596483" y="193171"/>
            <a:ext cx="3530404" cy="1142166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4596483" y="1783634"/>
            <a:ext cx="1553354" cy="1553354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6428819" y="1783634"/>
            <a:ext cx="1553354" cy="1553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4977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A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363" r="1311" b="13480"/>
          <a:stretch>
            <a:fillRect/>
          </a:stretch>
        </p:blipFill>
        <p:spPr>
          <a:xfrm>
            <a:off x="0" y="1473782"/>
            <a:ext cx="18288000" cy="918419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702332" y="2463047"/>
            <a:ext cx="17424555" cy="29571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1843"/>
              </a:lnSpc>
            </a:pPr>
            <a:r>
              <a:rPr lang="en-US" sz="8460" spc="888" dirty="0">
                <a:solidFill>
                  <a:srgbClr val="FFFFFF"/>
                </a:solidFill>
                <a:latin typeface="Roboto Condensed Bold"/>
              </a:rPr>
              <a:t>DE QUEL CÔTÉ </a:t>
            </a:r>
          </a:p>
          <a:p>
            <a:pPr>
              <a:lnSpc>
                <a:spcPts val="11843"/>
              </a:lnSpc>
            </a:pPr>
            <a:r>
              <a:rPr lang="en-US" sz="8460" spc="888" dirty="0">
                <a:solidFill>
                  <a:srgbClr val="FFFFFF"/>
                </a:solidFill>
                <a:latin typeface="Roboto Condensed Bold"/>
              </a:rPr>
              <a:t>L'HYDROGÈNE EST-IL SORTI?</a:t>
            </a:r>
            <a:endParaRPr lang="en-US" sz="8460" u="none" spc="888" dirty="0">
              <a:solidFill>
                <a:srgbClr val="FFFFFF"/>
              </a:solidFill>
              <a:latin typeface="Roboto Condensed Bold"/>
            </a:endParaRPr>
          </a:p>
        </p:txBody>
      </p:sp>
      <p:grpSp>
        <p:nvGrpSpPr>
          <p:cNvPr id="4" name="Group 4"/>
          <p:cNvGrpSpPr/>
          <p:nvPr/>
        </p:nvGrpSpPr>
        <p:grpSpPr>
          <a:xfrm>
            <a:off x="0" y="6305105"/>
            <a:ext cx="18288000" cy="3117061"/>
            <a:chOff x="0" y="0"/>
            <a:chExt cx="6186311" cy="1054413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186311" cy="1054413"/>
            </a:xfrm>
            <a:custGeom>
              <a:avLst/>
              <a:gdLst/>
              <a:ahLst/>
              <a:cxnLst/>
              <a:rect l="l" t="t" r="r" b="b"/>
              <a:pathLst>
                <a:path w="6186311" h="1054413">
                  <a:moveTo>
                    <a:pt x="0" y="0"/>
                  </a:moveTo>
                  <a:lnTo>
                    <a:pt x="6186311" y="0"/>
                  </a:lnTo>
                  <a:lnTo>
                    <a:pt x="6186311" y="1054413"/>
                  </a:lnTo>
                  <a:lnTo>
                    <a:pt x="0" y="1054413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6" name="TextBox 6"/>
          <p:cNvSpPr txBox="1"/>
          <p:nvPr/>
        </p:nvSpPr>
        <p:spPr>
          <a:xfrm>
            <a:off x="563449" y="7767839"/>
            <a:ext cx="17161103" cy="8592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745"/>
              </a:lnSpc>
              <a:spcBef>
                <a:spcPct val="0"/>
              </a:spcBef>
            </a:pPr>
            <a:r>
              <a:rPr lang="en-US" sz="5969" spc="626" dirty="0">
                <a:solidFill>
                  <a:srgbClr val="1C2B47"/>
                </a:solidFill>
                <a:latin typeface="Roboto Condensed Bold"/>
              </a:rPr>
              <a:t>POSITIF</a:t>
            </a: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3"/>
          <a:srcRect l="16305" t="31320" r="18884" b="28406"/>
          <a:stretch>
            <a:fillRect/>
          </a:stretch>
        </p:blipFill>
        <p:spPr>
          <a:xfrm>
            <a:off x="14596483" y="193171"/>
            <a:ext cx="3530404" cy="1142166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1940953" y="2129765"/>
            <a:ext cx="1666967" cy="1666967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4333143" y="2826480"/>
            <a:ext cx="1750631" cy="273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3843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A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363" r="1311" b="13480"/>
          <a:stretch>
            <a:fillRect/>
          </a:stretch>
        </p:blipFill>
        <p:spPr>
          <a:xfrm>
            <a:off x="-3964" y="1473782"/>
            <a:ext cx="18295928" cy="918419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702332" y="2463047"/>
            <a:ext cx="17424555" cy="14568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1844"/>
              </a:lnSpc>
            </a:pPr>
            <a:r>
              <a:rPr lang="en-US" sz="8460" u="none" spc="888" dirty="0">
                <a:solidFill>
                  <a:srgbClr val="FFFFFF"/>
                </a:solidFill>
                <a:latin typeface="Roboto Condensed Bold"/>
              </a:rPr>
              <a:t>POURQUOI?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0" y="6305105"/>
            <a:ext cx="18288000" cy="3117061"/>
            <a:chOff x="0" y="0"/>
            <a:chExt cx="6186311" cy="1054413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186311" cy="1054413"/>
            </a:xfrm>
            <a:custGeom>
              <a:avLst/>
              <a:gdLst/>
              <a:ahLst/>
              <a:cxnLst/>
              <a:rect l="l" t="t" r="r" b="b"/>
              <a:pathLst>
                <a:path w="6186311" h="1054413">
                  <a:moveTo>
                    <a:pt x="0" y="0"/>
                  </a:moveTo>
                  <a:lnTo>
                    <a:pt x="6186311" y="0"/>
                  </a:lnTo>
                  <a:lnTo>
                    <a:pt x="6186311" y="1054413"/>
                  </a:lnTo>
                  <a:lnTo>
                    <a:pt x="0" y="1054413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6" name="TextBox 6"/>
          <p:cNvSpPr txBox="1"/>
          <p:nvPr/>
        </p:nvSpPr>
        <p:spPr>
          <a:xfrm>
            <a:off x="377537" y="6678369"/>
            <a:ext cx="16881763" cy="28212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487"/>
              </a:lnSpc>
            </a:pPr>
            <a:r>
              <a:rPr lang="en-US" sz="4800" spc="509" dirty="0">
                <a:solidFill>
                  <a:srgbClr val="1C2B47"/>
                </a:solidFill>
                <a:latin typeface="Roboto Condensed"/>
                <a:ea typeface="Roboto Condensed"/>
              </a:rPr>
              <a:t>PARCE QUE L'HYDROGÈNE EST CHARGÉ PLUS NÉGATIVEMENT QUE L'OXYGÈNE.</a:t>
            </a:r>
          </a:p>
          <a:p>
            <a:pPr>
              <a:lnSpc>
                <a:spcPts val="5487"/>
              </a:lnSpc>
            </a:pPr>
            <a:endParaRPr lang="en-US" sz="4800" b="1" spc="509" dirty="0">
              <a:solidFill>
                <a:srgbClr val="1C2B47"/>
              </a:solidFill>
              <a:latin typeface="Roboto Condensed"/>
              <a:ea typeface="Roboto Condensed"/>
            </a:endParaRPr>
          </a:p>
          <a:p>
            <a:pPr>
              <a:lnSpc>
                <a:spcPts val="5487"/>
              </a:lnSpc>
            </a:pPr>
            <a:r>
              <a:rPr lang="en-US" sz="4800" b="1" spc="509" dirty="0">
                <a:solidFill>
                  <a:srgbClr val="1C2B47"/>
                </a:solidFill>
                <a:latin typeface="Roboto Condensed"/>
                <a:ea typeface="Roboto Condensed"/>
              </a:rPr>
              <a:t>NOUS SAVONS QUE LES OPPOSÉS ATTIRENT.</a:t>
            </a:r>
            <a:endParaRPr lang="en-US" sz="4856" b="1" spc="509" dirty="0">
              <a:solidFill>
                <a:srgbClr val="1C2B47"/>
              </a:solidFill>
              <a:latin typeface="Roboto Condensed Bold"/>
            </a:endParaRP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3"/>
          <a:srcRect l="16305" t="31320" r="18884" b="28406"/>
          <a:stretch>
            <a:fillRect/>
          </a:stretch>
        </p:blipFill>
        <p:spPr>
          <a:xfrm>
            <a:off x="14596483" y="193171"/>
            <a:ext cx="3530404" cy="1142166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1940953" y="2129765"/>
            <a:ext cx="1666967" cy="1666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7732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A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363" r="1311" b="13480"/>
          <a:stretch>
            <a:fillRect/>
          </a:stretch>
        </p:blipFill>
        <p:spPr>
          <a:xfrm>
            <a:off x="0" y="1473782"/>
            <a:ext cx="18288000" cy="918419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702332" y="2501147"/>
            <a:ext cx="11422546" cy="33712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0">
              <a:lnSpc>
                <a:spcPts val="8959"/>
              </a:lnSpc>
            </a:pPr>
            <a:r>
              <a:rPr lang="en-US" sz="6400" spc="672" dirty="0">
                <a:solidFill>
                  <a:srgbClr val="FFFFFF"/>
                </a:solidFill>
                <a:latin typeface="Roboto Condensed Bold"/>
              </a:rPr>
              <a:t>SAVEZ-VOUS POURQUOI L'OXYGÈNE EST ALLÉ</a:t>
            </a:r>
          </a:p>
          <a:p>
            <a:pPr lvl="0">
              <a:lnSpc>
                <a:spcPts val="8959"/>
              </a:lnSpc>
            </a:pPr>
            <a:r>
              <a:rPr lang="en-US" sz="6400" spc="672" dirty="0">
                <a:solidFill>
                  <a:srgbClr val="FFFFFF"/>
                </a:solidFill>
                <a:latin typeface="Roboto Condensed Bold"/>
              </a:rPr>
              <a:t>DU CÔTÉ OPPOSÉ?</a:t>
            </a:r>
            <a:endParaRPr lang="en-US" sz="6400" u="none" spc="672" dirty="0">
              <a:solidFill>
                <a:srgbClr val="FFFFFF"/>
              </a:solidFill>
              <a:latin typeface="Roboto Condensed Bold"/>
            </a:endParaRPr>
          </a:p>
        </p:txBody>
      </p:sp>
      <p:grpSp>
        <p:nvGrpSpPr>
          <p:cNvPr id="4" name="Group 4"/>
          <p:cNvGrpSpPr/>
          <p:nvPr/>
        </p:nvGrpSpPr>
        <p:grpSpPr>
          <a:xfrm>
            <a:off x="0" y="6305105"/>
            <a:ext cx="18288000" cy="3117061"/>
            <a:chOff x="0" y="0"/>
            <a:chExt cx="6186311" cy="1054413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186311" cy="1054413"/>
            </a:xfrm>
            <a:custGeom>
              <a:avLst/>
              <a:gdLst/>
              <a:ahLst/>
              <a:cxnLst/>
              <a:rect l="l" t="t" r="r" b="b"/>
              <a:pathLst>
                <a:path w="6186311" h="1054413">
                  <a:moveTo>
                    <a:pt x="0" y="0"/>
                  </a:moveTo>
                  <a:lnTo>
                    <a:pt x="6186311" y="0"/>
                  </a:lnTo>
                  <a:lnTo>
                    <a:pt x="6186311" y="1054413"/>
                  </a:lnTo>
                  <a:lnTo>
                    <a:pt x="0" y="1054413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3"/>
          <a:srcRect l="16305" t="31320" r="18884" b="28406"/>
          <a:stretch>
            <a:fillRect/>
          </a:stretch>
        </p:blipFill>
        <p:spPr>
          <a:xfrm>
            <a:off x="14596483" y="193171"/>
            <a:ext cx="3530404" cy="1142166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269325" y="7013865"/>
            <a:ext cx="17749349" cy="17281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745"/>
              </a:lnSpc>
              <a:spcBef>
                <a:spcPct val="0"/>
              </a:spcBef>
            </a:pPr>
            <a:r>
              <a:rPr lang="en-US" sz="5950" spc="626" dirty="0">
                <a:solidFill>
                  <a:srgbClr val="1C2B47"/>
                </a:solidFill>
                <a:latin typeface="Roboto Condensed Bold"/>
              </a:rPr>
              <a:t>PARCE QUE L'OXYGÈNE A UNE CHARGE PLUS POSITIVE.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11722058" y="3075528"/>
            <a:ext cx="2067972" cy="2067972"/>
            <a:chOff x="0" y="0"/>
            <a:chExt cx="6350000" cy="6350000"/>
          </a:xfrm>
        </p:grpSpPr>
        <p:sp>
          <p:nvSpPr>
            <p:cNvPr id="9" name="Freeform 9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10" name="Group 10"/>
          <p:cNvGrpSpPr/>
          <p:nvPr/>
        </p:nvGrpSpPr>
        <p:grpSpPr>
          <a:xfrm>
            <a:off x="15723226" y="4161286"/>
            <a:ext cx="2067972" cy="2067972"/>
            <a:chOff x="0" y="0"/>
            <a:chExt cx="6350000" cy="6350000"/>
          </a:xfrm>
        </p:grpSpPr>
        <p:sp>
          <p:nvSpPr>
            <p:cNvPr id="11" name="Freeform 11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12" name="Group 12"/>
          <p:cNvGrpSpPr/>
          <p:nvPr/>
        </p:nvGrpSpPr>
        <p:grpSpPr>
          <a:xfrm>
            <a:off x="11228358" y="2581828"/>
            <a:ext cx="987401" cy="987401"/>
            <a:chOff x="0" y="0"/>
            <a:chExt cx="6350000" cy="6350000"/>
          </a:xfrm>
        </p:grpSpPr>
        <p:sp>
          <p:nvSpPr>
            <p:cNvPr id="13" name="Freeform 13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4D9F1"/>
            </a:solidFill>
          </p:spPr>
        </p:sp>
      </p:grpSp>
      <p:grpSp>
        <p:nvGrpSpPr>
          <p:cNvPr id="14" name="Group 14"/>
          <p:cNvGrpSpPr/>
          <p:nvPr/>
        </p:nvGrpSpPr>
        <p:grpSpPr>
          <a:xfrm>
            <a:off x="13172208" y="2437275"/>
            <a:ext cx="987401" cy="987401"/>
            <a:chOff x="0" y="0"/>
            <a:chExt cx="6350000" cy="6350000"/>
          </a:xfrm>
        </p:grpSpPr>
        <p:sp>
          <p:nvSpPr>
            <p:cNvPr id="15" name="Freeform 15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4D9F1"/>
            </a:solidFill>
          </p:spPr>
        </p:sp>
      </p:grpSp>
      <p:grpSp>
        <p:nvGrpSpPr>
          <p:cNvPr id="16" name="Group 16"/>
          <p:cNvGrpSpPr/>
          <p:nvPr/>
        </p:nvGrpSpPr>
        <p:grpSpPr>
          <a:xfrm>
            <a:off x="16629119" y="1943574"/>
            <a:ext cx="987401" cy="987401"/>
            <a:chOff x="0" y="0"/>
            <a:chExt cx="6350000" cy="6350000"/>
          </a:xfrm>
        </p:grpSpPr>
        <p:sp>
          <p:nvSpPr>
            <p:cNvPr id="17" name="Freeform 17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4D9F1"/>
            </a:solidFill>
          </p:spPr>
        </p:sp>
      </p:grpSp>
      <p:grpSp>
        <p:nvGrpSpPr>
          <p:cNvPr id="18" name="Group 18"/>
          <p:cNvGrpSpPr/>
          <p:nvPr/>
        </p:nvGrpSpPr>
        <p:grpSpPr>
          <a:xfrm>
            <a:off x="15604659" y="1943574"/>
            <a:ext cx="987401" cy="987401"/>
            <a:chOff x="0" y="0"/>
            <a:chExt cx="6350000" cy="6350000"/>
          </a:xfrm>
        </p:grpSpPr>
        <p:sp>
          <p:nvSpPr>
            <p:cNvPr id="19" name="Freeform 19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4D9F1"/>
            </a:solidFill>
          </p:spPr>
        </p:sp>
      </p:grpSp>
      <p:pic>
        <p:nvPicPr>
          <p:cNvPr id="20" name="Picture 20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-1688363">
            <a:off x="13690177" y="3025068"/>
            <a:ext cx="2010153" cy="606701"/>
          </a:xfrm>
          <a:prstGeom prst="rect">
            <a:avLst/>
          </a:prstGeom>
        </p:spPr>
      </p:pic>
      <p:sp>
        <p:nvSpPr>
          <p:cNvPr id="21" name="TextBox 21"/>
          <p:cNvSpPr txBox="1"/>
          <p:nvPr/>
        </p:nvSpPr>
        <p:spPr>
          <a:xfrm>
            <a:off x="11478427" y="2584356"/>
            <a:ext cx="487263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80"/>
              </a:lnSpc>
            </a:pPr>
            <a:r>
              <a:rPr lang="en-US" sz="5200">
                <a:solidFill>
                  <a:srgbClr val="1C2B47"/>
                </a:solidFill>
                <a:latin typeface="Open Sans"/>
              </a:rPr>
              <a:t>H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3422277" y="2439803"/>
            <a:ext cx="487263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80"/>
              </a:lnSpc>
            </a:pPr>
            <a:r>
              <a:rPr lang="en-US" sz="5200">
                <a:solidFill>
                  <a:srgbClr val="1C2B47"/>
                </a:solidFill>
                <a:latin typeface="Open Sans"/>
              </a:rPr>
              <a:t>H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5854727" y="1946102"/>
            <a:ext cx="487263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80"/>
              </a:lnSpc>
            </a:pPr>
            <a:r>
              <a:rPr lang="en-US" sz="5200">
                <a:solidFill>
                  <a:srgbClr val="1C2B47"/>
                </a:solidFill>
                <a:latin typeface="Open Sans"/>
              </a:rPr>
              <a:t>H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6879188" y="1946102"/>
            <a:ext cx="487263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80"/>
              </a:lnSpc>
            </a:pPr>
            <a:r>
              <a:rPr lang="en-US" sz="5200">
                <a:solidFill>
                  <a:srgbClr val="1C2B47"/>
                </a:solidFill>
                <a:latin typeface="Open Sans"/>
              </a:rPr>
              <a:t>H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2498869" y="3578754"/>
            <a:ext cx="514350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80"/>
              </a:lnSpc>
            </a:pPr>
            <a:r>
              <a:rPr lang="en-US" sz="5200">
                <a:solidFill>
                  <a:srgbClr val="1C2B47"/>
                </a:solidFill>
                <a:latin typeface="Open Sans"/>
              </a:rPr>
              <a:t>O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6500036" y="4704099"/>
            <a:ext cx="514350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80"/>
              </a:lnSpc>
            </a:pPr>
            <a:r>
              <a:rPr lang="en-US" sz="5200">
                <a:solidFill>
                  <a:srgbClr val="1C2B47"/>
                </a:solidFill>
                <a:latin typeface="Open Sans"/>
              </a:rPr>
              <a:t>O</a:t>
            </a:r>
          </a:p>
        </p:txBody>
      </p:sp>
      <p:pic>
        <p:nvPicPr>
          <p:cNvPr id="27" name="Picture 2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969547">
            <a:off x="13713342" y="4156637"/>
            <a:ext cx="1966146" cy="593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8290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A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179" r="2127" b="16975"/>
          <a:stretch>
            <a:fillRect/>
          </a:stretch>
        </p:blipFill>
        <p:spPr>
          <a:xfrm>
            <a:off x="0" y="1473782"/>
            <a:ext cx="18288000" cy="8813218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0" y="3784746"/>
            <a:ext cx="10714996" cy="6057643"/>
            <a:chOff x="0" y="0"/>
            <a:chExt cx="3624579" cy="204912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624579" cy="2049128"/>
            </a:xfrm>
            <a:custGeom>
              <a:avLst/>
              <a:gdLst/>
              <a:ahLst/>
              <a:cxnLst/>
              <a:rect l="l" t="t" r="r" b="b"/>
              <a:pathLst>
                <a:path w="3624579" h="2049128">
                  <a:moveTo>
                    <a:pt x="0" y="0"/>
                  </a:moveTo>
                  <a:lnTo>
                    <a:pt x="3624579" y="0"/>
                  </a:lnTo>
                  <a:lnTo>
                    <a:pt x="3624579" y="2049128"/>
                  </a:lnTo>
                  <a:lnTo>
                    <a:pt x="0" y="2049128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3"/>
          <a:srcRect l="16305" t="31320" r="18884" b="28406"/>
          <a:stretch>
            <a:fillRect/>
          </a:stretch>
        </p:blipFill>
        <p:spPr>
          <a:xfrm>
            <a:off x="14596483" y="193171"/>
            <a:ext cx="3530404" cy="114216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1153046" y="4272970"/>
            <a:ext cx="1940051" cy="133577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4421634" y="4272970"/>
            <a:ext cx="1940051" cy="1335772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1153046" y="6065877"/>
            <a:ext cx="1941289" cy="1479077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4420396" y="6065877"/>
            <a:ext cx="1941289" cy="147907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2575151" y="7734901"/>
            <a:ext cx="2815889" cy="2262203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702332" y="1800860"/>
            <a:ext cx="17316343" cy="16783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0">
              <a:lnSpc>
                <a:spcPts val="6719"/>
              </a:lnSpc>
            </a:pPr>
            <a:r>
              <a:rPr lang="en-US" sz="4800" spc="504" dirty="0">
                <a:solidFill>
                  <a:srgbClr val="FFFFFF"/>
                </a:solidFill>
                <a:latin typeface="Roboto Condensed Bold"/>
              </a:rPr>
              <a:t>COMPAREZ LA QUANTITÉ D'HYDROGÈNE GÉNÉRÉE</a:t>
            </a:r>
          </a:p>
          <a:p>
            <a:pPr lvl="0">
              <a:lnSpc>
                <a:spcPts val="6719"/>
              </a:lnSpc>
            </a:pPr>
            <a:r>
              <a:rPr lang="en-US" sz="4800" spc="504" dirty="0" err="1">
                <a:solidFill>
                  <a:srgbClr val="FFFFFF"/>
                </a:solidFill>
                <a:latin typeface="Roboto Condensed Bold"/>
              </a:rPr>
              <a:t>À</a:t>
            </a:r>
            <a:r>
              <a:rPr lang="en-US" sz="4800" spc="504" dirty="0">
                <a:solidFill>
                  <a:srgbClr val="FFFFFF"/>
                </a:solidFill>
                <a:latin typeface="Roboto Condensed Bold"/>
              </a:rPr>
              <a:t> LA QUANTITÉ D'OXYGÈNE GÉNÉRÉE.</a:t>
            </a:r>
            <a:endParaRPr lang="en-US" sz="4800" u="none" spc="504" dirty="0">
              <a:solidFill>
                <a:srgbClr val="FFFFFF"/>
              </a:solidFill>
              <a:latin typeface="Roboto Condensed Bold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1023163" y="4177720"/>
            <a:ext cx="9035237" cy="7264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105"/>
              </a:lnSpc>
            </a:pPr>
            <a:r>
              <a:rPr lang="en-US" sz="4361" dirty="0" err="1">
                <a:solidFill>
                  <a:srgbClr val="1E2D4B"/>
                </a:solidFill>
                <a:latin typeface="Roboto Condensed"/>
              </a:rPr>
              <a:t>Divisez</a:t>
            </a:r>
            <a:r>
              <a:rPr lang="en-US" sz="4361" dirty="0">
                <a:solidFill>
                  <a:srgbClr val="1E2D4B"/>
                </a:solidFill>
                <a:latin typeface="Roboto Condensed"/>
              </a:rPr>
              <a:t> la </a:t>
            </a:r>
            <a:r>
              <a:rPr lang="en-US" sz="4361" dirty="0" err="1">
                <a:solidFill>
                  <a:srgbClr val="1E2D4B"/>
                </a:solidFill>
                <a:latin typeface="Roboto Condensed"/>
              </a:rPr>
              <a:t>quantité</a:t>
            </a:r>
            <a:r>
              <a:rPr lang="en-US" sz="4361" dirty="0">
                <a:solidFill>
                  <a:srgbClr val="1E2D4B"/>
                </a:solidFill>
                <a:latin typeface="Roboto Condensed"/>
              </a:rPr>
              <a:t> </a:t>
            </a:r>
            <a:r>
              <a:rPr lang="en-US" sz="4361" dirty="0" err="1">
                <a:solidFill>
                  <a:srgbClr val="1E2D4B"/>
                </a:solidFill>
                <a:latin typeface="Roboto Condensed"/>
              </a:rPr>
              <a:t>d'hydrogène</a:t>
            </a:r>
            <a:r>
              <a:rPr lang="en-US" sz="4361" dirty="0">
                <a:solidFill>
                  <a:srgbClr val="1E2D4B"/>
                </a:solidFill>
                <a:latin typeface="Roboto Condensed"/>
              </a:rPr>
              <a:t> par deux.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023163" y="4994130"/>
            <a:ext cx="9431171" cy="7264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105"/>
              </a:lnSpc>
            </a:pPr>
            <a:r>
              <a:rPr lang="en-US" sz="4361" dirty="0" err="1">
                <a:solidFill>
                  <a:srgbClr val="1E2D4B"/>
                </a:solidFill>
                <a:latin typeface="Roboto Condensed"/>
              </a:rPr>
              <a:t>Vous</a:t>
            </a:r>
            <a:r>
              <a:rPr lang="en-US" sz="4361" dirty="0">
                <a:solidFill>
                  <a:srgbClr val="1E2D4B"/>
                </a:solidFill>
                <a:latin typeface="Roboto Condensed"/>
              </a:rPr>
              <a:t> </a:t>
            </a:r>
            <a:r>
              <a:rPr lang="en-US" sz="4361" dirty="0" err="1">
                <a:solidFill>
                  <a:srgbClr val="1E2D4B"/>
                </a:solidFill>
                <a:latin typeface="Roboto Condensed"/>
              </a:rPr>
              <a:t>devriez</a:t>
            </a:r>
            <a:r>
              <a:rPr lang="en-US" sz="4361" dirty="0">
                <a:solidFill>
                  <a:srgbClr val="1E2D4B"/>
                </a:solidFill>
                <a:latin typeface="Roboto Condensed"/>
              </a:rPr>
              <a:t> </a:t>
            </a:r>
            <a:r>
              <a:rPr lang="en-US" sz="4361" dirty="0" err="1">
                <a:solidFill>
                  <a:srgbClr val="1E2D4B"/>
                </a:solidFill>
                <a:latin typeface="Roboto Condensed"/>
              </a:rPr>
              <a:t>obtenir</a:t>
            </a:r>
            <a:r>
              <a:rPr lang="en-US" sz="4361" dirty="0">
                <a:solidFill>
                  <a:srgbClr val="1E2D4B"/>
                </a:solidFill>
                <a:latin typeface="Roboto Condensed"/>
              </a:rPr>
              <a:t> la </a:t>
            </a:r>
            <a:r>
              <a:rPr lang="en-US" sz="4361" dirty="0" err="1">
                <a:solidFill>
                  <a:srgbClr val="1E2D4B"/>
                </a:solidFill>
                <a:latin typeface="Roboto Condensed"/>
              </a:rPr>
              <a:t>quantité</a:t>
            </a:r>
            <a:r>
              <a:rPr lang="en-US" sz="4361" dirty="0">
                <a:solidFill>
                  <a:srgbClr val="1E2D4B"/>
                </a:solidFill>
                <a:latin typeface="Roboto Condensed"/>
              </a:rPr>
              <a:t> </a:t>
            </a:r>
            <a:r>
              <a:rPr lang="en-US" sz="4361" dirty="0" err="1">
                <a:solidFill>
                  <a:srgbClr val="1E2D4B"/>
                </a:solidFill>
                <a:latin typeface="Roboto Condensed"/>
              </a:rPr>
              <a:t>d'oxygène</a:t>
            </a:r>
            <a:r>
              <a:rPr lang="en-US" sz="4361" dirty="0">
                <a:solidFill>
                  <a:srgbClr val="1E2D4B"/>
                </a:solidFill>
                <a:latin typeface="Roboto Condensed"/>
              </a:rPr>
              <a:t>.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374625" y="6426273"/>
            <a:ext cx="3734132" cy="7264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105"/>
              </a:lnSpc>
            </a:pPr>
            <a:r>
              <a:rPr lang="en-US" sz="4361" dirty="0" err="1">
                <a:solidFill>
                  <a:srgbClr val="1E2D4B"/>
                </a:solidFill>
                <a:latin typeface="Roboto Condensed"/>
              </a:rPr>
              <a:t>Formule</a:t>
            </a:r>
            <a:r>
              <a:rPr lang="en-US" sz="4361" dirty="0">
                <a:solidFill>
                  <a:srgbClr val="1E2D4B"/>
                </a:solidFill>
                <a:latin typeface="Roboto Condensed"/>
              </a:rPr>
              <a:t>: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2760491" y="6248520"/>
            <a:ext cx="4177234" cy="5354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80"/>
              </a:lnSpc>
            </a:pPr>
            <a:r>
              <a:rPr lang="en-US" sz="3200" dirty="0">
                <a:solidFill>
                  <a:srgbClr val="1E2D4B"/>
                </a:solidFill>
                <a:latin typeface="Roboto Condensed"/>
              </a:rPr>
              <a:t>? mL </a:t>
            </a:r>
            <a:r>
              <a:rPr lang="en-US" sz="3200" dirty="0" err="1">
                <a:solidFill>
                  <a:srgbClr val="1E2D4B"/>
                </a:solidFill>
                <a:latin typeface="Roboto Condensed"/>
              </a:rPr>
              <a:t>d’hydrogène</a:t>
            </a:r>
            <a:endParaRPr lang="en-US" sz="3200" dirty="0">
              <a:solidFill>
                <a:srgbClr val="1E2D4B"/>
              </a:solidFill>
              <a:latin typeface="Roboto Condensed"/>
            </a:endParaRPr>
          </a:p>
        </p:txBody>
      </p:sp>
      <p:pic>
        <p:nvPicPr>
          <p:cNvPr id="16" name="Picture 16"/>
          <p:cNvPicPr>
            <a:picLocks noChangeAspect="1"/>
          </p:cNvPicPr>
          <p:nvPr/>
        </p:nvPicPr>
        <p:blipFill>
          <a:blip r:embed="rId7"/>
          <a:srcRect r="61581" b="70442"/>
          <a:stretch>
            <a:fillRect/>
          </a:stretch>
        </p:blipFill>
        <p:spPr>
          <a:xfrm>
            <a:off x="2733130" y="6853569"/>
            <a:ext cx="2751256" cy="47625"/>
          </a:xfrm>
          <a:prstGeom prst="rect">
            <a:avLst/>
          </a:prstGeom>
        </p:spPr>
      </p:pic>
      <p:sp>
        <p:nvSpPr>
          <p:cNvPr id="17" name="TextBox 17"/>
          <p:cNvSpPr txBox="1"/>
          <p:nvPr/>
        </p:nvSpPr>
        <p:spPr>
          <a:xfrm>
            <a:off x="3859013" y="6869068"/>
            <a:ext cx="511577" cy="5568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80"/>
              </a:lnSpc>
            </a:pPr>
            <a:r>
              <a:rPr lang="en-US" sz="3200">
                <a:solidFill>
                  <a:srgbClr val="1E2D4B"/>
                </a:solidFill>
                <a:latin typeface="Roboto Condensed"/>
              </a:rPr>
              <a:t>2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5862200" y="6537022"/>
            <a:ext cx="511577" cy="5568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80"/>
              </a:lnSpc>
            </a:pPr>
            <a:r>
              <a:rPr lang="en-US" sz="3200">
                <a:solidFill>
                  <a:srgbClr val="1E2D4B"/>
                </a:solidFill>
                <a:latin typeface="Roboto Condensed"/>
              </a:rPr>
              <a:t>=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6373778" y="6537022"/>
            <a:ext cx="4177234" cy="5354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80"/>
              </a:lnSpc>
            </a:pPr>
            <a:r>
              <a:rPr lang="en-US" sz="3200" dirty="0">
                <a:solidFill>
                  <a:srgbClr val="1E2D4B"/>
                </a:solidFill>
                <a:latin typeface="Roboto Condensed"/>
              </a:rPr>
              <a:t>? mL </a:t>
            </a:r>
            <a:r>
              <a:rPr lang="en-US" sz="3200" dirty="0" err="1">
                <a:solidFill>
                  <a:srgbClr val="1E2D4B"/>
                </a:solidFill>
                <a:latin typeface="Roboto Condensed"/>
              </a:rPr>
              <a:t>d’oxygène</a:t>
            </a:r>
            <a:endParaRPr lang="en-US" sz="3200" dirty="0">
              <a:solidFill>
                <a:srgbClr val="1E2D4B"/>
              </a:solidFill>
              <a:latin typeface="Roboto Condensed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374624" y="7639651"/>
            <a:ext cx="7016775" cy="7264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105"/>
              </a:lnSpc>
            </a:pPr>
            <a:r>
              <a:rPr lang="en-US" sz="4361" dirty="0">
                <a:solidFill>
                  <a:srgbClr val="1E2D4B"/>
                </a:solidFill>
                <a:latin typeface="Roboto Condensed"/>
              </a:rPr>
              <a:t>Rapport </a:t>
            </a:r>
            <a:r>
              <a:rPr lang="en-US" sz="4361" dirty="0" err="1">
                <a:solidFill>
                  <a:srgbClr val="1E2D4B"/>
                </a:solidFill>
                <a:latin typeface="Roboto Condensed"/>
              </a:rPr>
              <a:t>hydrogène</a:t>
            </a:r>
            <a:r>
              <a:rPr lang="en-US" sz="4361" dirty="0">
                <a:solidFill>
                  <a:srgbClr val="1E2D4B"/>
                </a:solidFill>
                <a:latin typeface="Roboto Condensed"/>
              </a:rPr>
              <a:t> / </a:t>
            </a:r>
            <a:r>
              <a:rPr lang="en-US" sz="4361" dirty="0" err="1">
                <a:solidFill>
                  <a:srgbClr val="1E2D4B"/>
                </a:solidFill>
                <a:latin typeface="Roboto Condensed"/>
              </a:rPr>
              <a:t>oxygène</a:t>
            </a:r>
            <a:r>
              <a:rPr lang="en-US" sz="4361" dirty="0">
                <a:solidFill>
                  <a:srgbClr val="1E2D4B"/>
                </a:solidFill>
                <a:latin typeface="Roboto Condensed"/>
              </a:rPr>
              <a:t>: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2760491" y="8493399"/>
            <a:ext cx="4177234" cy="5354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80"/>
              </a:lnSpc>
            </a:pPr>
            <a:r>
              <a:rPr lang="en-US" sz="3200" dirty="0">
                <a:solidFill>
                  <a:srgbClr val="1E2D4B"/>
                </a:solidFill>
                <a:latin typeface="Roboto Condensed Bold"/>
              </a:rPr>
              <a:t>20</a:t>
            </a:r>
            <a:r>
              <a:rPr lang="en-US" sz="3200" dirty="0">
                <a:solidFill>
                  <a:srgbClr val="1E2D4B"/>
                </a:solidFill>
                <a:latin typeface="Roboto Condensed"/>
              </a:rPr>
              <a:t> mL </a:t>
            </a:r>
            <a:r>
              <a:rPr lang="en-US" sz="3200" dirty="0" err="1">
                <a:solidFill>
                  <a:srgbClr val="1E2D4B"/>
                </a:solidFill>
                <a:latin typeface="Roboto Condensed"/>
              </a:rPr>
              <a:t>d’hydrogène</a:t>
            </a:r>
            <a:endParaRPr lang="en-US" sz="3200" dirty="0">
              <a:solidFill>
                <a:srgbClr val="1E2D4B"/>
              </a:solidFill>
              <a:latin typeface="Roboto Condensed"/>
            </a:endParaRPr>
          </a:p>
        </p:txBody>
      </p:sp>
      <p:pic>
        <p:nvPicPr>
          <p:cNvPr id="22" name="Picture 22"/>
          <p:cNvPicPr>
            <a:picLocks noChangeAspect="1"/>
          </p:cNvPicPr>
          <p:nvPr/>
        </p:nvPicPr>
        <p:blipFill>
          <a:blip r:embed="rId7"/>
          <a:srcRect r="61581" b="70442"/>
          <a:stretch>
            <a:fillRect/>
          </a:stretch>
        </p:blipFill>
        <p:spPr>
          <a:xfrm>
            <a:off x="2733130" y="9098448"/>
            <a:ext cx="2751256" cy="47625"/>
          </a:xfrm>
          <a:prstGeom prst="rect">
            <a:avLst/>
          </a:prstGeom>
        </p:spPr>
      </p:pic>
      <p:sp>
        <p:nvSpPr>
          <p:cNvPr id="23" name="TextBox 23"/>
          <p:cNvSpPr txBox="1"/>
          <p:nvPr/>
        </p:nvSpPr>
        <p:spPr>
          <a:xfrm>
            <a:off x="3859013" y="9113947"/>
            <a:ext cx="511577" cy="5568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80"/>
              </a:lnSpc>
            </a:pPr>
            <a:r>
              <a:rPr lang="en-US" sz="3200">
                <a:solidFill>
                  <a:srgbClr val="1E2D4B"/>
                </a:solidFill>
                <a:latin typeface="Roboto Condensed"/>
              </a:rPr>
              <a:t>2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5862200" y="8781901"/>
            <a:ext cx="511577" cy="5568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80"/>
              </a:lnSpc>
            </a:pPr>
            <a:r>
              <a:rPr lang="en-US" sz="3200">
                <a:solidFill>
                  <a:srgbClr val="1E2D4B"/>
                </a:solidFill>
                <a:latin typeface="Roboto Condensed"/>
              </a:rPr>
              <a:t>=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6373778" y="8781901"/>
            <a:ext cx="4177234" cy="5354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80"/>
              </a:lnSpc>
            </a:pPr>
            <a:r>
              <a:rPr lang="en-US" sz="3200" dirty="0">
                <a:solidFill>
                  <a:srgbClr val="1E2D4B"/>
                </a:solidFill>
                <a:latin typeface="Roboto Condensed Bold"/>
              </a:rPr>
              <a:t>10</a:t>
            </a:r>
            <a:r>
              <a:rPr lang="en-US" sz="3200" dirty="0">
                <a:solidFill>
                  <a:srgbClr val="1E2D4B"/>
                </a:solidFill>
                <a:latin typeface="Roboto Condensed"/>
              </a:rPr>
              <a:t> mL </a:t>
            </a:r>
            <a:r>
              <a:rPr lang="en-US" sz="3200" dirty="0" err="1">
                <a:solidFill>
                  <a:srgbClr val="1E2D4B"/>
                </a:solidFill>
                <a:latin typeface="Roboto Condensed"/>
              </a:rPr>
              <a:t>d’oxygène</a:t>
            </a:r>
            <a:endParaRPr lang="en-US" sz="3200" dirty="0">
              <a:solidFill>
                <a:srgbClr val="1E2D4B"/>
              </a:solidFill>
              <a:latin typeface="Roboto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401289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A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363" r="1311" b="13480"/>
          <a:stretch>
            <a:fillRect/>
          </a:stretch>
        </p:blipFill>
        <p:spPr>
          <a:xfrm>
            <a:off x="-3964" y="1473782"/>
            <a:ext cx="18295928" cy="918419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714523" y="2041165"/>
            <a:ext cx="17424555" cy="10707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959"/>
              </a:lnSpc>
            </a:pPr>
            <a:r>
              <a:rPr lang="en-US" sz="6400" spc="672" dirty="0">
                <a:solidFill>
                  <a:srgbClr val="FFFFFF"/>
                </a:solidFill>
                <a:latin typeface="Roboto Condensed Bold"/>
              </a:rPr>
              <a:t>QUE DÉMONTRE CETTE FORMULE?</a:t>
            </a:r>
            <a:r>
              <a:rPr lang="en-US" sz="6400" u="none" spc="672" dirty="0">
                <a:solidFill>
                  <a:srgbClr val="FFFFFF"/>
                </a:solidFill>
                <a:latin typeface="Roboto Condensed Bold"/>
              </a:rPr>
              <a:t>  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0" y="3908330"/>
            <a:ext cx="18288000" cy="6037502"/>
            <a:chOff x="0" y="0"/>
            <a:chExt cx="6186311" cy="204231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186311" cy="2042315"/>
            </a:xfrm>
            <a:custGeom>
              <a:avLst/>
              <a:gdLst/>
              <a:ahLst/>
              <a:cxnLst/>
              <a:rect l="l" t="t" r="r" b="b"/>
              <a:pathLst>
                <a:path w="6186311" h="2042315">
                  <a:moveTo>
                    <a:pt x="0" y="0"/>
                  </a:moveTo>
                  <a:lnTo>
                    <a:pt x="6186311" y="0"/>
                  </a:lnTo>
                  <a:lnTo>
                    <a:pt x="6186311" y="2042315"/>
                  </a:lnTo>
                  <a:lnTo>
                    <a:pt x="0" y="2042315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3"/>
          <a:srcRect l="16305" t="31320" r="18884" b="28406"/>
          <a:stretch>
            <a:fillRect/>
          </a:stretch>
        </p:blipFill>
        <p:spPr>
          <a:xfrm>
            <a:off x="14596483" y="193171"/>
            <a:ext cx="3530404" cy="114216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0674507" y="4415195"/>
            <a:ext cx="7452379" cy="4410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492147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A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363" r="1311" b="13480"/>
          <a:stretch>
            <a:fillRect/>
          </a:stretch>
        </p:blipFill>
        <p:spPr>
          <a:xfrm>
            <a:off x="-3963" y="1473782"/>
            <a:ext cx="18310966" cy="918419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826869" y="2078918"/>
            <a:ext cx="17424555" cy="10707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959"/>
              </a:lnSpc>
            </a:pPr>
            <a:r>
              <a:rPr lang="en-US" sz="6400" spc="672" dirty="0">
                <a:solidFill>
                  <a:srgbClr val="FFFFFF"/>
                </a:solidFill>
                <a:latin typeface="Roboto Condensed Bold"/>
              </a:rPr>
              <a:t>QUE DÉMONTRE CETTE FORMULE?  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0" y="3908330"/>
            <a:ext cx="18288000" cy="6037502"/>
            <a:chOff x="0" y="0"/>
            <a:chExt cx="6238526" cy="204231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238526" cy="2042315"/>
            </a:xfrm>
            <a:custGeom>
              <a:avLst/>
              <a:gdLst/>
              <a:ahLst/>
              <a:cxnLst/>
              <a:rect l="l" t="t" r="r" b="b"/>
              <a:pathLst>
                <a:path w="6238526" h="2042315">
                  <a:moveTo>
                    <a:pt x="0" y="0"/>
                  </a:moveTo>
                  <a:lnTo>
                    <a:pt x="6238526" y="0"/>
                  </a:lnTo>
                  <a:lnTo>
                    <a:pt x="6238526" y="2042315"/>
                  </a:lnTo>
                  <a:lnTo>
                    <a:pt x="0" y="2042315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3"/>
          <a:srcRect l="16305" t="31320" r="18884" b="28406"/>
          <a:stretch>
            <a:fillRect/>
          </a:stretch>
        </p:blipFill>
        <p:spPr>
          <a:xfrm>
            <a:off x="14596483" y="193171"/>
            <a:ext cx="3530404" cy="114216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2260769" y="5354064"/>
            <a:ext cx="5866118" cy="3472008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702332" y="4237708"/>
            <a:ext cx="16148846" cy="6074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104"/>
              </a:lnSpc>
              <a:spcBef>
                <a:spcPct val="0"/>
              </a:spcBef>
            </a:pPr>
            <a:r>
              <a:rPr lang="en-US" sz="3645" dirty="0" err="1">
                <a:solidFill>
                  <a:srgbClr val="1E2D4B"/>
                </a:solidFill>
                <a:latin typeface="Roboto Condensed"/>
              </a:rPr>
              <a:t>Cela</a:t>
            </a:r>
            <a:r>
              <a:rPr lang="en-US" sz="3645" dirty="0">
                <a:solidFill>
                  <a:srgbClr val="1E2D4B"/>
                </a:solidFill>
                <a:latin typeface="Roboto Condensed"/>
              </a:rPr>
              <a:t> </a:t>
            </a:r>
            <a:r>
              <a:rPr lang="en-US" sz="3645" dirty="0" err="1">
                <a:solidFill>
                  <a:srgbClr val="1E2D4B"/>
                </a:solidFill>
                <a:latin typeface="Roboto Condensed"/>
              </a:rPr>
              <a:t>démontre</a:t>
            </a:r>
            <a:r>
              <a:rPr lang="en-US" sz="3645" dirty="0">
                <a:solidFill>
                  <a:srgbClr val="1E2D4B"/>
                </a:solidFill>
                <a:latin typeface="Roboto Condensed"/>
              </a:rPr>
              <a:t> </a:t>
            </a:r>
            <a:r>
              <a:rPr lang="en-US" sz="3645" dirty="0" err="1">
                <a:solidFill>
                  <a:srgbClr val="1E2D4B"/>
                </a:solidFill>
                <a:latin typeface="Roboto Condensed"/>
              </a:rPr>
              <a:t>qu'il</a:t>
            </a:r>
            <a:r>
              <a:rPr lang="en-US" sz="3645" dirty="0">
                <a:solidFill>
                  <a:srgbClr val="1E2D4B"/>
                </a:solidFill>
                <a:latin typeface="Roboto Condensed"/>
              </a:rPr>
              <a:t> y a 2 </a:t>
            </a:r>
            <a:r>
              <a:rPr lang="en-US" sz="3645" dirty="0" err="1">
                <a:solidFill>
                  <a:srgbClr val="1E2D4B"/>
                </a:solidFill>
                <a:latin typeface="Roboto Condensed"/>
              </a:rPr>
              <a:t>atomes</a:t>
            </a:r>
            <a:r>
              <a:rPr lang="en-US" sz="3645" dirty="0">
                <a:solidFill>
                  <a:srgbClr val="1E2D4B"/>
                </a:solidFill>
                <a:latin typeface="Roboto Condensed"/>
              </a:rPr>
              <a:t> </a:t>
            </a:r>
            <a:r>
              <a:rPr lang="en-US" sz="3645" dirty="0" err="1">
                <a:solidFill>
                  <a:srgbClr val="1E2D4B"/>
                </a:solidFill>
                <a:latin typeface="Roboto Condensed"/>
              </a:rPr>
              <a:t>d'hydrogène</a:t>
            </a:r>
            <a:r>
              <a:rPr lang="en-US" sz="3645" dirty="0">
                <a:solidFill>
                  <a:srgbClr val="1E2D4B"/>
                </a:solidFill>
                <a:latin typeface="Roboto Condensed"/>
              </a:rPr>
              <a:t> pour 1 </a:t>
            </a:r>
            <a:r>
              <a:rPr lang="en-US" sz="3645" dirty="0" err="1">
                <a:solidFill>
                  <a:srgbClr val="1E2D4B"/>
                </a:solidFill>
                <a:latin typeface="Roboto Condensed"/>
              </a:rPr>
              <a:t>atome</a:t>
            </a:r>
            <a:r>
              <a:rPr lang="en-US" sz="3645" dirty="0">
                <a:solidFill>
                  <a:srgbClr val="1E2D4B"/>
                </a:solidFill>
                <a:latin typeface="Roboto Condensed"/>
              </a:rPr>
              <a:t> </a:t>
            </a:r>
            <a:r>
              <a:rPr lang="en-US" sz="3645" dirty="0" err="1">
                <a:solidFill>
                  <a:srgbClr val="1E2D4B"/>
                </a:solidFill>
                <a:latin typeface="Roboto Condensed"/>
              </a:rPr>
              <a:t>d'oxygène</a:t>
            </a:r>
            <a:r>
              <a:rPr lang="en-US" sz="3645" dirty="0">
                <a:solidFill>
                  <a:srgbClr val="1E2D4B"/>
                </a:solidFill>
                <a:latin typeface="Roboto Condensed"/>
              </a:rPr>
              <a:t>.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702332" y="5550826"/>
            <a:ext cx="8279209" cy="6283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179"/>
              </a:lnSpc>
              <a:spcBef>
                <a:spcPct val="0"/>
              </a:spcBef>
            </a:pPr>
            <a:r>
              <a:rPr lang="en-US" sz="3699" dirty="0" err="1">
                <a:solidFill>
                  <a:srgbClr val="1C2B47"/>
                </a:solidFill>
                <a:latin typeface="Roboto Condensed"/>
              </a:rPr>
              <a:t>C'est</a:t>
            </a:r>
            <a:r>
              <a:rPr lang="en-US" sz="3699" dirty="0">
                <a:solidFill>
                  <a:srgbClr val="1C2B47"/>
                </a:solidFill>
                <a:latin typeface="Roboto Condensed"/>
              </a:rPr>
              <a:t> </a:t>
            </a:r>
            <a:r>
              <a:rPr lang="en-US" sz="3699" dirty="0" err="1">
                <a:solidFill>
                  <a:srgbClr val="1C2B47"/>
                </a:solidFill>
                <a:latin typeface="Roboto Condensed"/>
              </a:rPr>
              <a:t>là</a:t>
            </a:r>
            <a:r>
              <a:rPr lang="en-US" sz="3699" dirty="0">
                <a:solidFill>
                  <a:srgbClr val="1C2B47"/>
                </a:solidFill>
                <a:latin typeface="Roboto Condensed"/>
              </a:rPr>
              <a:t> que </a:t>
            </a:r>
            <a:r>
              <a:rPr lang="en-US" sz="3699" dirty="0" err="1">
                <a:solidFill>
                  <a:srgbClr val="1C2B47"/>
                </a:solidFill>
                <a:latin typeface="Roboto Condensed"/>
              </a:rPr>
              <a:t>l'eau</a:t>
            </a:r>
            <a:r>
              <a:rPr lang="en-US" sz="3699" dirty="0">
                <a:solidFill>
                  <a:srgbClr val="1C2B47"/>
                </a:solidFill>
                <a:latin typeface="Roboto Condensed"/>
              </a:rPr>
              <a:t> tire son nom</a:t>
            </a:r>
            <a:r>
              <a:rPr lang="cs-CZ" sz="3699" dirty="0">
                <a:solidFill>
                  <a:srgbClr val="1C2B47"/>
                </a:solidFill>
                <a:latin typeface="Roboto Condensed"/>
              </a:rPr>
              <a:t>   </a:t>
            </a:r>
            <a:r>
              <a:rPr lang="en-US" sz="3699" dirty="0">
                <a:solidFill>
                  <a:srgbClr val="1C2B47"/>
                </a:solidFill>
                <a:latin typeface="Roboto Condensed"/>
              </a:rPr>
              <a:t> </a:t>
            </a:r>
            <a:r>
              <a:rPr lang="cs-CZ" sz="3699" dirty="0">
                <a:solidFill>
                  <a:srgbClr val="1C2B47"/>
                </a:solidFill>
                <a:latin typeface="Roboto Condensed"/>
              </a:rPr>
              <a:t>        ?          </a:t>
            </a:r>
            <a:r>
              <a:rPr lang="en-US" sz="3699" dirty="0">
                <a:solidFill>
                  <a:srgbClr val="1C2B47"/>
                </a:solidFill>
                <a:latin typeface="Roboto Condensed"/>
              </a:rPr>
              <a:t>.</a:t>
            </a:r>
            <a:r>
              <a:rPr lang="en-US" sz="3699" dirty="0">
                <a:solidFill>
                  <a:srgbClr val="000000"/>
                </a:solidFill>
                <a:latin typeface="Roboto Condensed"/>
              </a:rPr>
              <a:t> </a:t>
            </a:r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5"/>
          <a:srcRect r="61581" b="70442"/>
          <a:stretch>
            <a:fillRect/>
          </a:stretch>
        </p:blipFill>
        <p:spPr>
          <a:xfrm>
            <a:off x="6230285" y="6180703"/>
            <a:ext cx="2751256" cy="47625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702332" y="7004343"/>
            <a:ext cx="17740026" cy="28707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658"/>
              </a:lnSpc>
              <a:spcBef>
                <a:spcPct val="0"/>
              </a:spcBef>
            </a:pPr>
            <a:r>
              <a:rPr lang="en-US" sz="4041" dirty="0" err="1">
                <a:solidFill>
                  <a:srgbClr val="1C2B47"/>
                </a:solidFill>
                <a:latin typeface="Roboto Condensed"/>
              </a:rPr>
              <a:t>N'oubliez</a:t>
            </a:r>
            <a:r>
              <a:rPr lang="en-US" sz="4041" dirty="0">
                <a:solidFill>
                  <a:srgbClr val="1C2B47"/>
                </a:solidFill>
                <a:latin typeface="Roboto Condensed"/>
              </a:rPr>
              <a:t> pas que nous </a:t>
            </a:r>
            <a:r>
              <a:rPr lang="en-US" sz="4041" dirty="0" err="1">
                <a:solidFill>
                  <a:srgbClr val="1C2B47"/>
                </a:solidFill>
                <a:latin typeface="Roboto Condensed"/>
              </a:rPr>
              <a:t>avons</a:t>
            </a:r>
            <a:r>
              <a:rPr lang="en-US" sz="4041" dirty="0">
                <a:solidFill>
                  <a:srgbClr val="1C2B47"/>
                </a:solidFill>
                <a:latin typeface="Roboto Condensed"/>
              </a:rPr>
              <a:t> </a:t>
            </a:r>
            <a:r>
              <a:rPr lang="en-US" sz="4041" dirty="0" err="1">
                <a:solidFill>
                  <a:srgbClr val="1C2B47"/>
                </a:solidFill>
                <a:latin typeface="Roboto Condensed"/>
              </a:rPr>
              <a:t>utilisé</a:t>
            </a:r>
            <a:r>
              <a:rPr lang="en-US" sz="4041" dirty="0">
                <a:solidFill>
                  <a:srgbClr val="1C2B47"/>
                </a:solidFill>
                <a:latin typeface="Roboto Condensed"/>
              </a:rPr>
              <a:t> de </a:t>
            </a:r>
            <a:r>
              <a:rPr lang="en-US" sz="4041" dirty="0" err="1">
                <a:solidFill>
                  <a:srgbClr val="1C2B47"/>
                </a:solidFill>
                <a:latin typeface="Roboto Condensed"/>
              </a:rPr>
              <a:t>l'eau</a:t>
            </a:r>
            <a:r>
              <a:rPr lang="en-US" sz="4041" dirty="0">
                <a:solidFill>
                  <a:srgbClr val="1C2B47"/>
                </a:solidFill>
                <a:latin typeface="Roboto Condensed"/>
              </a:rPr>
              <a:t> </a:t>
            </a:r>
            <a:r>
              <a:rPr lang="en-US" sz="4041" dirty="0" err="1">
                <a:solidFill>
                  <a:srgbClr val="1C2B47"/>
                </a:solidFill>
                <a:latin typeface="Roboto Condensed"/>
              </a:rPr>
              <a:t>distillée</a:t>
            </a:r>
            <a:r>
              <a:rPr lang="en-US" sz="4041" dirty="0">
                <a:solidFill>
                  <a:srgbClr val="1C2B47"/>
                </a:solidFill>
                <a:latin typeface="Roboto Condensed"/>
              </a:rPr>
              <a:t> pure.</a:t>
            </a:r>
          </a:p>
          <a:p>
            <a:pPr>
              <a:lnSpc>
                <a:spcPts val="5658"/>
              </a:lnSpc>
              <a:spcBef>
                <a:spcPct val="0"/>
              </a:spcBef>
            </a:pPr>
            <a:endParaRPr lang="en-US" sz="4041" dirty="0">
              <a:solidFill>
                <a:srgbClr val="1C2B47"/>
              </a:solidFill>
              <a:latin typeface="Roboto Condensed"/>
            </a:endParaRPr>
          </a:p>
          <a:p>
            <a:pPr>
              <a:lnSpc>
                <a:spcPts val="5658"/>
              </a:lnSpc>
              <a:spcBef>
                <a:spcPct val="0"/>
              </a:spcBef>
            </a:pPr>
            <a:r>
              <a:rPr lang="en-US" sz="4041" dirty="0" err="1">
                <a:solidFill>
                  <a:srgbClr val="1C2B47"/>
                </a:solidFill>
                <a:latin typeface="Roboto Condensed"/>
              </a:rPr>
              <a:t>Cela</a:t>
            </a:r>
            <a:r>
              <a:rPr lang="en-US" sz="4041" dirty="0">
                <a:solidFill>
                  <a:srgbClr val="1C2B47"/>
                </a:solidFill>
                <a:latin typeface="Roboto Condensed"/>
              </a:rPr>
              <a:t> </a:t>
            </a:r>
            <a:r>
              <a:rPr lang="en-US" sz="4041" dirty="0" err="1">
                <a:solidFill>
                  <a:srgbClr val="1C2B47"/>
                </a:solidFill>
                <a:latin typeface="Roboto Condensed"/>
              </a:rPr>
              <a:t>signifie</a:t>
            </a:r>
            <a:r>
              <a:rPr lang="en-US" sz="4041" dirty="0">
                <a:solidFill>
                  <a:srgbClr val="1C2B47"/>
                </a:solidFill>
                <a:latin typeface="Roboto Condensed"/>
              </a:rPr>
              <a:t> que </a:t>
            </a:r>
            <a:r>
              <a:rPr lang="en-US" sz="4041" dirty="0" err="1">
                <a:solidFill>
                  <a:srgbClr val="1C2B47"/>
                </a:solidFill>
                <a:latin typeface="Roboto Condensed"/>
              </a:rPr>
              <a:t>l'eau</a:t>
            </a:r>
            <a:r>
              <a:rPr lang="en-US" sz="4041" dirty="0">
                <a:solidFill>
                  <a:srgbClr val="1C2B47"/>
                </a:solidFill>
                <a:latin typeface="Roboto Condensed"/>
              </a:rPr>
              <a:t> </a:t>
            </a:r>
            <a:r>
              <a:rPr lang="en-US" sz="4041" dirty="0" err="1">
                <a:solidFill>
                  <a:srgbClr val="1C2B47"/>
                </a:solidFill>
                <a:latin typeface="Roboto Condensed"/>
              </a:rPr>
              <a:t>est</a:t>
            </a:r>
            <a:r>
              <a:rPr lang="en-US" sz="4041" dirty="0">
                <a:solidFill>
                  <a:srgbClr val="1C2B47"/>
                </a:solidFill>
                <a:latin typeface="Roboto Condensed"/>
              </a:rPr>
              <a:t> </a:t>
            </a:r>
            <a:r>
              <a:rPr lang="en-US" sz="4041" dirty="0" err="1">
                <a:solidFill>
                  <a:srgbClr val="1C2B47"/>
                </a:solidFill>
                <a:latin typeface="Roboto Condensed"/>
              </a:rPr>
              <a:t>composée</a:t>
            </a:r>
            <a:r>
              <a:rPr lang="en-US" sz="4041" dirty="0">
                <a:solidFill>
                  <a:srgbClr val="1C2B47"/>
                </a:solidFill>
                <a:latin typeface="Roboto Condensed"/>
              </a:rPr>
              <a:t> </a:t>
            </a:r>
            <a:r>
              <a:rPr lang="en-US" sz="4041" dirty="0" err="1">
                <a:solidFill>
                  <a:srgbClr val="1C2B47"/>
                </a:solidFill>
                <a:latin typeface="Roboto Condensed"/>
              </a:rPr>
              <a:t>uniquement</a:t>
            </a:r>
            <a:r>
              <a:rPr lang="en-US" sz="4041" dirty="0">
                <a:solidFill>
                  <a:srgbClr val="1C2B47"/>
                </a:solidFill>
                <a:latin typeface="Roboto Condensed"/>
              </a:rPr>
              <a:t> d’        </a:t>
            </a:r>
            <a:r>
              <a:rPr lang="cs-CZ" sz="4041" dirty="0">
                <a:solidFill>
                  <a:srgbClr val="1C2B47"/>
                </a:solidFill>
                <a:latin typeface="Roboto Condensed"/>
              </a:rPr>
              <a:t>      </a:t>
            </a:r>
            <a:r>
              <a:rPr lang="en-US" sz="4041" dirty="0">
                <a:solidFill>
                  <a:srgbClr val="1C2B47"/>
                </a:solidFill>
                <a:latin typeface="Roboto Condensed"/>
              </a:rPr>
              <a:t>?</a:t>
            </a:r>
            <a:r>
              <a:rPr lang="cs-CZ" sz="4041" dirty="0">
                <a:solidFill>
                  <a:srgbClr val="1C2B47"/>
                </a:solidFill>
                <a:latin typeface="Roboto Condensed"/>
              </a:rPr>
              <a:t>         </a:t>
            </a:r>
            <a:r>
              <a:rPr lang="en-US" sz="4041" dirty="0">
                <a:solidFill>
                  <a:srgbClr val="1C2B47"/>
                </a:solidFill>
                <a:latin typeface="Roboto Condensed"/>
              </a:rPr>
              <a:t>et  d’          </a:t>
            </a:r>
            <a:r>
              <a:rPr lang="cs-CZ" sz="4041" dirty="0">
                <a:solidFill>
                  <a:srgbClr val="1C2B47"/>
                </a:solidFill>
                <a:latin typeface="Roboto Condensed"/>
              </a:rPr>
              <a:t>?   </a:t>
            </a:r>
            <a:r>
              <a:rPr lang="en-US" sz="4041" dirty="0">
                <a:solidFill>
                  <a:srgbClr val="1C2B47"/>
                </a:solidFill>
                <a:latin typeface="Roboto Condensed"/>
              </a:rPr>
              <a:t>         . </a:t>
            </a:r>
          </a:p>
          <a:p>
            <a:pPr algn="ctr">
              <a:lnSpc>
                <a:spcPts val="5658"/>
              </a:lnSpc>
              <a:spcBef>
                <a:spcPct val="0"/>
              </a:spcBef>
            </a:pPr>
            <a:endParaRPr lang="en-US" sz="4041" dirty="0">
              <a:solidFill>
                <a:srgbClr val="1C2B47"/>
              </a:solidFill>
              <a:latin typeface="Roboto Condensed"/>
            </a:endParaRPr>
          </a:p>
        </p:txBody>
      </p:sp>
      <p:pic>
        <p:nvPicPr>
          <p:cNvPr id="12" name="Picture 12"/>
          <p:cNvPicPr>
            <a:picLocks noChangeAspect="1"/>
          </p:cNvPicPr>
          <p:nvPr/>
        </p:nvPicPr>
        <p:blipFill>
          <a:blip r:embed="rId5"/>
          <a:srcRect r="61581" b="70442"/>
          <a:stretch>
            <a:fillRect/>
          </a:stretch>
        </p:blipFill>
        <p:spPr>
          <a:xfrm>
            <a:off x="11201400" y="9063079"/>
            <a:ext cx="2751256" cy="47625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5"/>
          <a:srcRect r="61581" b="70442"/>
          <a:stretch>
            <a:fillRect/>
          </a:stretch>
        </p:blipFill>
        <p:spPr>
          <a:xfrm>
            <a:off x="14986057" y="9110704"/>
            <a:ext cx="2751256" cy="47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48798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A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363" r="1311" b="13480"/>
          <a:stretch>
            <a:fillRect/>
          </a:stretch>
        </p:blipFill>
        <p:spPr>
          <a:xfrm>
            <a:off x="-3963" y="1473782"/>
            <a:ext cx="18310966" cy="918419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826869" y="2078918"/>
            <a:ext cx="17424555" cy="10707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959"/>
              </a:lnSpc>
            </a:pPr>
            <a:r>
              <a:rPr lang="en-US" sz="6400" spc="672" dirty="0">
                <a:solidFill>
                  <a:srgbClr val="FFFFFF"/>
                </a:solidFill>
                <a:latin typeface="Roboto Condensed Bold"/>
              </a:rPr>
              <a:t>QUE DÉMONTRE CETTE FORMULE?  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0" y="3908330"/>
            <a:ext cx="18288000" cy="6037502"/>
            <a:chOff x="0" y="0"/>
            <a:chExt cx="6238526" cy="204231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238526" cy="2042315"/>
            </a:xfrm>
            <a:custGeom>
              <a:avLst/>
              <a:gdLst/>
              <a:ahLst/>
              <a:cxnLst/>
              <a:rect l="l" t="t" r="r" b="b"/>
              <a:pathLst>
                <a:path w="6238526" h="2042315">
                  <a:moveTo>
                    <a:pt x="0" y="0"/>
                  </a:moveTo>
                  <a:lnTo>
                    <a:pt x="6238526" y="0"/>
                  </a:lnTo>
                  <a:lnTo>
                    <a:pt x="6238526" y="2042315"/>
                  </a:lnTo>
                  <a:lnTo>
                    <a:pt x="0" y="2042315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3"/>
          <a:srcRect l="16305" t="31320" r="18884" b="28406"/>
          <a:stretch>
            <a:fillRect/>
          </a:stretch>
        </p:blipFill>
        <p:spPr>
          <a:xfrm>
            <a:off x="14596483" y="193171"/>
            <a:ext cx="3530404" cy="114216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2260769" y="5354064"/>
            <a:ext cx="5866118" cy="3472008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702332" y="4237708"/>
            <a:ext cx="16148846" cy="6074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104"/>
              </a:lnSpc>
              <a:spcBef>
                <a:spcPct val="0"/>
              </a:spcBef>
            </a:pPr>
            <a:r>
              <a:rPr lang="en-US" sz="3645" dirty="0" err="1">
                <a:solidFill>
                  <a:srgbClr val="1E2D4B"/>
                </a:solidFill>
                <a:latin typeface="Roboto Condensed"/>
              </a:rPr>
              <a:t>Cela</a:t>
            </a:r>
            <a:r>
              <a:rPr lang="en-US" sz="3645" dirty="0">
                <a:solidFill>
                  <a:srgbClr val="1E2D4B"/>
                </a:solidFill>
                <a:latin typeface="Roboto Condensed"/>
              </a:rPr>
              <a:t> </a:t>
            </a:r>
            <a:r>
              <a:rPr lang="en-US" sz="3645" dirty="0" err="1">
                <a:solidFill>
                  <a:srgbClr val="1E2D4B"/>
                </a:solidFill>
                <a:latin typeface="Roboto Condensed"/>
              </a:rPr>
              <a:t>démontre</a:t>
            </a:r>
            <a:r>
              <a:rPr lang="en-US" sz="3645" dirty="0">
                <a:solidFill>
                  <a:srgbClr val="1E2D4B"/>
                </a:solidFill>
                <a:latin typeface="Roboto Condensed"/>
              </a:rPr>
              <a:t> </a:t>
            </a:r>
            <a:r>
              <a:rPr lang="en-US" sz="3645" dirty="0" err="1">
                <a:solidFill>
                  <a:srgbClr val="1E2D4B"/>
                </a:solidFill>
                <a:latin typeface="Roboto Condensed"/>
              </a:rPr>
              <a:t>qu'il</a:t>
            </a:r>
            <a:r>
              <a:rPr lang="en-US" sz="3645" dirty="0">
                <a:solidFill>
                  <a:srgbClr val="1E2D4B"/>
                </a:solidFill>
                <a:latin typeface="Roboto Condensed"/>
              </a:rPr>
              <a:t> y a 2 </a:t>
            </a:r>
            <a:r>
              <a:rPr lang="en-US" sz="3645" dirty="0" err="1">
                <a:solidFill>
                  <a:srgbClr val="1E2D4B"/>
                </a:solidFill>
                <a:latin typeface="Roboto Condensed"/>
              </a:rPr>
              <a:t>atomes</a:t>
            </a:r>
            <a:r>
              <a:rPr lang="en-US" sz="3645" dirty="0">
                <a:solidFill>
                  <a:srgbClr val="1E2D4B"/>
                </a:solidFill>
                <a:latin typeface="Roboto Condensed"/>
              </a:rPr>
              <a:t> </a:t>
            </a:r>
            <a:r>
              <a:rPr lang="en-US" sz="3645" dirty="0" err="1">
                <a:solidFill>
                  <a:srgbClr val="1E2D4B"/>
                </a:solidFill>
                <a:latin typeface="Roboto Condensed"/>
              </a:rPr>
              <a:t>d'hydrogène</a:t>
            </a:r>
            <a:r>
              <a:rPr lang="en-US" sz="3645" dirty="0">
                <a:solidFill>
                  <a:srgbClr val="1E2D4B"/>
                </a:solidFill>
                <a:latin typeface="Roboto Condensed"/>
              </a:rPr>
              <a:t> pour 1 </a:t>
            </a:r>
            <a:r>
              <a:rPr lang="en-US" sz="3645" dirty="0" err="1">
                <a:solidFill>
                  <a:srgbClr val="1E2D4B"/>
                </a:solidFill>
                <a:latin typeface="Roboto Condensed"/>
              </a:rPr>
              <a:t>atome</a:t>
            </a:r>
            <a:r>
              <a:rPr lang="en-US" sz="3645" dirty="0">
                <a:solidFill>
                  <a:srgbClr val="1E2D4B"/>
                </a:solidFill>
                <a:latin typeface="Roboto Condensed"/>
              </a:rPr>
              <a:t> </a:t>
            </a:r>
            <a:r>
              <a:rPr lang="en-US" sz="3645" dirty="0" err="1">
                <a:solidFill>
                  <a:srgbClr val="1E2D4B"/>
                </a:solidFill>
                <a:latin typeface="Roboto Condensed"/>
              </a:rPr>
              <a:t>d'oxygène</a:t>
            </a:r>
            <a:r>
              <a:rPr lang="en-US" sz="3645" dirty="0">
                <a:solidFill>
                  <a:srgbClr val="1E2D4B"/>
                </a:solidFill>
                <a:latin typeface="Roboto Condensed"/>
              </a:rPr>
              <a:t>.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702332" y="5550826"/>
            <a:ext cx="8279209" cy="6283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179"/>
              </a:lnSpc>
              <a:spcBef>
                <a:spcPct val="0"/>
              </a:spcBef>
            </a:pPr>
            <a:r>
              <a:rPr lang="en-US" sz="3699" dirty="0" err="1">
                <a:solidFill>
                  <a:srgbClr val="1C2B47"/>
                </a:solidFill>
                <a:latin typeface="Roboto Condensed"/>
              </a:rPr>
              <a:t>C'est</a:t>
            </a:r>
            <a:r>
              <a:rPr lang="en-US" sz="3699" dirty="0">
                <a:solidFill>
                  <a:srgbClr val="1C2B47"/>
                </a:solidFill>
                <a:latin typeface="Roboto Condensed"/>
              </a:rPr>
              <a:t> </a:t>
            </a:r>
            <a:r>
              <a:rPr lang="en-US" sz="3699" dirty="0" err="1">
                <a:solidFill>
                  <a:srgbClr val="1C2B47"/>
                </a:solidFill>
                <a:latin typeface="Roboto Condensed"/>
              </a:rPr>
              <a:t>là</a:t>
            </a:r>
            <a:r>
              <a:rPr lang="en-US" sz="3699" dirty="0">
                <a:solidFill>
                  <a:srgbClr val="1C2B47"/>
                </a:solidFill>
                <a:latin typeface="Roboto Condensed"/>
              </a:rPr>
              <a:t> que </a:t>
            </a:r>
            <a:r>
              <a:rPr lang="en-US" sz="3699" dirty="0" err="1">
                <a:solidFill>
                  <a:srgbClr val="1C2B47"/>
                </a:solidFill>
                <a:latin typeface="Roboto Condensed"/>
              </a:rPr>
              <a:t>l'eau</a:t>
            </a:r>
            <a:r>
              <a:rPr lang="en-US" sz="3699" dirty="0">
                <a:solidFill>
                  <a:srgbClr val="1C2B47"/>
                </a:solidFill>
                <a:latin typeface="Roboto Condensed"/>
              </a:rPr>
              <a:t> tire son nom</a:t>
            </a:r>
            <a:r>
              <a:rPr lang="cs-CZ" sz="3699" dirty="0">
                <a:solidFill>
                  <a:srgbClr val="1C2B47"/>
                </a:solidFill>
                <a:latin typeface="Roboto Condensed"/>
              </a:rPr>
              <a:t>      </a:t>
            </a:r>
            <a:r>
              <a:rPr lang="en-US" sz="4000" dirty="0">
                <a:solidFill>
                  <a:srgbClr val="1C2B47"/>
                </a:solidFill>
                <a:latin typeface="Roboto Condensed"/>
              </a:rPr>
              <a:t>H20</a:t>
            </a:r>
            <a:r>
              <a:rPr lang="cs-CZ" sz="3699" dirty="0">
                <a:solidFill>
                  <a:srgbClr val="1C2B47"/>
                </a:solidFill>
                <a:latin typeface="Roboto Condensed"/>
              </a:rPr>
              <a:t>          </a:t>
            </a:r>
            <a:r>
              <a:rPr lang="en-US" sz="3699" dirty="0">
                <a:solidFill>
                  <a:srgbClr val="1C2B47"/>
                </a:solidFill>
                <a:latin typeface="Roboto Condensed"/>
              </a:rPr>
              <a:t>.</a:t>
            </a:r>
            <a:r>
              <a:rPr lang="en-US" sz="3699" dirty="0">
                <a:solidFill>
                  <a:srgbClr val="000000"/>
                </a:solidFill>
                <a:latin typeface="Roboto Condensed"/>
              </a:rPr>
              <a:t> </a:t>
            </a:r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5"/>
          <a:srcRect r="61581" b="70442"/>
          <a:stretch>
            <a:fillRect/>
          </a:stretch>
        </p:blipFill>
        <p:spPr>
          <a:xfrm>
            <a:off x="6230285" y="6180703"/>
            <a:ext cx="2751256" cy="47625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702332" y="7004343"/>
            <a:ext cx="17740026" cy="28707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658"/>
              </a:lnSpc>
              <a:spcBef>
                <a:spcPct val="0"/>
              </a:spcBef>
            </a:pPr>
            <a:r>
              <a:rPr lang="en-US" sz="4041" dirty="0" err="1">
                <a:solidFill>
                  <a:srgbClr val="1C2B47"/>
                </a:solidFill>
                <a:latin typeface="Roboto Condensed"/>
              </a:rPr>
              <a:t>N'oubliez</a:t>
            </a:r>
            <a:r>
              <a:rPr lang="en-US" sz="4041" dirty="0">
                <a:solidFill>
                  <a:srgbClr val="1C2B47"/>
                </a:solidFill>
                <a:latin typeface="Roboto Condensed"/>
              </a:rPr>
              <a:t> pas que nous </a:t>
            </a:r>
            <a:r>
              <a:rPr lang="en-US" sz="4041" dirty="0" err="1">
                <a:solidFill>
                  <a:srgbClr val="1C2B47"/>
                </a:solidFill>
                <a:latin typeface="Roboto Condensed"/>
              </a:rPr>
              <a:t>avons</a:t>
            </a:r>
            <a:r>
              <a:rPr lang="en-US" sz="4041" dirty="0">
                <a:solidFill>
                  <a:srgbClr val="1C2B47"/>
                </a:solidFill>
                <a:latin typeface="Roboto Condensed"/>
              </a:rPr>
              <a:t> </a:t>
            </a:r>
            <a:r>
              <a:rPr lang="en-US" sz="4041" dirty="0" err="1">
                <a:solidFill>
                  <a:srgbClr val="1C2B47"/>
                </a:solidFill>
                <a:latin typeface="Roboto Condensed"/>
              </a:rPr>
              <a:t>utilisé</a:t>
            </a:r>
            <a:r>
              <a:rPr lang="en-US" sz="4041" dirty="0">
                <a:solidFill>
                  <a:srgbClr val="1C2B47"/>
                </a:solidFill>
                <a:latin typeface="Roboto Condensed"/>
              </a:rPr>
              <a:t> de </a:t>
            </a:r>
            <a:r>
              <a:rPr lang="en-US" sz="4041" dirty="0" err="1">
                <a:solidFill>
                  <a:srgbClr val="1C2B47"/>
                </a:solidFill>
                <a:latin typeface="Roboto Condensed"/>
              </a:rPr>
              <a:t>l'eau</a:t>
            </a:r>
            <a:r>
              <a:rPr lang="en-US" sz="4041" dirty="0">
                <a:solidFill>
                  <a:srgbClr val="1C2B47"/>
                </a:solidFill>
                <a:latin typeface="Roboto Condensed"/>
              </a:rPr>
              <a:t> </a:t>
            </a:r>
            <a:r>
              <a:rPr lang="en-US" sz="4041" dirty="0" err="1">
                <a:solidFill>
                  <a:srgbClr val="1C2B47"/>
                </a:solidFill>
                <a:latin typeface="Roboto Condensed"/>
              </a:rPr>
              <a:t>distillée</a:t>
            </a:r>
            <a:r>
              <a:rPr lang="en-US" sz="4041" dirty="0">
                <a:solidFill>
                  <a:srgbClr val="1C2B47"/>
                </a:solidFill>
                <a:latin typeface="Roboto Condensed"/>
              </a:rPr>
              <a:t> pure.</a:t>
            </a:r>
          </a:p>
          <a:p>
            <a:pPr>
              <a:lnSpc>
                <a:spcPts val="5658"/>
              </a:lnSpc>
              <a:spcBef>
                <a:spcPct val="0"/>
              </a:spcBef>
            </a:pPr>
            <a:endParaRPr lang="en-US" sz="4041" dirty="0">
              <a:solidFill>
                <a:srgbClr val="1C2B47"/>
              </a:solidFill>
              <a:latin typeface="Roboto Condensed"/>
            </a:endParaRPr>
          </a:p>
          <a:p>
            <a:pPr>
              <a:lnSpc>
                <a:spcPts val="5658"/>
              </a:lnSpc>
              <a:spcBef>
                <a:spcPct val="0"/>
              </a:spcBef>
            </a:pPr>
            <a:r>
              <a:rPr lang="en-US" sz="4041" dirty="0" err="1">
                <a:solidFill>
                  <a:srgbClr val="1C2B47"/>
                </a:solidFill>
                <a:latin typeface="Roboto Condensed"/>
              </a:rPr>
              <a:t>Cela</a:t>
            </a:r>
            <a:r>
              <a:rPr lang="en-US" sz="4041" dirty="0">
                <a:solidFill>
                  <a:srgbClr val="1C2B47"/>
                </a:solidFill>
                <a:latin typeface="Roboto Condensed"/>
              </a:rPr>
              <a:t> </a:t>
            </a:r>
            <a:r>
              <a:rPr lang="en-US" sz="4041" dirty="0" err="1">
                <a:solidFill>
                  <a:srgbClr val="1C2B47"/>
                </a:solidFill>
                <a:latin typeface="Roboto Condensed"/>
              </a:rPr>
              <a:t>signifie</a:t>
            </a:r>
            <a:r>
              <a:rPr lang="en-US" sz="4041" dirty="0">
                <a:solidFill>
                  <a:srgbClr val="1C2B47"/>
                </a:solidFill>
                <a:latin typeface="Roboto Condensed"/>
              </a:rPr>
              <a:t> que </a:t>
            </a:r>
            <a:r>
              <a:rPr lang="en-US" sz="4041" dirty="0" err="1">
                <a:solidFill>
                  <a:srgbClr val="1C2B47"/>
                </a:solidFill>
                <a:latin typeface="Roboto Condensed"/>
              </a:rPr>
              <a:t>l'eau</a:t>
            </a:r>
            <a:r>
              <a:rPr lang="en-US" sz="4041" dirty="0">
                <a:solidFill>
                  <a:srgbClr val="1C2B47"/>
                </a:solidFill>
                <a:latin typeface="Roboto Condensed"/>
              </a:rPr>
              <a:t> </a:t>
            </a:r>
            <a:r>
              <a:rPr lang="en-US" sz="4041" dirty="0" err="1">
                <a:solidFill>
                  <a:srgbClr val="1C2B47"/>
                </a:solidFill>
                <a:latin typeface="Roboto Condensed"/>
              </a:rPr>
              <a:t>est</a:t>
            </a:r>
            <a:r>
              <a:rPr lang="en-US" sz="4041" dirty="0">
                <a:solidFill>
                  <a:srgbClr val="1C2B47"/>
                </a:solidFill>
                <a:latin typeface="Roboto Condensed"/>
              </a:rPr>
              <a:t> </a:t>
            </a:r>
            <a:r>
              <a:rPr lang="en-US" sz="4041" dirty="0" err="1">
                <a:solidFill>
                  <a:srgbClr val="1C2B47"/>
                </a:solidFill>
                <a:latin typeface="Roboto Condensed"/>
              </a:rPr>
              <a:t>composée</a:t>
            </a:r>
            <a:r>
              <a:rPr lang="en-US" sz="4041" dirty="0">
                <a:solidFill>
                  <a:srgbClr val="1C2B47"/>
                </a:solidFill>
                <a:latin typeface="Roboto Condensed"/>
              </a:rPr>
              <a:t> </a:t>
            </a:r>
            <a:r>
              <a:rPr lang="en-US" sz="4041" dirty="0" err="1">
                <a:solidFill>
                  <a:srgbClr val="1C2B47"/>
                </a:solidFill>
                <a:latin typeface="Roboto Condensed"/>
              </a:rPr>
              <a:t>uniquement</a:t>
            </a:r>
            <a:r>
              <a:rPr lang="en-US" sz="4041" dirty="0">
                <a:solidFill>
                  <a:srgbClr val="1C2B47"/>
                </a:solidFill>
                <a:latin typeface="Roboto Condensed"/>
              </a:rPr>
              <a:t> d’   </a:t>
            </a:r>
            <a:r>
              <a:rPr lang="en-US" sz="4041" dirty="0" err="1">
                <a:solidFill>
                  <a:srgbClr val="1C2B47"/>
                </a:solidFill>
                <a:latin typeface="Roboto Condensed"/>
              </a:rPr>
              <a:t>hydrogène</a:t>
            </a:r>
            <a:r>
              <a:rPr lang="cs-CZ" sz="4041" dirty="0">
                <a:solidFill>
                  <a:srgbClr val="1C2B47"/>
                </a:solidFill>
                <a:latin typeface="Roboto Condensed"/>
              </a:rPr>
              <a:t>   </a:t>
            </a:r>
            <a:r>
              <a:rPr lang="en-US" sz="4041" dirty="0">
                <a:solidFill>
                  <a:srgbClr val="1C2B47"/>
                </a:solidFill>
                <a:latin typeface="Roboto Condensed"/>
              </a:rPr>
              <a:t>et    d’ </a:t>
            </a:r>
            <a:r>
              <a:rPr lang="en-US" sz="4041" dirty="0" err="1">
                <a:solidFill>
                  <a:srgbClr val="1C2B47"/>
                </a:solidFill>
                <a:latin typeface="Roboto Condensed"/>
              </a:rPr>
              <a:t>oxygène</a:t>
            </a:r>
            <a:r>
              <a:rPr lang="en-US" sz="4041" dirty="0">
                <a:solidFill>
                  <a:srgbClr val="1C2B47"/>
                </a:solidFill>
                <a:latin typeface="Roboto Condensed"/>
              </a:rPr>
              <a:t>       . </a:t>
            </a:r>
          </a:p>
          <a:p>
            <a:pPr algn="ctr">
              <a:lnSpc>
                <a:spcPts val="5658"/>
              </a:lnSpc>
              <a:spcBef>
                <a:spcPct val="0"/>
              </a:spcBef>
            </a:pPr>
            <a:endParaRPr lang="en-US" sz="4041" dirty="0">
              <a:solidFill>
                <a:srgbClr val="1C2B47"/>
              </a:solidFill>
              <a:latin typeface="Roboto Condensed"/>
            </a:endParaRPr>
          </a:p>
        </p:txBody>
      </p:sp>
      <p:pic>
        <p:nvPicPr>
          <p:cNvPr id="12" name="Picture 12"/>
          <p:cNvPicPr>
            <a:picLocks noChangeAspect="1"/>
          </p:cNvPicPr>
          <p:nvPr/>
        </p:nvPicPr>
        <p:blipFill>
          <a:blip r:embed="rId5"/>
          <a:srcRect r="61581" b="70442"/>
          <a:stretch>
            <a:fillRect/>
          </a:stretch>
        </p:blipFill>
        <p:spPr>
          <a:xfrm>
            <a:off x="11049000" y="9079122"/>
            <a:ext cx="2751256" cy="47625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5"/>
          <a:srcRect r="61581" b="70442"/>
          <a:stretch>
            <a:fillRect/>
          </a:stretch>
        </p:blipFill>
        <p:spPr>
          <a:xfrm>
            <a:off x="14668500" y="9127782"/>
            <a:ext cx="2751256" cy="47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6964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>
            <a:alphaModFix amt="7999"/>
          </a:blip>
          <a:srcRect t="3125" b="312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5"/>
          <a:srcRect r="48292"/>
          <a:stretch>
            <a:fillRect/>
          </a:stretch>
        </p:blipFill>
        <p:spPr>
          <a:xfrm>
            <a:off x="215863" y="6275374"/>
            <a:ext cx="4644318" cy="421967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6"/>
          <a:srcRect l="2085" r="1220" b="77208"/>
          <a:stretch>
            <a:fillRect/>
          </a:stretch>
        </p:blipFill>
        <p:spPr>
          <a:xfrm>
            <a:off x="0" y="0"/>
            <a:ext cx="18288000" cy="2419350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351446" y="582660"/>
            <a:ext cx="17585108" cy="149707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12599"/>
              </a:lnSpc>
            </a:pPr>
            <a:r>
              <a:rPr lang="en-US" sz="9000" dirty="0" err="1">
                <a:solidFill>
                  <a:srgbClr val="FFFFFF"/>
                </a:solidFill>
                <a:latin typeface="Montserrat Extra-Bold"/>
              </a:rPr>
              <a:t>qu'est-ce</a:t>
            </a:r>
            <a:r>
              <a:rPr lang="en-US" sz="9000" dirty="0">
                <a:solidFill>
                  <a:srgbClr val="FFFFFF"/>
                </a:solidFill>
                <a:latin typeface="Montserrat Extra-Bold"/>
              </a:rPr>
              <a:t> que L'HYDROGÈNE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6864544" y="3090316"/>
            <a:ext cx="10070853" cy="20658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510"/>
              </a:lnSpc>
            </a:pPr>
            <a:r>
              <a:rPr lang="en-US" sz="3936" dirty="0" err="1">
                <a:solidFill>
                  <a:srgbClr val="1C2B47"/>
                </a:solidFill>
                <a:latin typeface="Roboto Bold"/>
              </a:rPr>
              <a:t>L'hydrogène</a:t>
            </a:r>
            <a:r>
              <a:rPr lang="en-US" sz="3936" dirty="0">
                <a:solidFill>
                  <a:srgbClr val="1C2B47"/>
                </a:solidFill>
                <a:latin typeface="Roboto Bold"/>
              </a:rPr>
              <a:t> </a:t>
            </a:r>
            <a:r>
              <a:rPr lang="en-US" sz="3936" dirty="0" err="1">
                <a:solidFill>
                  <a:srgbClr val="1C2B47"/>
                </a:solidFill>
                <a:latin typeface="Roboto Bold"/>
              </a:rPr>
              <a:t>est</a:t>
            </a:r>
            <a:r>
              <a:rPr lang="en-US" sz="3936" dirty="0">
                <a:solidFill>
                  <a:srgbClr val="1C2B47"/>
                </a:solidFill>
                <a:latin typeface="Roboto Bold"/>
              </a:rPr>
              <a:t> le premier </a:t>
            </a:r>
            <a:r>
              <a:rPr lang="en-US" sz="3936" dirty="0" err="1">
                <a:solidFill>
                  <a:srgbClr val="1C2B47"/>
                </a:solidFill>
                <a:latin typeface="Roboto Bold"/>
              </a:rPr>
              <a:t>élément</a:t>
            </a:r>
            <a:r>
              <a:rPr lang="en-US" sz="3936" dirty="0">
                <a:solidFill>
                  <a:srgbClr val="1C2B47"/>
                </a:solidFill>
                <a:latin typeface="Roboto Bold"/>
              </a:rPr>
              <a:t> du tableau </a:t>
            </a:r>
            <a:r>
              <a:rPr lang="en-US" sz="3936" dirty="0" err="1">
                <a:solidFill>
                  <a:srgbClr val="1C2B47"/>
                </a:solidFill>
                <a:latin typeface="Roboto Bold"/>
              </a:rPr>
              <a:t>périodique</a:t>
            </a:r>
            <a:r>
              <a:rPr lang="en-US" sz="3936" dirty="0">
                <a:solidFill>
                  <a:srgbClr val="1C2B47"/>
                </a:solidFill>
                <a:latin typeface="Roboto Bold"/>
              </a:rPr>
              <a:t> </a:t>
            </a:r>
            <a:r>
              <a:rPr lang="en-US" sz="3936" dirty="0" err="1">
                <a:solidFill>
                  <a:srgbClr val="1C2B47"/>
                </a:solidFill>
                <a:latin typeface="Roboto Bold"/>
              </a:rPr>
              <a:t>en</a:t>
            </a:r>
            <a:r>
              <a:rPr lang="en-US" sz="3936" dirty="0">
                <a:solidFill>
                  <a:srgbClr val="1C2B47"/>
                </a:solidFill>
                <a:latin typeface="Roboto Bold"/>
              </a:rPr>
              <a:t> raison de son </a:t>
            </a:r>
            <a:r>
              <a:rPr lang="en-US" sz="3936" dirty="0" err="1">
                <a:solidFill>
                  <a:srgbClr val="1C2B47"/>
                </a:solidFill>
                <a:latin typeface="Roboto Bold"/>
              </a:rPr>
              <a:t>numéro</a:t>
            </a:r>
            <a:r>
              <a:rPr lang="en-US" sz="3936" dirty="0">
                <a:solidFill>
                  <a:srgbClr val="1C2B47"/>
                </a:solidFill>
                <a:latin typeface="Roboto Bold"/>
              </a:rPr>
              <a:t> </a:t>
            </a:r>
            <a:r>
              <a:rPr lang="en-US" sz="3936" dirty="0" err="1">
                <a:solidFill>
                  <a:srgbClr val="1C2B47"/>
                </a:solidFill>
                <a:latin typeface="Roboto Bold"/>
              </a:rPr>
              <a:t>atomique</a:t>
            </a:r>
            <a:r>
              <a:rPr lang="en-US" sz="3936" dirty="0">
                <a:solidFill>
                  <a:srgbClr val="1C2B47"/>
                </a:solidFill>
                <a:latin typeface="Roboto Bold"/>
              </a:rPr>
              <a:t> de un.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6864544" y="5702582"/>
            <a:ext cx="10070853" cy="20504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414"/>
              </a:lnSpc>
            </a:pPr>
            <a:r>
              <a:rPr lang="en-US" sz="3867" dirty="0" err="1">
                <a:solidFill>
                  <a:srgbClr val="1C2B47"/>
                </a:solidFill>
                <a:latin typeface="Roboto Bold"/>
              </a:rPr>
              <a:t>L'hydrogène</a:t>
            </a:r>
            <a:r>
              <a:rPr lang="en-US" sz="3867" dirty="0">
                <a:solidFill>
                  <a:srgbClr val="1C2B47"/>
                </a:solidFill>
                <a:latin typeface="Roboto Bold"/>
              </a:rPr>
              <a:t> </a:t>
            </a:r>
            <a:r>
              <a:rPr lang="en-US" sz="3867" dirty="0" err="1">
                <a:solidFill>
                  <a:srgbClr val="1C2B47"/>
                </a:solidFill>
                <a:latin typeface="Roboto Bold"/>
              </a:rPr>
              <a:t>est</a:t>
            </a:r>
            <a:r>
              <a:rPr lang="en-US" sz="3867" dirty="0">
                <a:solidFill>
                  <a:srgbClr val="1C2B47"/>
                </a:solidFill>
                <a:latin typeface="Roboto Bold"/>
              </a:rPr>
              <a:t> </a:t>
            </a:r>
            <a:r>
              <a:rPr lang="en-US" sz="3867" dirty="0" err="1">
                <a:solidFill>
                  <a:srgbClr val="1C2B47"/>
                </a:solidFill>
                <a:latin typeface="Roboto Bold"/>
              </a:rPr>
              <a:t>également</a:t>
            </a:r>
            <a:r>
              <a:rPr lang="en-US" sz="3867" dirty="0">
                <a:solidFill>
                  <a:srgbClr val="1C2B47"/>
                </a:solidFill>
                <a:latin typeface="Roboto Bold"/>
              </a:rPr>
              <a:t> </a:t>
            </a:r>
            <a:r>
              <a:rPr lang="en-US" sz="3867" dirty="0" err="1">
                <a:solidFill>
                  <a:srgbClr val="1C2B47"/>
                </a:solidFill>
                <a:latin typeface="Roboto Bold"/>
              </a:rPr>
              <a:t>l'élément</a:t>
            </a:r>
            <a:r>
              <a:rPr lang="en-US" sz="3867" dirty="0">
                <a:solidFill>
                  <a:srgbClr val="1C2B47"/>
                </a:solidFill>
                <a:latin typeface="Roboto Bold"/>
              </a:rPr>
              <a:t> le plus </a:t>
            </a:r>
            <a:r>
              <a:rPr lang="en-US" sz="3867" dirty="0" err="1">
                <a:solidFill>
                  <a:srgbClr val="1C2B47"/>
                </a:solidFill>
                <a:latin typeface="Roboto Bold"/>
              </a:rPr>
              <a:t>abondant</a:t>
            </a:r>
            <a:r>
              <a:rPr lang="en-US" sz="3867" dirty="0">
                <a:solidFill>
                  <a:srgbClr val="1C2B47"/>
                </a:solidFill>
                <a:latin typeface="Roboto Bold"/>
              </a:rPr>
              <a:t> de </a:t>
            </a:r>
            <a:r>
              <a:rPr lang="en-US" sz="3867" dirty="0" err="1">
                <a:solidFill>
                  <a:srgbClr val="1C2B47"/>
                </a:solidFill>
                <a:latin typeface="Roboto Bold"/>
              </a:rPr>
              <a:t>l'univers</a:t>
            </a:r>
            <a:r>
              <a:rPr lang="en-US" sz="3867" dirty="0">
                <a:solidFill>
                  <a:srgbClr val="1C2B47"/>
                </a:solidFill>
                <a:latin typeface="Roboto Bold"/>
              </a:rPr>
              <a:t>, </a:t>
            </a:r>
            <a:r>
              <a:rPr lang="en-US" sz="3867" dirty="0" err="1">
                <a:solidFill>
                  <a:srgbClr val="1C2B47"/>
                </a:solidFill>
                <a:latin typeface="Roboto Bold"/>
              </a:rPr>
              <a:t>représentant</a:t>
            </a:r>
            <a:r>
              <a:rPr lang="en-US" sz="3867" dirty="0">
                <a:solidFill>
                  <a:srgbClr val="1C2B47"/>
                </a:solidFill>
                <a:latin typeface="Roboto Bold"/>
              </a:rPr>
              <a:t> environ 70% de </a:t>
            </a:r>
            <a:r>
              <a:rPr lang="en-US" sz="3867" dirty="0" err="1">
                <a:solidFill>
                  <a:srgbClr val="1C2B47"/>
                </a:solidFill>
                <a:latin typeface="Roboto Bold"/>
              </a:rPr>
              <a:t>tous</a:t>
            </a:r>
            <a:r>
              <a:rPr lang="en-US" sz="3867" dirty="0">
                <a:solidFill>
                  <a:srgbClr val="1C2B47"/>
                </a:solidFill>
                <a:latin typeface="Roboto Bold"/>
              </a:rPr>
              <a:t> les </a:t>
            </a:r>
            <a:r>
              <a:rPr lang="en-US" sz="3867" dirty="0" err="1">
                <a:solidFill>
                  <a:srgbClr val="1C2B47"/>
                </a:solidFill>
                <a:latin typeface="Roboto Bold"/>
              </a:rPr>
              <a:t>atomes</a:t>
            </a:r>
            <a:r>
              <a:rPr lang="en-US" sz="3867" dirty="0">
                <a:solidFill>
                  <a:srgbClr val="1C2B47"/>
                </a:solidFill>
                <a:latin typeface="Roboto Bold"/>
              </a:rPr>
              <a:t>.</a:t>
            </a: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6210300" y="3393023"/>
            <a:ext cx="304800" cy="30480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6210300" y="5970574"/>
            <a:ext cx="304800" cy="30480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6210300" y="8527520"/>
            <a:ext cx="304800" cy="304800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6864544" y="8299485"/>
            <a:ext cx="10070853" cy="13358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414"/>
              </a:lnSpc>
            </a:pPr>
            <a:r>
              <a:rPr lang="en-US" sz="3867" dirty="0" err="1">
                <a:solidFill>
                  <a:srgbClr val="1C2B47"/>
                </a:solidFill>
                <a:latin typeface="Roboto Bold"/>
              </a:rPr>
              <a:t>Cependant</a:t>
            </a:r>
            <a:r>
              <a:rPr lang="en-US" sz="3867" dirty="0">
                <a:solidFill>
                  <a:srgbClr val="1C2B47"/>
                </a:solidFill>
                <a:latin typeface="Roboto Bold"/>
              </a:rPr>
              <a:t>, </a:t>
            </a:r>
            <a:r>
              <a:rPr lang="en-US" sz="3867" dirty="0" err="1">
                <a:solidFill>
                  <a:srgbClr val="1C2B47"/>
                </a:solidFill>
                <a:latin typeface="Roboto Bold"/>
              </a:rPr>
              <a:t>peu</a:t>
            </a:r>
            <a:r>
              <a:rPr lang="en-US" sz="3867" dirty="0">
                <a:solidFill>
                  <a:srgbClr val="1C2B47"/>
                </a:solidFill>
                <a:latin typeface="Roboto Bold"/>
              </a:rPr>
              <a:t> </a:t>
            </a:r>
            <a:r>
              <a:rPr lang="en-US" sz="3867" dirty="0" err="1">
                <a:solidFill>
                  <a:srgbClr val="1C2B47"/>
                </a:solidFill>
                <a:latin typeface="Roboto Bold"/>
              </a:rPr>
              <a:t>d'entre</a:t>
            </a:r>
            <a:r>
              <a:rPr lang="en-US" sz="3867" dirty="0">
                <a:solidFill>
                  <a:srgbClr val="1C2B47"/>
                </a:solidFill>
                <a:latin typeface="Roboto Bold"/>
              </a:rPr>
              <a:t> </a:t>
            </a:r>
            <a:r>
              <a:rPr lang="en-US" sz="3867" dirty="0" err="1">
                <a:solidFill>
                  <a:srgbClr val="1C2B47"/>
                </a:solidFill>
                <a:latin typeface="Roboto Bold"/>
              </a:rPr>
              <a:t>eux</a:t>
            </a:r>
            <a:r>
              <a:rPr lang="en-US" sz="3867" dirty="0">
                <a:solidFill>
                  <a:srgbClr val="1C2B47"/>
                </a:solidFill>
                <a:latin typeface="Roboto Bold"/>
              </a:rPr>
              <a:t> </a:t>
            </a:r>
            <a:r>
              <a:rPr lang="en-US" sz="3867" dirty="0" err="1">
                <a:solidFill>
                  <a:srgbClr val="1C2B47"/>
                </a:solidFill>
                <a:latin typeface="Roboto Bold"/>
              </a:rPr>
              <a:t>sont</a:t>
            </a:r>
            <a:r>
              <a:rPr lang="en-US" sz="3867" dirty="0">
                <a:solidFill>
                  <a:srgbClr val="1C2B47"/>
                </a:solidFill>
                <a:latin typeface="Roboto Bold"/>
              </a:rPr>
              <a:t> </a:t>
            </a:r>
            <a:r>
              <a:rPr lang="en-US" sz="3867" dirty="0" err="1">
                <a:solidFill>
                  <a:srgbClr val="1C2B47"/>
                </a:solidFill>
                <a:latin typeface="Roboto Bold"/>
              </a:rPr>
              <a:t>utilisés</a:t>
            </a:r>
            <a:r>
              <a:rPr lang="en-US" sz="3867" dirty="0">
                <a:solidFill>
                  <a:srgbClr val="1C2B47"/>
                </a:solidFill>
                <a:latin typeface="Roboto Bold"/>
              </a:rPr>
              <a:t> pour </a:t>
            </a:r>
            <a:r>
              <a:rPr lang="en-US" sz="3867" dirty="0" err="1">
                <a:solidFill>
                  <a:srgbClr val="1C2B47"/>
                </a:solidFill>
                <a:latin typeface="Roboto Bold"/>
              </a:rPr>
              <a:t>l'énergie</a:t>
            </a:r>
            <a:r>
              <a:rPr lang="en-US" sz="3867" dirty="0">
                <a:solidFill>
                  <a:srgbClr val="1C2B47"/>
                </a:solidFill>
                <a:latin typeface="Roboto Bold"/>
              </a:rPr>
              <a:t>.</a:t>
            </a:r>
          </a:p>
        </p:txBody>
      </p:sp>
      <p:pic>
        <p:nvPicPr>
          <p:cNvPr id="12" name="Lesson 2 final no move (6)">
            <a:hlinkClick r:id="" action="ppaction://media"/>
            <a:extLst>
              <a:ext uri="{FF2B5EF4-FFF2-40B4-BE49-F238E27FC236}">
                <a16:creationId xmlns:a16="http://schemas.microsoft.com/office/drawing/2014/main" id="{CED283F8-C89E-4258-94B5-D2E725BD665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8"/>
          <a:srcRect t="23148" r="77960" b="37608"/>
          <a:stretch/>
        </p:blipFill>
        <p:spPr>
          <a:xfrm>
            <a:off x="715578" y="2643498"/>
            <a:ext cx="3644887" cy="36506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67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363" t="5742" r="1311" b="13480"/>
          <a:stretch>
            <a:fillRect/>
          </a:stretch>
        </p:blipFill>
        <p:spPr>
          <a:xfrm>
            <a:off x="-154358" y="2083382"/>
            <a:ext cx="18596716" cy="857459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228600" y="180975"/>
            <a:ext cx="17715450" cy="149707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12599"/>
              </a:lnSpc>
            </a:pPr>
            <a:r>
              <a:rPr lang="en-US" sz="9000" dirty="0">
                <a:solidFill>
                  <a:srgbClr val="1C2B47"/>
                </a:solidFill>
                <a:latin typeface="Montserrat Extra-Bold"/>
              </a:rPr>
              <a:t>qui </a:t>
            </a:r>
            <a:r>
              <a:rPr lang="en-US" sz="9000" dirty="0" err="1">
                <a:solidFill>
                  <a:srgbClr val="1C2B47"/>
                </a:solidFill>
                <a:latin typeface="Montserrat Extra-Bold"/>
              </a:rPr>
              <a:t>utilise</a:t>
            </a:r>
            <a:r>
              <a:rPr lang="en-US" sz="9000" dirty="0">
                <a:solidFill>
                  <a:srgbClr val="1C2B47"/>
                </a:solidFill>
                <a:latin typeface="Montserrat Extra-Bold"/>
              </a:rPr>
              <a:t> de </a:t>
            </a:r>
            <a:r>
              <a:rPr lang="en-US" sz="9000" dirty="0" err="1">
                <a:solidFill>
                  <a:srgbClr val="1C2B47"/>
                </a:solidFill>
                <a:latin typeface="Montserrat Extra-Bold"/>
              </a:rPr>
              <a:t>l'HYDROGÈNE</a:t>
            </a:r>
            <a:endParaRPr lang="en-US" sz="9000" dirty="0">
              <a:solidFill>
                <a:srgbClr val="1C2B47"/>
              </a:solidFill>
              <a:latin typeface="Montserrat Extra-Bold"/>
            </a:endParaRP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203509" y="3421784"/>
            <a:ext cx="5880983" cy="5897785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Lesson 2 final no move">
            <a:hlinkClick r:id="" action="ppaction://media"/>
            <a:extLst>
              <a:ext uri="{FF2B5EF4-FFF2-40B4-BE49-F238E27FC236}">
                <a16:creationId xmlns:a16="http://schemas.microsoft.com/office/drawing/2014/main" id="{136096D3-9CE3-4CD7-85C8-6F1228FE1DC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"/>
            <a:ext cx="18364200" cy="10329863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7034948" y="7143414"/>
            <a:ext cx="11253052" cy="3143586"/>
            <a:chOff x="0" y="0"/>
            <a:chExt cx="3806588" cy="106338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806588" cy="1063386"/>
            </a:xfrm>
            <a:custGeom>
              <a:avLst/>
              <a:gdLst/>
              <a:ahLst/>
              <a:cxnLst/>
              <a:rect l="l" t="t" r="r" b="b"/>
              <a:pathLst>
                <a:path w="3806588" h="1063386">
                  <a:moveTo>
                    <a:pt x="0" y="0"/>
                  </a:moveTo>
                  <a:lnTo>
                    <a:pt x="3806588" y="0"/>
                  </a:lnTo>
                  <a:lnTo>
                    <a:pt x="3806588" y="1063386"/>
                  </a:lnTo>
                  <a:lnTo>
                    <a:pt x="0" y="1063386"/>
                  </a:lnTo>
                  <a:close/>
                </a:path>
              </a:pathLst>
            </a:custGeom>
            <a:solidFill>
              <a:srgbClr val="1C2B47">
                <a:alpha val="75686"/>
              </a:srgbClr>
            </a:solidFill>
          </p:spPr>
        </p:sp>
      </p:grpSp>
      <p:sp>
        <p:nvSpPr>
          <p:cNvPr id="4" name="TextBox 4"/>
          <p:cNvSpPr txBox="1"/>
          <p:nvPr/>
        </p:nvSpPr>
        <p:spPr>
          <a:xfrm>
            <a:off x="7323447" y="7232429"/>
            <a:ext cx="10676053" cy="29655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687"/>
              </a:lnSpc>
            </a:pPr>
            <a:r>
              <a:rPr lang="en-US" sz="3200" spc="80" dirty="0" err="1">
                <a:solidFill>
                  <a:srgbClr val="F2FAFF"/>
                </a:solidFill>
                <a:latin typeface="Roboto Bold"/>
              </a:rPr>
              <a:t>L'hydrogène</a:t>
            </a:r>
            <a:r>
              <a:rPr lang="en-US" sz="3200" spc="80" dirty="0">
                <a:solidFill>
                  <a:srgbClr val="F2FAFF"/>
                </a:solidFill>
                <a:latin typeface="Roboto Bold"/>
              </a:rPr>
              <a:t> </a:t>
            </a:r>
            <a:r>
              <a:rPr lang="en-US" sz="3200" spc="80" dirty="0" err="1">
                <a:solidFill>
                  <a:srgbClr val="F2FAFF"/>
                </a:solidFill>
                <a:latin typeface="Roboto Bold"/>
              </a:rPr>
              <a:t>est</a:t>
            </a:r>
            <a:r>
              <a:rPr lang="en-US" sz="3200" spc="80" dirty="0">
                <a:solidFill>
                  <a:srgbClr val="F2FAFF"/>
                </a:solidFill>
                <a:latin typeface="Roboto Bold"/>
              </a:rPr>
              <a:t> </a:t>
            </a:r>
            <a:r>
              <a:rPr lang="en-US" sz="3200" spc="80" dirty="0" err="1">
                <a:solidFill>
                  <a:srgbClr val="F2FAFF"/>
                </a:solidFill>
                <a:latin typeface="Roboto Bold"/>
              </a:rPr>
              <a:t>utilisé</a:t>
            </a:r>
            <a:r>
              <a:rPr lang="en-US" sz="3200" spc="80" dirty="0">
                <a:solidFill>
                  <a:srgbClr val="F2FAFF"/>
                </a:solidFill>
                <a:latin typeface="Roboto Bold"/>
              </a:rPr>
              <a:t> </a:t>
            </a:r>
            <a:r>
              <a:rPr lang="en-US" sz="3200" spc="80" dirty="0" err="1">
                <a:solidFill>
                  <a:srgbClr val="F2FAFF"/>
                </a:solidFill>
                <a:latin typeface="Roboto Bold"/>
              </a:rPr>
              <a:t>quotidiennement</a:t>
            </a:r>
            <a:r>
              <a:rPr lang="en-US" sz="3200" spc="80" dirty="0">
                <a:solidFill>
                  <a:srgbClr val="F2FAFF"/>
                </a:solidFill>
                <a:latin typeface="Roboto Bold"/>
              </a:rPr>
              <a:t> par de </a:t>
            </a:r>
            <a:r>
              <a:rPr lang="en-US" sz="3200" spc="80" dirty="0" err="1">
                <a:solidFill>
                  <a:srgbClr val="F2FAFF"/>
                </a:solidFill>
                <a:latin typeface="Roboto Bold"/>
              </a:rPr>
              <a:t>nombreuses</a:t>
            </a:r>
            <a:r>
              <a:rPr lang="en-US" sz="3200" spc="80" dirty="0">
                <a:solidFill>
                  <a:srgbClr val="F2FAFF"/>
                </a:solidFill>
                <a:latin typeface="Roboto Bold"/>
              </a:rPr>
              <a:t> industries, sous </a:t>
            </a:r>
            <a:r>
              <a:rPr lang="en-US" sz="3200" spc="80" dirty="0" err="1">
                <a:solidFill>
                  <a:srgbClr val="F2FAFF"/>
                </a:solidFill>
                <a:latin typeface="Roboto Bold"/>
              </a:rPr>
              <a:t>ses</a:t>
            </a:r>
            <a:r>
              <a:rPr lang="en-US" sz="3200" spc="80" dirty="0">
                <a:solidFill>
                  <a:srgbClr val="F2FAFF"/>
                </a:solidFill>
                <a:latin typeface="Roboto Bold"/>
              </a:rPr>
              <a:t> </a:t>
            </a:r>
            <a:r>
              <a:rPr lang="en-US" sz="3200" spc="80" dirty="0" err="1">
                <a:solidFill>
                  <a:srgbClr val="F2FAFF"/>
                </a:solidFill>
                <a:latin typeface="Roboto Bold"/>
              </a:rPr>
              <a:t>formes</a:t>
            </a:r>
            <a:r>
              <a:rPr lang="en-US" sz="3200" spc="80" dirty="0">
                <a:solidFill>
                  <a:srgbClr val="F2FAFF"/>
                </a:solidFill>
                <a:latin typeface="Roboto Bold"/>
              </a:rPr>
              <a:t> </a:t>
            </a:r>
            <a:r>
              <a:rPr lang="en-US" sz="3200" spc="80" dirty="0" err="1">
                <a:solidFill>
                  <a:srgbClr val="F2FAFF"/>
                </a:solidFill>
                <a:latin typeface="Roboto Bold"/>
              </a:rPr>
              <a:t>liquide</a:t>
            </a:r>
            <a:r>
              <a:rPr lang="en-US" sz="3200" spc="80" dirty="0">
                <a:solidFill>
                  <a:srgbClr val="F2FAFF"/>
                </a:solidFill>
                <a:latin typeface="Roboto Bold"/>
              </a:rPr>
              <a:t> et </a:t>
            </a:r>
            <a:r>
              <a:rPr lang="en-US" sz="3200" spc="80" dirty="0" err="1">
                <a:solidFill>
                  <a:srgbClr val="F2FAFF"/>
                </a:solidFill>
                <a:latin typeface="Roboto Bold"/>
              </a:rPr>
              <a:t>gazeuse</a:t>
            </a:r>
            <a:r>
              <a:rPr lang="en-US" sz="3200" spc="80" dirty="0">
                <a:solidFill>
                  <a:srgbClr val="F2FAFF"/>
                </a:solidFill>
                <a:latin typeface="Roboto Bold"/>
              </a:rPr>
              <a:t>. </a:t>
            </a:r>
            <a:r>
              <a:rPr lang="en-US" sz="3200" spc="80" dirty="0" err="1">
                <a:solidFill>
                  <a:srgbClr val="F2FAFF"/>
                </a:solidFill>
                <a:latin typeface="Roboto Bold"/>
              </a:rPr>
              <a:t>Cela</a:t>
            </a:r>
            <a:r>
              <a:rPr lang="en-US" sz="3200" spc="80" dirty="0">
                <a:solidFill>
                  <a:srgbClr val="F2FAFF"/>
                </a:solidFill>
                <a:latin typeface="Roboto Bold"/>
              </a:rPr>
              <a:t> </a:t>
            </a:r>
            <a:r>
              <a:rPr lang="en-US" sz="3200" spc="80" dirty="0" err="1">
                <a:solidFill>
                  <a:srgbClr val="F2FAFF"/>
                </a:solidFill>
                <a:latin typeface="Roboto Bold"/>
              </a:rPr>
              <a:t>comprend</a:t>
            </a:r>
            <a:r>
              <a:rPr lang="en-US" sz="3200" spc="80" dirty="0">
                <a:solidFill>
                  <a:srgbClr val="F2FAFF"/>
                </a:solidFill>
                <a:latin typeface="Roboto Bold"/>
              </a:rPr>
              <a:t> </a:t>
            </a:r>
            <a:r>
              <a:rPr lang="en-US" sz="3200" spc="80" dirty="0" err="1">
                <a:solidFill>
                  <a:srgbClr val="F2FAFF"/>
                </a:solidFill>
                <a:latin typeface="Roboto Bold"/>
              </a:rPr>
              <a:t>l'industrie</a:t>
            </a:r>
            <a:r>
              <a:rPr lang="en-US" sz="3200" spc="80" dirty="0">
                <a:solidFill>
                  <a:srgbClr val="F2FAFF"/>
                </a:solidFill>
                <a:latin typeface="Roboto Bold"/>
              </a:rPr>
              <a:t> </a:t>
            </a:r>
            <a:r>
              <a:rPr lang="en-US" sz="3200" spc="80" dirty="0" err="1">
                <a:solidFill>
                  <a:srgbClr val="F2FAFF"/>
                </a:solidFill>
                <a:latin typeface="Roboto Bold"/>
              </a:rPr>
              <a:t>pétrolière</a:t>
            </a:r>
            <a:r>
              <a:rPr lang="en-US" sz="3200" spc="80" dirty="0">
                <a:solidFill>
                  <a:srgbClr val="F2FAFF"/>
                </a:solidFill>
                <a:latin typeface="Roboto Bold"/>
              </a:rPr>
              <a:t> </a:t>
            </a:r>
            <a:r>
              <a:rPr lang="en-US" sz="3200" spc="80" dirty="0" err="1">
                <a:solidFill>
                  <a:srgbClr val="F2FAFF"/>
                </a:solidFill>
                <a:latin typeface="Roboto Bold"/>
              </a:rPr>
              <a:t>ainsi</a:t>
            </a:r>
            <a:r>
              <a:rPr lang="en-US" sz="3200" spc="80" dirty="0">
                <a:solidFill>
                  <a:srgbClr val="F2FAFF"/>
                </a:solidFill>
                <a:latin typeface="Roboto Bold"/>
              </a:rPr>
              <a:t> que divers </a:t>
            </a:r>
            <a:r>
              <a:rPr lang="en-US" sz="3200" spc="80" dirty="0" err="1">
                <a:solidFill>
                  <a:srgbClr val="F2FAFF"/>
                </a:solidFill>
                <a:latin typeface="Roboto Bold"/>
              </a:rPr>
              <a:t>processus</a:t>
            </a:r>
            <a:r>
              <a:rPr lang="en-US" sz="3200" spc="80" dirty="0">
                <a:solidFill>
                  <a:srgbClr val="F2FAFF"/>
                </a:solidFill>
                <a:latin typeface="Roboto Bold"/>
              </a:rPr>
              <a:t> de fabrication pour la production de </a:t>
            </a:r>
            <a:r>
              <a:rPr lang="en-US" sz="3200" spc="80" dirty="0" err="1">
                <a:solidFill>
                  <a:srgbClr val="F2FAFF"/>
                </a:solidFill>
                <a:latin typeface="Roboto Bold"/>
              </a:rPr>
              <a:t>produits</a:t>
            </a:r>
            <a:r>
              <a:rPr lang="en-US" sz="3200" spc="80" dirty="0">
                <a:solidFill>
                  <a:srgbClr val="F2FAFF"/>
                </a:solidFill>
                <a:latin typeface="Roboto Bold"/>
              </a:rPr>
              <a:t> </a:t>
            </a:r>
            <a:r>
              <a:rPr lang="en-US" sz="3200" spc="80" dirty="0" err="1">
                <a:solidFill>
                  <a:srgbClr val="F2FAFF"/>
                </a:solidFill>
                <a:latin typeface="Roboto Bold"/>
              </a:rPr>
              <a:t>chimiques</a:t>
            </a:r>
            <a:r>
              <a:rPr lang="en-US" sz="3200" spc="80" dirty="0">
                <a:solidFill>
                  <a:srgbClr val="F2FAFF"/>
                </a:solidFill>
                <a:latin typeface="Roboto Bold"/>
              </a:rPr>
              <a:t>, </a:t>
            </a:r>
            <a:r>
              <a:rPr lang="en-US" sz="3200" spc="80" dirty="0" err="1">
                <a:solidFill>
                  <a:srgbClr val="F2FAFF"/>
                </a:solidFill>
                <a:latin typeface="Roboto Bold"/>
              </a:rPr>
              <a:t>d'aliments</a:t>
            </a:r>
            <a:r>
              <a:rPr lang="en-US" sz="3200" spc="80" dirty="0">
                <a:solidFill>
                  <a:srgbClr val="F2FAFF"/>
                </a:solidFill>
                <a:latin typeface="Roboto Bold"/>
              </a:rPr>
              <a:t> et </a:t>
            </a:r>
            <a:r>
              <a:rPr lang="en-US" sz="3200" spc="80" dirty="0" err="1">
                <a:solidFill>
                  <a:srgbClr val="F2FAFF"/>
                </a:solidFill>
                <a:latin typeface="Roboto Bold"/>
              </a:rPr>
              <a:t>d'électronique</a:t>
            </a:r>
            <a:r>
              <a:rPr lang="en-US" sz="3200" spc="80" dirty="0">
                <a:solidFill>
                  <a:srgbClr val="F2FAFF"/>
                </a:solidFill>
                <a:latin typeface="Roboto Bold"/>
              </a:rPr>
              <a:t>.</a:t>
            </a:r>
            <a:endParaRPr lang="en-US" sz="3232" spc="80" dirty="0">
              <a:solidFill>
                <a:srgbClr val="F2FAFF"/>
              </a:solidFill>
              <a:latin typeface="Roboto 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3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Lesson 2 final no move (1)">
            <a:hlinkClick r:id="" action="ppaction://media"/>
            <a:extLst>
              <a:ext uri="{FF2B5EF4-FFF2-40B4-BE49-F238E27FC236}">
                <a16:creationId xmlns:a16="http://schemas.microsoft.com/office/drawing/2014/main" id="{7101744B-20ED-4A38-8A6A-1703F9A5717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TextBox 2"/>
          <p:cNvSpPr txBox="1"/>
          <p:nvPr/>
        </p:nvSpPr>
        <p:spPr>
          <a:xfrm>
            <a:off x="757303" y="370504"/>
            <a:ext cx="17009115" cy="16293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390"/>
              </a:lnSpc>
            </a:pPr>
            <a:r>
              <a:rPr lang="en-US" sz="3027" spc="947" dirty="0" err="1">
                <a:solidFill>
                  <a:srgbClr val="F2FAFF"/>
                </a:solidFill>
                <a:latin typeface="HK Modular"/>
              </a:rPr>
              <a:t>L'hydrogène</a:t>
            </a:r>
            <a:r>
              <a:rPr lang="en-US" sz="3027" spc="947" dirty="0">
                <a:solidFill>
                  <a:srgbClr val="F2FAFF"/>
                </a:solidFill>
                <a:latin typeface="HK Modular"/>
              </a:rPr>
              <a:t> a </a:t>
            </a:r>
            <a:r>
              <a:rPr lang="en-US" sz="3027" spc="947" dirty="0" err="1">
                <a:solidFill>
                  <a:srgbClr val="F2FAFF"/>
                </a:solidFill>
                <a:latin typeface="HK Modular"/>
              </a:rPr>
              <a:t>été</a:t>
            </a:r>
            <a:r>
              <a:rPr lang="en-US" sz="3027" spc="947" dirty="0">
                <a:solidFill>
                  <a:srgbClr val="F2FAFF"/>
                </a:solidFill>
                <a:latin typeface="HK Modular"/>
              </a:rPr>
              <a:t> </a:t>
            </a:r>
            <a:r>
              <a:rPr lang="en-US" sz="3027" spc="947" dirty="0" err="1">
                <a:solidFill>
                  <a:srgbClr val="F2FAFF"/>
                </a:solidFill>
                <a:latin typeface="HK Modular"/>
              </a:rPr>
              <a:t>utilisé</a:t>
            </a:r>
            <a:r>
              <a:rPr lang="en-US" sz="3027" spc="947" dirty="0">
                <a:solidFill>
                  <a:srgbClr val="F2FAFF"/>
                </a:solidFill>
                <a:latin typeface="HK Modular"/>
              </a:rPr>
              <a:t> </a:t>
            </a:r>
            <a:r>
              <a:rPr lang="en-US" sz="3027" spc="947" dirty="0" err="1">
                <a:solidFill>
                  <a:srgbClr val="F2FAFF"/>
                </a:solidFill>
                <a:latin typeface="HK Modular"/>
              </a:rPr>
              <a:t>comme</a:t>
            </a:r>
            <a:r>
              <a:rPr lang="en-US" sz="3027" spc="947" dirty="0">
                <a:solidFill>
                  <a:srgbClr val="F2FAFF"/>
                </a:solidFill>
                <a:latin typeface="HK Modular"/>
              </a:rPr>
              <a:t> carburant </a:t>
            </a:r>
            <a:r>
              <a:rPr lang="en-US" sz="3027" spc="947" dirty="0" err="1">
                <a:solidFill>
                  <a:srgbClr val="F2FAFF"/>
                </a:solidFill>
                <a:latin typeface="HK Modular"/>
              </a:rPr>
              <a:t>pAr</a:t>
            </a:r>
            <a:r>
              <a:rPr lang="en-US" sz="3027" spc="947" dirty="0">
                <a:solidFill>
                  <a:srgbClr val="F2FAFF"/>
                </a:solidFill>
                <a:latin typeface="HK Modular"/>
              </a:rPr>
              <a:t> la </a:t>
            </a:r>
            <a:r>
              <a:rPr lang="en-US" sz="3027" spc="947" dirty="0" err="1">
                <a:solidFill>
                  <a:srgbClr val="F2FAFF"/>
                </a:solidFill>
                <a:latin typeface="HK Modular"/>
              </a:rPr>
              <a:t>navette</a:t>
            </a:r>
            <a:r>
              <a:rPr lang="en-US" sz="3027" spc="947" dirty="0">
                <a:solidFill>
                  <a:srgbClr val="F2FAFF"/>
                </a:solidFill>
                <a:latin typeface="HK Modular"/>
              </a:rPr>
              <a:t> </a:t>
            </a:r>
            <a:r>
              <a:rPr lang="en-US" sz="3027" spc="947" dirty="0" err="1">
                <a:solidFill>
                  <a:srgbClr val="F2FAFF"/>
                </a:solidFill>
                <a:latin typeface="HK Modular"/>
              </a:rPr>
              <a:t>spatiale</a:t>
            </a:r>
            <a:r>
              <a:rPr lang="en-US" sz="3027" spc="947" dirty="0">
                <a:solidFill>
                  <a:srgbClr val="F2FAFF"/>
                </a:solidFill>
                <a:latin typeface="HK Modular"/>
              </a:rPr>
              <a:t> de la NASA </a:t>
            </a:r>
            <a:r>
              <a:rPr lang="en-US" sz="2000" spc="947" dirty="0">
                <a:solidFill>
                  <a:srgbClr val="F2FAFF"/>
                </a:solidFill>
                <a:latin typeface="HK Modular"/>
              </a:rPr>
              <a:t>(bases de </a:t>
            </a:r>
            <a:r>
              <a:rPr lang="en-US" sz="2000" spc="947" dirty="0" err="1">
                <a:solidFill>
                  <a:srgbClr val="F2FAFF"/>
                </a:solidFill>
                <a:latin typeface="HK Modular"/>
              </a:rPr>
              <a:t>l'hydrogène</a:t>
            </a:r>
            <a:r>
              <a:rPr lang="en-US" sz="2000" spc="947" dirty="0">
                <a:solidFill>
                  <a:srgbClr val="F2FAFF"/>
                </a:solidFill>
                <a:latin typeface="HK Modular"/>
              </a:rPr>
              <a:t>: </a:t>
            </a:r>
            <a:r>
              <a:rPr lang="en-US" sz="2000" spc="947" dirty="0" err="1">
                <a:solidFill>
                  <a:srgbClr val="F2FAFF"/>
                </a:solidFill>
                <a:latin typeface="HK Modular"/>
              </a:rPr>
              <a:t>produits</a:t>
            </a:r>
            <a:r>
              <a:rPr lang="en-US" sz="2000" spc="947" dirty="0">
                <a:solidFill>
                  <a:srgbClr val="F2FAFF"/>
                </a:solidFill>
                <a:latin typeface="HK Modular"/>
              </a:rPr>
              <a:t> de </a:t>
            </a:r>
            <a:r>
              <a:rPr lang="en-US" sz="2000" spc="947" dirty="0" err="1">
                <a:solidFill>
                  <a:srgbClr val="F2FAFF"/>
                </a:solidFill>
                <a:latin typeface="HK Modular"/>
              </a:rPr>
              <a:t>l'air</a:t>
            </a:r>
            <a:r>
              <a:rPr lang="en-US" sz="2000" spc="947" dirty="0">
                <a:solidFill>
                  <a:srgbClr val="F2FAFF"/>
                </a:solidFill>
                <a:latin typeface="HK Modular"/>
              </a:rPr>
              <a:t>)</a:t>
            </a:r>
            <a:endParaRPr lang="en-US" sz="3027" spc="947" dirty="0">
              <a:solidFill>
                <a:srgbClr val="F2FAFF"/>
              </a:solidFill>
              <a:latin typeface="HK Modular"/>
            </a:endParaRP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3301487" y="4595970"/>
            <a:ext cx="4662663" cy="411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3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Lesson 2 final no move (2)">
            <a:hlinkClick r:id="" action="ppaction://media"/>
            <a:extLst>
              <a:ext uri="{FF2B5EF4-FFF2-40B4-BE49-F238E27FC236}">
                <a16:creationId xmlns:a16="http://schemas.microsoft.com/office/drawing/2014/main" id="{87224F32-D9A7-4E24-B0A3-AFEC259D10D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TextBox 2"/>
          <p:cNvSpPr txBox="1"/>
          <p:nvPr/>
        </p:nvSpPr>
        <p:spPr>
          <a:xfrm>
            <a:off x="371889" y="4197653"/>
            <a:ext cx="17916111" cy="19220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23"/>
              </a:lnSpc>
            </a:pPr>
            <a:r>
              <a:rPr lang="en-US" sz="5350" spc="134" dirty="0">
                <a:solidFill>
                  <a:srgbClr val="F2FAFF"/>
                </a:solidFill>
                <a:latin typeface="Roboto Bold"/>
              </a:rPr>
              <a:t>Sur Terre, </a:t>
            </a:r>
            <a:r>
              <a:rPr lang="en-US" sz="5350" spc="134" dirty="0" err="1">
                <a:solidFill>
                  <a:srgbClr val="F2FAFF"/>
                </a:solidFill>
                <a:latin typeface="Roboto Bold"/>
              </a:rPr>
              <a:t>l'hydrogène</a:t>
            </a:r>
            <a:r>
              <a:rPr lang="en-US" sz="5350" spc="134" dirty="0">
                <a:solidFill>
                  <a:srgbClr val="F2FAFF"/>
                </a:solidFill>
                <a:latin typeface="Roboto Bold"/>
              </a:rPr>
              <a:t> se </a:t>
            </a:r>
            <a:r>
              <a:rPr lang="en-US" sz="5350" spc="134" dirty="0" err="1">
                <a:solidFill>
                  <a:srgbClr val="F2FAFF"/>
                </a:solidFill>
                <a:latin typeface="Roboto Bold"/>
              </a:rPr>
              <a:t>trouve</a:t>
            </a:r>
            <a:r>
              <a:rPr lang="en-US" sz="5350" spc="134" dirty="0">
                <a:solidFill>
                  <a:srgbClr val="F2FAFF"/>
                </a:solidFill>
                <a:latin typeface="Roboto Bold"/>
              </a:rPr>
              <a:t> </a:t>
            </a:r>
            <a:r>
              <a:rPr lang="en-US" sz="5350" spc="134" dirty="0" err="1">
                <a:solidFill>
                  <a:srgbClr val="F2FAFF"/>
                </a:solidFill>
                <a:latin typeface="Roboto Bold"/>
              </a:rPr>
              <a:t>principalement</a:t>
            </a:r>
            <a:r>
              <a:rPr lang="en-US" sz="5350" spc="134" dirty="0">
                <a:solidFill>
                  <a:srgbClr val="F2FAFF"/>
                </a:solidFill>
                <a:latin typeface="Roboto Bold"/>
              </a:rPr>
              <a:t> dans </a:t>
            </a:r>
            <a:r>
              <a:rPr lang="en-US" sz="5350" spc="134" dirty="0" err="1">
                <a:solidFill>
                  <a:srgbClr val="F2FAFF"/>
                </a:solidFill>
                <a:latin typeface="Roboto Bold"/>
              </a:rPr>
              <a:t>l'eau</a:t>
            </a:r>
            <a:r>
              <a:rPr lang="en-US" sz="5350" spc="134" dirty="0">
                <a:solidFill>
                  <a:srgbClr val="F2FAFF"/>
                </a:solidFill>
                <a:latin typeface="Roboto Bold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6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Lesson 2 final no move (3)">
            <a:hlinkClick r:id="" action="ppaction://media"/>
            <a:extLst>
              <a:ext uri="{FF2B5EF4-FFF2-40B4-BE49-F238E27FC236}">
                <a16:creationId xmlns:a16="http://schemas.microsoft.com/office/drawing/2014/main" id="{C9459BFC-3829-4D3E-B1A3-C367192C9A3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76200" y="-42863"/>
            <a:ext cx="18364200" cy="10329863"/>
          </a:xfrm>
          <a:prstGeom prst="rect">
            <a:avLst/>
          </a:prstGeom>
        </p:spPr>
      </p:pic>
      <p:sp>
        <p:nvSpPr>
          <p:cNvPr id="2" name="TextBox 2"/>
          <p:cNvSpPr txBox="1"/>
          <p:nvPr/>
        </p:nvSpPr>
        <p:spPr>
          <a:xfrm>
            <a:off x="646650" y="665779"/>
            <a:ext cx="14593350" cy="16270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627"/>
              </a:lnSpc>
            </a:pPr>
            <a:r>
              <a:rPr lang="en-US" sz="4550" spc="114" dirty="0" err="1">
                <a:solidFill>
                  <a:srgbClr val="F2FAFF"/>
                </a:solidFill>
                <a:latin typeface="Roboto Bold"/>
              </a:rPr>
              <a:t>L'hydrogène</a:t>
            </a:r>
            <a:r>
              <a:rPr lang="en-US" sz="4550" spc="114" dirty="0">
                <a:solidFill>
                  <a:srgbClr val="F2FAFF"/>
                </a:solidFill>
                <a:latin typeface="Roboto Bold"/>
              </a:rPr>
              <a:t> </a:t>
            </a:r>
            <a:r>
              <a:rPr lang="en-US" sz="4550" spc="114" dirty="0" err="1">
                <a:solidFill>
                  <a:srgbClr val="F2FAFF"/>
                </a:solidFill>
                <a:latin typeface="Roboto Bold"/>
              </a:rPr>
              <a:t>est</a:t>
            </a:r>
            <a:r>
              <a:rPr lang="en-US" sz="4550" spc="114" dirty="0">
                <a:solidFill>
                  <a:srgbClr val="F2FAFF"/>
                </a:solidFill>
                <a:latin typeface="Roboto Bold"/>
              </a:rPr>
              <a:t> </a:t>
            </a:r>
            <a:r>
              <a:rPr lang="en-US" sz="4550" spc="114" dirty="0" err="1">
                <a:solidFill>
                  <a:srgbClr val="F2FAFF"/>
                </a:solidFill>
                <a:latin typeface="Roboto Bold"/>
              </a:rPr>
              <a:t>abondant</a:t>
            </a:r>
            <a:r>
              <a:rPr lang="en-US" sz="4550" spc="114" dirty="0">
                <a:solidFill>
                  <a:srgbClr val="F2FAFF"/>
                </a:solidFill>
                <a:latin typeface="Roboto Bold"/>
              </a:rPr>
              <a:t> dans le Soleil, les étoiles et </a:t>
            </a:r>
            <a:r>
              <a:rPr lang="en-US" sz="4550" spc="114" dirty="0" err="1">
                <a:solidFill>
                  <a:srgbClr val="F2FAFF"/>
                </a:solidFill>
                <a:latin typeface="Roboto Bold"/>
              </a:rPr>
              <a:t>même</a:t>
            </a:r>
            <a:r>
              <a:rPr lang="en-US" sz="4550" spc="114" dirty="0">
                <a:solidFill>
                  <a:srgbClr val="F2FAFF"/>
                </a:solidFill>
                <a:latin typeface="Roboto Bold"/>
              </a:rPr>
              <a:t> la </a:t>
            </a:r>
            <a:r>
              <a:rPr lang="en-US" sz="4550" spc="114" dirty="0" err="1">
                <a:solidFill>
                  <a:srgbClr val="F2FAFF"/>
                </a:solidFill>
                <a:latin typeface="Roboto Bold"/>
              </a:rPr>
              <a:t>planète</a:t>
            </a:r>
            <a:r>
              <a:rPr lang="en-US" sz="4550" spc="114" dirty="0">
                <a:solidFill>
                  <a:srgbClr val="F2FAFF"/>
                </a:solidFill>
                <a:latin typeface="Roboto Bold"/>
              </a:rPr>
              <a:t> Jupiter.</a:t>
            </a:r>
            <a:endParaRPr lang="en-US" sz="4550" spc="114" dirty="0">
              <a:solidFill>
                <a:srgbClr val="F2FAFF"/>
              </a:solidFill>
              <a:latin typeface="Roboto Bold"/>
              <a:ea typeface="Roboto 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7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F4B0046ED11BE459D6448DFF86C7CA7" ma:contentTypeVersion="12" ma:contentTypeDescription="Create a new document." ma:contentTypeScope="" ma:versionID="93bee81d1cbfd5af212a81d1542e547d">
  <xsd:schema xmlns:xsd="http://www.w3.org/2001/XMLSchema" xmlns:xs="http://www.w3.org/2001/XMLSchema" xmlns:p="http://schemas.microsoft.com/office/2006/metadata/properties" xmlns:ns2="3b551fe5-994f-461c-9952-50457ddbe9d2" xmlns:ns3="65342464-89e8-45be-a6b6-76ec2cfaafb3" targetNamespace="http://schemas.microsoft.com/office/2006/metadata/properties" ma:root="true" ma:fieldsID="7c91547fec6bf671e9e0cadacf741bbe" ns2:_="" ns3:_="">
    <xsd:import namespace="3b551fe5-994f-461c-9952-50457ddbe9d2"/>
    <xsd:import namespace="65342464-89e8-45be-a6b6-76ec2cfaafb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b551fe5-994f-461c-9952-50457ddbe9d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5342464-89e8-45be-a6b6-76ec2cfaafb3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0D901D00-8931-44CA-8646-C3050B99386B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C5690C0-37A0-49E9-9E14-E5AE6593A76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b551fe5-994f-461c-9952-50457ddbe9d2"/>
    <ds:schemaRef ds:uri="65342464-89e8-45be-a6b6-76ec2cfaafb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7BA0A5AE-B285-4FEF-A794-FCB3B2CBF0F0}">
  <ds:schemaRefs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2009</TotalTime>
  <Words>816</Words>
  <Application>Microsoft Office PowerPoint</Application>
  <PresentationFormat>Vlastní</PresentationFormat>
  <Paragraphs>146</Paragraphs>
  <Slides>38</Slides>
  <Notes>0</Notes>
  <HiddenSlides>0</HiddenSlides>
  <MMClips>7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38</vt:i4>
      </vt:variant>
    </vt:vector>
  </HeadingPairs>
  <TitlesOfParts>
    <vt:vector size="39" baseType="lpstr">
      <vt:lpstr>Office Theme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Lesson 2</dc:title>
  <cp:lastModifiedBy>GLUNTZ Sebastian</cp:lastModifiedBy>
  <cp:revision>133</cp:revision>
  <dcterms:created xsi:type="dcterms:W3CDTF">2006-08-16T00:00:00Z</dcterms:created>
  <dcterms:modified xsi:type="dcterms:W3CDTF">2021-03-08T11:43:36Z</dcterms:modified>
  <dc:identifier>DAEIbsQElXI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0x0101006F4B0046ED11BE459D6448DFF86C7CA7</vt:lpwstr>
  </property>
</Properties>
</file>