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90" r:id="rId38"/>
    <p:sldId id="291" r:id="rId39"/>
    <p:sldId id="292" r:id="rId40"/>
    <p:sldId id="293" r:id="rId41"/>
    <p:sldId id="295" r:id="rId42"/>
  </p:sldIdLst>
  <p:sldSz cx="18288000" cy="10287000"/>
  <p:notesSz cx="6858000" cy="9144000"/>
  <p:embeddedFontLst>
    <p:embeddedFont>
      <p:font typeface="Arimo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HK Modular" panose="020B0604020202020204" charset="0"/>
      <p:regular r:id="rId48"/>
      <p:bold r:id="rId49"/>
    </p:embeddedFont>
    <p:embeddedFont>
      <p:font typeface="Montserrat Bold Italics" panose="020B0604020202020204" charset="0"/>
      <p:regular r:id="rId50"/>
      <p:italic r:id="rId51"/>
    </p:embeddedFont>
    <p:embeddedFont>
      <p:font typeface="Montserrat Extra-Bold" panose="020B0604020202020204" charset="0"/>
      <p:regular r:id="rId52"/>
      <p:bold r:id="rId53"/>
    </p:embeddedFont>
    <p:embeddedFont>
      <p:font typeface="Montserrat Extra-Bold Bold" panose="020B0604020202020204" charset="0"/>
      <p:regular r:id="rId54"/>
      <p:bold r:id="rId55"/>
    </p:embeddedFont>
    <p:embeddedFont>
      <p:font typeface="Open Sans" panose="020B0604020202020204" charset="0"/>
      <p:regular r:id="rId56"/>
    </p:embeddedFont>
    <p:embeddedFont>
      <p:font typeface="Open Sans Bold" panose="020B0604020202020204" charset="0"/>
      <p:regular r:id="rId57"/>
      <p:bold r:id="rId58"/>
    </p:embeddedFont>
    <p:embeddedFont>
      <p:font typeface="Roboto" panose="020B0604020202020204" charset="0"/>
      <p:regular r:id="rId59"/>
    </p:embeddedFont>
    <p:embeddedFont>
      <p:font typeface="Roboto Bold" panose="020B0604020202020204" charset="0"/>
      <p:regular r:id="rId60"/>
      <p:bold r:id="rId61"/>
    </p:embeddedFont>
    <p:embeddedFont>
      <p:font typeface="Roboto Condensed" panose="020B0604020202020204" charset="0"/>
      <p:regular r:id="rId62"/>
    </p:embeddedFont>
    <p:embeddedFont>
      <p:font typeface="Roboto Condensed Bold" panose="020B0604020202020204" charset="0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1" autoAdjust="0"/>
    <p:restoredTop sz="94315" autoAdjust="0"/>
  </p:normalViewPr>
  <p:slideViewPr>
    <p:cSldViewPr>
      <p:cViewPr varScale="1">
        <p:scale>
          <a:sx n="69" d="100"/>
          <a:sy n="69" d="100"/>
        </p:scale>
        <p:origin x="138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font" Target="fonts/font21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19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video" Target="../media/media7.mp4"/><Relationship Id="rId16" Type="http://schemas.openxmlformats.org/officeDocument/2006/relationships/image" Target="../media/image32.png"/><Relationship Id="rId1" Type="http://schemas.microsoft.com/office/2007/relationships/media" Target="../media/media7.mp4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2846" t="17461" b="174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2000"/>
          </a:blip>
          <a:srcRect l="20866" t="5682" r="59860" b="71341"/>
          <a:stretch>
            <a:fillRect/>
          </a:stretch>
        </p:blipFill>
        <p:spPr>
          <a:xfrm rot="5400000">
            <a:off x="9324975" y="1702226"/>
            <a:ext cx="10287000" cy="68825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20648" t="25054" r="21405" b="29081"/>
          <a:stretch>
            <a:fillRect/>
          </a:stretch>
        </p:blipFill>
        <p:spPr>
          <a:xfrm>
            <a:off x="10941476" y="320040"/>
            <a:ext cx="6882548" cy="28360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795230" y="7253605"/>
            <a:ext cx="3060740" cy="87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dirty="0" err="1">
                <a:solidFill>
                  <a:srgbClr val="FFFFFF"/>
                </a:solidFill>
                <a:latin typeface="Montserrat Bold Italics"/>
              </a:rPr>
              <a:t>Leçon</a:t>
            </a:r>
            <a:r>
              <a:rPr lang="en-US" sz="5200" dirty="0">
                <a:solidFill>
                  <a:srgbClr val="FFFFFF"/>
                </a:solidFill>
                <a:latin typeface="Montserrat Bold Italics"/>
              </a:rPr>
              <a:t> 2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52425" y="3858344"/>
            <a:ext cx="6232100" cy="2692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05"/>
              </a:lnSpc>
            </a:pPr>
            <a:r>
              <a:rPr lang="en-US" sz="7789" dirty="0">
                <a:solidFill>
                  <a:srgbClr val="FFFFFF"/>
                </a:solidFill>
                <a:latin typeface="Montserrat Extra-Bold Bold"/>
              </a:rPr>
              <a:t>CRAQUAGE DE L’EAU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 (4)">
            <a:hlinkClick r:id="" action="ppaction://media"/>
            <a:extLst>
              <a:ext uri="{FF2B5EF4-FFF2-40B4-BE49-F238E27FC236}">
                <a16:creationId xmlns:a16="http://schemas.microsoft.com/office/drawing/2014/main" id="{9DF25F98-C07B-45C2-9D23-A2DD6B8A83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10610850" cy="3105150"/>
            <a:chOff x="0" y="0"/>
            <a:chExt cx="3589349" cy="105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89349" cy="1050384"/>
            </a:xfrm>
            <a:custGeom>
              <a:avLst/>
              <a:gdLst/>
              <a:ahLst/>
              <a:cxnLst/>
              <a:rect l="l" t="t" r="r" b="b"/>
              <a:pathLst>
                <a:path w="3589349" h="1050384">
                  <a:moveTo>
                    <a:pt x="0" y="0"/>
                  </a:moveTo>
                  <a:lnTo>
                    <a:pt x="3589349" y="0"/>
                  </a:lnTo>
                  <a:lnTo>
                    <a:pt x="3589349" y="1050384"/>
                  </a:lnTo>
                  <a:lnTo>
                    <a:pt x="0" y="1050384"/>
                  </a:lnTo>
                  <a:close/>
                </a:path>
              </a:pathLst>
            </a:custGeom>
            <a:solidFill>
              <a:srgbClr val="1E2D4B">
                <a:alpha val="7686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19100" y="234950"/>
            <a:ext cx="9909503" cy="2711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7"/>
              </a:lnSpc>
            </a:pP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L'hydrogène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étant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une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source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d'énergie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propre, les industries du transport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l'utilisent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plus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fréquemment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.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Pourquoi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ne pas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utiliser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un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élément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présent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dans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l'eau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puisque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l'eau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2950" spc="74" dirty="0" err="1">
                <a:solidFill>
                  <a:srgbClr val="F2FAFF"/>
                </a:solidFill>
                <a:latin typeface="Roboto Bold"/>
              </a:rPr>
              <a:t>recouvre</a:t>
            </a:r>
            <a:r>
              <a:rPr lang="en-US" sz="2950" spc="74" dirty="0">
                <a:solidFill>
                  <a:srgbClr val="F2FAFF"/>
                </a:solidFill>
                <a:latin typeface="Roboto Bold"/>
              </a:rPr>
              <a:t> environ 71% de la surface de la Terre?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5981" y="348551"/>
            <a:ext cx="17257187" cy="1440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en-US" sz="7200" dirty="0">
                <a:solidFill>
                  <a:srgbClr val="FFFFFF"/>
                </a:solidFill>
                <a:latin typeface="Montserrat Extra-Bold"/>
              </a:rPr>
              <a:t>comment </a:t>
            </a:r>
            <a:r>
              <a:rPr lang="en-US" sz="7200" dirty="0" err="1">
                <a:solidFill>
                  <a:srgbClr val="FFFFFF"/>
                </a:solidFill>
                <a:latin typeface="Montserrat Extra-Bold"/>
              </a:rPr>
              <a:t>est</a:t>
            </a:r>
            <a:r>
              <a:rPr lang="en-US" sz="7200" dirty="0">
                <a:solidFill>
                  <a:srgbClr val="FFFFFF"/>
                </a:solidFill>
                <a:latin typeface="Montserrat Extra-Bold"/>
              </a:rPr>
              <a:t> </a:t>
            </a:r>
            <a:r>
              <a:rPr lang="en-US" sz="7200" dirty="0" err="1">
                <a:solidFill>
                  <a:srgbClr val="FFFFFF"/>
                </a:solidFill>
                <a:latin typeface="Montserrat Extra-Bold"/>
              </a:rPr>
              <a:t>généré</a:t>
            </a:r>
            <a:r>
              <a:rPr lang="en-US" sz="7200" dirty="0">
                <a:solidFill>
                  <a:srgbClr val="FFFFFF"/>
                </a:solidFill>
                <a:latin typeface="Montserrat Extra-Bold"/>
              </a:rPr>
              <a:t> </a:t>
            </a:r>
            <a:r>
              <a:rPr lang="en-US" sz="7200" dirty="0" err="1">
                <a:solidFill>
                  <a:srgbClr val="FFFFFF"/>
                </a:solidFill>
                <a:latin typeface="Montserrat Extra-Bold"/>
              </a:rPr>
              <a:t>l'HYDROGÈNE</a:t>
            </a:r>
            <a:endParaRPr lang="en-US" sz="7200" dirty="0">
              <a:solidFill>
                <a:srgbClr val="FFFFFF"/>
              </a:solidFill>
              <a:latin typeface="Montserrat Extra-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878684">
            <a:off x="15507436" y="1680694"/>
            <a:ext cx="2625206" cy="26327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106811" y="3024372"/>
            <a:ext cx="253744" cy="25374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3258459" y="4097093"/>
            <a:ext cx="729201" cy="115951"/>
            <a:chOff x="0" y="0"/>
            <a:chExt cx="3594100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3623059" y="3732492"/>
            <a:ext cx="729201" cy="115951"/>
            <a:chOff x="0" y="0"/>
            <a:chExt cx="3594100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457178" y="3448487"/>
            <a:ext cx="593998" cy="56801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-10800000">
            <a:off x="5184789" y="3732492"/>
            <a:ext cx="729201" cy="115951"/>
            <a:chOff x="0" y="0"/>
            <a:chExt cx="3594100" cy="571500"/>
          </a:xfrm>
        </p:grpSpPr>
        <p:sp>
          <p:nvSpPr>
            <p:cNvPr id="12" name="Freeform 1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764885" y="4513790"/>
            <a:ext cx="385108" cy="4122602"/>
            <a:chOff x="0" y="0"/>
            <a:chExt cx="157059" cy="168132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5" name="Group 15"/>
          <p:cNvGrpSpPr/>
          <p:nvPr/>
        </p:nvGrpSpPr>
        <p:grpSpPr>
          <a:xfrm rot="-5400000">
            <a:off x="5543512" y="4091215"/>
            <a:ext cx="729201" cy="115951"/>
            <a:chOff x="0" y="0"/>
            <a:chExt cx="3594100" cy="571500"/>
          </a:xfrm>
        </p:grpSpPr>
        <p:sp>
          <p:nvSpPr>
            <p:cNvPr id="16" name="Freeform 1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3681035" y="4529934"/>
            <a:ext cx="2074002" cy="4138745"/>
            <a:chOff x="0" y="0"/>
            <a:chExt cx="842544" cy="16813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3262425" y="4546077"/>
            <a:ext cx="402405" cy="4122602"/>
            <a:chOff x="0" y="0"/>
            <a:chExt cx="164113" cy="16813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2079205" y="4380846"/>
            <a:ext cx="5349943" cy="277646"/>
            <a:chOff x="0" y="0"/>
            <a:chExt cx="11012208" cy="571500"/>
          </a:xfrm>
        </p:grpSpPr>
        <p:sp>
          <p:nvSpPr>
            <p:cNvPr id="22" name="Freeform 2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3" name="Group 23"/>
          <p:cNvGrpSpPr/>
          <p:nvPr/>
        </p:nvGrpSpPr>
        <p:grpSpPr>
          <a:xfrm rot="5400000">
            <a:off x="1184160" y="6483422"/>
            <a:ext cx="4154889" cy="215626"/>
            <a:chOff x="0" y="0"/>
            <a:chExt cx="11012208" cy="571500"/>
          </a:xfrm>
        </p:grpSpPr>
        <p:sp>
          <p:nvSpPr>
            <p:cNvPr id="24" name="Freeform 2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5" name="Group 25"/>
          <p:cNvGrpSpPr/>
          <p:nvPr/>
        </p:nvGrpSpPr>
        <p:grpSpPr>
          <a:xfrm rot="5400000">
            <a:off x="1588206" y="6499565"/>
            <a:ext cx="4154889" cy="215626"/>
            <a:chOff x="0" y="0"/>
            <a:chExt cx="11012208" cy="571500"/>
          </a:xfrm>
        </p:grpSpPr>
        <p:sp>
          <p:nvSpPr>
            <p:cNvPr id="26" name="Freeform 26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7" name="Group 27"/>
          <p:cNvGrpSpPr/>
          <p:nvPr/>
        </p:nvGrpSpPr>
        <p:grpSpPr>
          <a:xfrm rot="5400000">
            <a:off x="3677592" y="6499565"/>
            <a:ext cx="4154889" cy="215626"/>
            <a:chOff x="0" y="0"/>
            <a:chExt cx="11012208" cy="571500"/>
          </a:xfrm>
        </p:grpSpPr>
        <p:sp>
          <p:nvSpPr>
            <p:cNvPr id="28" name="Freeform 28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9" name="Group 29"/>
          <p:cNvGrpSpPr/>
          <p:nvPr/>
        </p:nvGrpSpPr>
        <p:grpSpPr>
          <a:xfrm rot="5400000">
            <a:off x="4062569" y="6483422"/>
            <a:ext cx="4154889" cy="215626"/>
            <a:chOff x="0" y="0"/>
            <a:chExt cx="11012208" cy="571500"/>
          </a:xfrm>
        </p:grpSpPr>
        <p:sp>
          <p:nvSpPr>
            <p:cNvPr id="30" name="Freeform 30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1" name="Group 31"/>
          <p:cNvGrpSpPr/>
          <p:nvPr/>
        </p:nvGrpSpPr>
        <p:grpSpPr>
          <a:xfrm rot="5400000">
            <a:off x="1466797" y="6576782"/>
            <a:ext cx="2651578" cy="137609"/>
            <a:chOff x="0" y="0"/>
            <a:chExt cx="11012208" cy="571500"/>
          </a:xfrm>
        </p:grpSpPr>
        <p:sp>
          <p:nvSpPr>
            <p:cNvPr id="32" name="Freeform 3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3" name="Group 33"/>
          <p:cNvGrpSpPr/>
          <p:nvPr/>
        </p:nvGrpSpPr>
        <p:grpSpPr>
          <a:xfrm rot="5400000">
            <a:off x="5454561" y="6576782"/>
            <a:ext cx="2651578" cy="137609"/>
            <a:chOff x="0" y="0"/>
            <a:chExt cx="11012208" cy="571500"/>
          </a:xfrm>
        </p:grpSpPr>
        <p:sp>
          <p:nvSpPr>
            <p:cNvPr id="34" name="Freeform 3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5" name="Group 35"/>
          <p:cNvGrpSpPr/>
          <p:nvPr/>
        </p:nvGrpSpPr>
        <p:grpSpPr>
          <a:xfrm rot="-10800000">
            <a:off x="2074864" y="5261822"/>
            <a:ext cx="729201" cy="115951"/>
            <a:chOff x="0" y="0"/>
            <a:chExt cx="3594100" cy="571500"/>
          </a:xfrm>
        </p:grpSpPr>
        <p:sp>
          <p:nvSpPr>
            <p:cNvPr id="36" name="Freeform 3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7" name="Group 37"/>
          <p:cNvGrpSpPr/>
          <p:nvPr/>
        </p:nvGrpSpPr>
        <p:grpSpPr>
          <a:xfrm rot="-10800000">
            <a:off x="2055265" y="7906153"/>
            <a:ext cx="729201" cy="115951"/>
            <a:chOff x="0" y="0"/>
            <a:chExt cx="3594100" cy="571500"/>
          </a:xfrm>
        </p:grpSpPr>
        <p:sp>
          <p:nvSpPr>
            <p:cNvPr id="38" name="Freeform 3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9" name="Group 39"/>
          <p:cNvGrpSpPr/>
          <p:nvPr/>
        </p:nvGrpSpPr>
        <p:grpSpPr>
          <a:xfrm rot="-10800000">
            <a:off x="6784428" y="7913400"/>
            <a:ext cx="729201" cy="115951"/>
            <a:chOff x="0" y="0"/>
            <a:chExt cx="3594100" cy="571500"/>
          </a:xfrm>
        </p:grpSpPr>
        <p:sp>
          <p:nvSpPr>
            <p:cNvPr id="40" name="Freeform 4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1" name="Group 41"/>
          <p:cNvGrpSpPr/>
          <p:nvPr/>
        </p:nvGrpSpPr>
        <p:grpSpPr>
          <a:xfrm rot="-10800000">
            <a:off x="6780350" y="5261822"/>
            <a:ext cx="729201" cy="115951"/>
            <a:chOff x="0" y="0"/>
            <a:chExt cx="3594100" cy="571500"/>
          </a:xfrm>
        </p:grpSpPr>
        <p:sp>
          <p:nvSpPr>
            <p:cNvPr id="42" name="Freeform 4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2079205" y="8529856"/>
            <a:ext cx="5349943" cy="277646"/>
            <a:chOff x="0" y="0"/>
            <a:chExt cx="11012208" cy="571500"/>
          </a:xfrm>
        </p:grpSpPr>
        <p:sp>
          <p:nvSpPr>
            <p:cNvPr id="44" name="Freeform 4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78690" y="4731706"/>
            <a:ext cx="882701" cy="473448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2861391" y="6294420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053932" y="6451882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247827" y="6536991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451103" y="6681309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09152" y="7531796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489777" y="7531796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394011" y="5067913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862459" y="4552427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844998" y="6006848"/>
            <a:ext cx="778061" cy="417324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803228" y="6645587"/>
            <a:ext cx="819831" cy="439728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978690" y="8056408"/>
            <a:ext cx="882701" cy="473448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5179132">
            <a:off x="3128226" y="5533095"/>
            <a:ext cx="672761" cy="360844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5179132">
            <a:off x="3143007" y="4686516"/>
            <a:ext cx="672761" cy="36084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03582">
            <a:off x="3678268" y="3433797"/>
            <a:ext cx="672761" cy="36084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5466549">
            <a:off x="5428505" y="3974646"/>
            <a:ext cx="672761" cy="36084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5466549">
            <a:off x="5599882" y="5014799"/>
            <a:ext cx="672761" cy="36084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803633" y="6246534"/>
            <a:ext cx="672761" cy="36084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836790" y="4529934"/>
            <a:ext cx="672761" cy="36084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756388" y="8018481"/>
            <a:ext cx="672761" cy="36084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745517" y="8297288"/>
            <a:ext cx="672761" cy="36084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836363" y="6947583"/>
            <a:ext cx="672761" cy="36084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849122" y="7232941"/>
            <a:ext cx="672761" cy="36084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841836" y="4831489"/>
            <a:ext cx="672761" cy="360844"/>
          </a:xfrm>
          <a:prstGeom prst="rect">
            <a:avLst/>
          </a:prstGeom>
        </p:spPr>
      </p:pic>
      <p:grpSp>
        <p:nvGrpSpPr>
          <p:cNvPr id="69" name="Group 69"/>
          <p:cNvGrpSpPr/>
          <p:nvPr/>
        </p:nvGrpSpPr>
        <p:grpSpPr>
          <a:xfrm rot="-5400000">
            <a:off x="3016856" y="8721584"/>
            <a:ext cx="900788" cy="216270"/>
            <a:chOff x="0" y="0"/>
            <a:chExt cx="2115877" cy="508000"/>
          </a:xfrm>
        </p:grpSpPr>
        <p:sp>
          <p:nvSpPr>
            <p:cNvPr id="70" name="Freeform 70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1" name="Group 71"/>
          <p:cNvGrpSpPr/>
          <p:nvPr/>
        </p:nvGrpSpPr>
        <p:grpSpPr>
          <a:xfrm rot="-5400000">
            <a:off x="4082845" y="8906381"/>
            <a:ext cx="1270381" cy="216270"/>
            <a:chOff x="0" y="0"/>
            <a:chExt cx="2984020" cy="508000"/>
          </a:xfrm>
        </p:grpSpPr>
        <p:sp>
          <p:nvSpPr>
            <p:cNvPr id="72" name="Freeform 72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3" name="Group 73"/>
          <p:cNvGrpSpPr/>
          <p:nvPr/>
        </p:nvGrpSpPr>
        <p:grpSpPr>
          <a:xfrm rot="-5400000">
            <a:off x="5485304" y="8721584"/>
            <a:ext cx="900788" cy="216270"/>
            <a:chOff x="0" y="0"/>
            <a:chExt cx="2115877" cy="508000"/>
          </a:xfrm>
        </p:grpSpPr>
        <p:sp>
          <p:nvSpPr>
            <p:cNvPr id="74" name="Freeform 74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5" name="TextBox 75"/>
          <p:cNvSpPr txBox="1"/>
          <p:nvPr/>
        </p:nvSpPr>
        <p:spPr>
          <a:xfrm>
            <a:off x="9705542" y="2833511"/>
            <a:ext cx="5647656" cy="290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9"/>
              </a:lnSpc>
            </a:pP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L'électrolyse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fait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référence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au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processus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de rupture des liaisons, entre les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molécules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d'hydrogène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et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d'oxygène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dans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l’eau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,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en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utilisant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 </a:t>
            </a:r>
            <a:r>
              <a:rPr lang="en-US" sz="3151" dirty="0" err="1">
                <a:solidFill>
                  <a:srgbClr val="1E2D4B"/>
                </a:solidFill>
                <a:latin typeface="Roboto Bold"/>
              </a:rPr>
              <a:t>l'électricité</a:t>
            </a:r>
            <a:r>
              <a:rPr lang="en-US" sz="3151" dirty="0">
                <a:solidFill>
                  <a:srgbClr val="1E2D4B"/>
                </a:solidFill>
                <a:latin typeface="Roboto Bold"/>
              </a:rPr>
              <a:t>.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920692" y="3808681"/>
            <a:ext cx="1838338" cy="718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ENTRÉE DE CARBURANT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572090" y="2664199"/>
            <a:ext cx="2364172" cy="71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COURANT ÉLECTRIQUE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245335" y="7149884"/>
            <a:ext cx="1515250" cy="1090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EXCÈS DE CARBURANT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6789691" y="3754935"/>
            <a:ext cx="1044487" cy="718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ENTRÉE D'AIR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945247" y="5281698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7225872" y="5281698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141937" y="5447756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6942040" y="6849088"/>
            <a:ext cx="1391816" cy="1090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SORTIE DE GAZ NON UTILISÉS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05842" y="7697855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4518292" y="5419181"/>
            <a:ext cx="299615" cy="52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4551685" y="7028164"/>
            <a:ext cx="299499" cy="517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795643" y="5382499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700224" y="3954556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892848" y="5515048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817907" y="6964576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846702" y="3865345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515850" y="4973812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008938" y="4481569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6008938" y="5400547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3000715" y="9367441"/>
            <a:ext cx="900339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ANODE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930676" y="9680508"/>
            <a:ext cx="166996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ÉLECTROLYTE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397068" y="9367441"/>
            <a:ext cx="120498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CATHODE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-204611" y="2591969"/>
            <a:ext cx="4519752" cy="673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2800" dirty="0">
                <a:solidFill>
                  <a:srgbClr val="7F888B"/>
                </a:solidFill>
                <a:latin typeface="Open Sans Bold"/>
              </a:rPr>
              <a:t>PILE </a:t>
            </a:r>
            <a:r>
              <a:rPr lang="en-US" sz="2800" dirty="0" err="1">
                <a:solidFill>
                  <a:srgbClr val="7F888B"/>
                </a:solidFill>
                <a:latin typeface="Open Sans Bold"/>
              </a:rPr>
              <a:t>À</a:t>
            </a:r>
            <a:r>
              <a:rPr lang="en-US" sz="2800" dirty="0">
                <a:solidFill>
                  <a:srgbClr val="7F888B"/>
                </a:solidFill>
                <a:latin typeface="Open Sans Bold"/>
              </a:rPr>
              <a:t> COMBUSTIBLE</a:t>
            </a:r>
          </a:p>
        </p:txBody>
      </p:sp>
      <p:pic>
        <p:nvPicPr>
          <p:cNvPr id="99" name="Lesson 2 final no move (5)">
            <a:hlinkClick r:id="" action="ppaction://media"/>
            <a:extLst>
              <a:ext uri="{FF2B5EF4-FFF2-40B4-BE49-F238E27FC236}">
                <a16:creationId xmlns:a16="http://schemas.microsoft.com/office/drawing/2014/main" id="{9535B12D-3ABE-4D34-B526-07A1888392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6"/>
          <a:srcRect t="20396"/>
          <a:stretch/>
        </p:blipFill>
        <p:spPr>
          <a:xfrm>
            <a:off x="9268838" y="6246533"/>
            <a:ext cx="9019162" cy="4038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085" r="1220" b="30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227405" y="-3651577"/>
            <a:ext cx="18742810" cy="7303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623"/>
              </a:lnSpc>
              <a:spcBef>
                <a:spcPct val="0"/>
              </a:spcBef>
            </a:pPr>
            <a:r>
              <a:rPr lang="en-US" sz="25000" dirty="0">
                <a:solidFill>
                  <a:srgbClr val="1E2D4B">
                    <a:alpha val="47843"/>
                  </a:srgbClr>
                </a:solidFill>
                <a:latin typeface="Roboto Condensed Bold"/>
              </a:rPr>
              <a:t>MAINTENANT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23722" y="4816089"/>
            <a:ext cx="14054278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2926"/>
              </a:lnSpc>
            </a:pPr>
            <a:r>
              <a:rPr lang="en-US" sz="12550" spc="715" dirty="0">
                <a:solidFill>
                  <a:srgbClr val="FFFFFF"/>
                </a:solidFill>
                <a:latin typeface="Roboto Condensed Bold"/>
              </a:rPr>
              <a:t>C'EST TON TOUR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3271" t="8867" r="29988" b="9439"/>
          <a:stretch>
            <a:fillRect/>
          </a:stretch>
        </p:blipFill>
        <p:spPr>
          <a:xfrm>
            <a:off x="12268200" y="2820846"/>
            <a:ext cx="4842861" cy="56447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468067" y="8714827"/>
            <a:ext cx="10559013" cy="151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>
              <a:lnSpc>
                <a:spcPts val="5927"/>
              </a:lnSpc>
              <a:spcBef>
                <a:spcPct val="0"/>
              </a:spcBef>
            </a:pPr>
            <a:r>
              <a:rPr lang="en-US" sz="4980" spc="124" dirty="0">
                <a:solidFill>
                  <a:srgbClr val="FFFFFF"/>
                </a:solidFill>
                <a:latin typeface="Roboto Condensed Bold"/>
              </a:rPr>
              <a:t>COMMENT GÉNÉRER DE L'HYDROGÈNE </a:t>
            </a:r>
            <a:r>
              <a:rPr lang="en-US" sz="4980" spc="124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4980" spc="124" dirty="0">
                <a:solidFill>
                  <a:srgbClr val="FFFFFF"/>
                </a:solidFill>
                <a:latin typeface="Roboto Condensed Bold"/>
              </a:rPr>
              <a:t> L'AIDE DE L'ÉLECTROLYSEUR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5" t="9757" r="1220" b="77208"/>
          <a:stretch>
            <a:fillRect/>
          </a:stretch>
        </p:blipFill>
        <p:spPr>
          <a:xfrm>
            <a:off x="0" y="8903414"/>
            <a:ext cx="18288000" cy="13835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63304" b="59098"/>
          <a:stretch>
            <a:fillRect/>
          </a:stretch>
        </p:blipFill>
        <p:spPr>
          <a:xfrm>
            <a:off x="1229633" y="259826"/>
            <a:ext cx="4503075" cy="35353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37982" t="4629" r="39517" b="61029"/>
          <a:stretch>
            <a:fillRect/>
          </a:stretch>
        </p:blipFill>
        <p:spPr>
          <a:xfrm>
            <a:off x="6830153" y="259826"/>
            <a:ext cx="3389018" cy="36432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81911" t="7453" r="4987" b="72170"/>
          <a:stretch>
            <a:fillRect/>
          </a:stretch>
        </p:blipFill>
        <p:spPr>
          <a:xfrm>
            <a:off x="11089821" y="595228"/>
            <a:ext cx="1607644" cy="17611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/>
          <a:srcRect l="8585" t="69017" r="49368"/>
          <a:stretch/>
        </p:blipFill>
        <p:spPr>
          <a:xfrm>
            <a:off x="13124556" y="0"/>
            <a:ext cx="5097139" cy="26456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66149" t="33000" r="3614" b="37525"/>
          <a:stretch>
            <a:fillRect/>
          </a:stretch>
        </p:blipFill>
        <p:spPr>
          <a:xfrm rot="-5400000">
            <a:off x="12507514" y="5370204"/>
            <a:ext cx="3938113" cy="27040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26803" t="21739" r="30870" b="4451"/>
          <a:stretch>
            <a:fillRect/>
          </a:stretch>
        </p:blipFill>
        <p:spPr>
          <a:xfrm>
            <a:off x="1673920" y="4827461"/>
            <a:ext cx="3739675" cy="42144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57180" t="44696" r="22412" b="42219"/>
          <a:stretch>
            <a:fillRect/>
          </a:stretch>
        </p:blipFill>
        <p:spPr>
          <a:xfrm rot="-2218298">
            <a:off x="8644611" y="4427853"/>
            <a:ext cx="4283267" cy="18308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20588" t="27746" r="30409" b="14016"/>
          <a:stretch>
            <a:fillRect/>
          </a:stretch>
        </p:blipFill>
        <p:spPr>
          <a:xfrm>
            <a:off x="6830153" y="5757550"/>
            <a:ext cx="1467591" cy="261547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779067" y="8710988"/>
            <a:ext cx="6322061" cy="1576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56"/>
              </a:lnSpc>
            </a:pPr>
            <a:r>
              <a:rPr lang="en-US" sz="9183" dirty="0">
                <a:solidFill>
                  <a:srgbClr val="FFFFFF"/>
                </a:solidFill>
                <a:latin typeface="Roboto Condensed Bold"/>
              </a:rPr>
              <a:t>MATÉRIAUX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2042" y="4462233"/>
            <a:ext cx="3347841" cy="1034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Eau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</a:t>
            </a: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distillée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/ </a:t>
            </a: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déionisée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745594" y="2169005"/>
            <a:ext cx="2296098" cy="153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1"/>
              </a:lnSpc>
            </a:pP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Soupape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de limitation de pression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2136263" y="1455743"/>
            <a:ext cx="965144" cy="24334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524662" y="7079891"/>
            <a:ext cx="1354707" cy="101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Piles</a:t>
            </a:r>
          </a:p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AA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45594" y="6209013"/>
            <a:ext cx="1033473" cy="48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Tubes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828584" y="7859815"/>
            <a:ext cx="162121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Seringues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893696" y="2868932"/>
            <a:ext cx="1651103" cy="101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Boîtier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de batterie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30152" y="3592533"/>
            <a:ext cx="2944948" cy="101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Pile </a:t>
            </a: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à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combustible / </a:t>
            </a: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électrolyseur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-196720" y="2607634"/>
            <a:ext cx="1748052" cy="101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en-US" sz="2929" dirty="0" err="1">
                <a:solidFill>
                  <a:srgbClr val="1E2D4B"/>
                </a:solidFill>
                <a:latin typeface="Roboto Condensed Bold"/>
              </a:rPr>
              <a:t>Pinces</a:t>
            </a: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 crocodiles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66187" y="1287474"/>
            <a:ext cx="884703" cy="51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Leads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4150890" y="1455743"/>
            <a:ext cx="965144" cy="243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8654975">
            <a:off x="5833197" y="5535931"/>
            <a:ext cx="4620920" cy="1394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426181" y="4203131"/>
            <a:ext cx="7258828" cy="192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4"/>
              </a:lnSpc>
              <a:spcBef>
                <a:spcPct val="0"/>
              </a:spcBef>
            </a:pP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Retirer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le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revêtement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sur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le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5546" dirty="0" err="1">
                <a:solidFill>
                  <a:srgbClr val="FFFFFF"/>
                </a:solidFill>
                <a:latin typeface="Roboto Condensed"/>
              </a:rPr>
              <a:t>raccord</a:t>
            </a:r>
            <a:r>
              <a:rPr lang="cs-CZ" sz="5546" dirty="0">
                <a:solidFill>
                  <a:srgbClr val="FFFFFF"/>
                </a:solidFill>
                <a:latin typeface="Roboto Condensed"/>
              </a:rPr>
              <a:t>.</a:t>
            </a:r>
            <a:endParaRPr lang="en-US" sz="5546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93797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73782"/>
            <a:ext cx="11499028" cy="79152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80012" y="2870578"/>
            <a:ext cx="5675052" cy="6928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4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Coupez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4 morceaux de tube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d'environ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10 cm de long.</a:t>
            </a:r>
          </a:p>
          <a:p>
            <a:pPr>
              <a:lnSpc>
                <a:spcPts val="7764"/>
              </a:lnSpc>
              <a:spcBef>
                <a:spcPct val="0"/>
              </a:spcBef>
            </a:pPr>
            <a:endParaRPr lang="en-US" sz="55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Utilisez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la longueur de la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seringue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pour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mesurer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756505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9401" y="1473782"/>
            <a:ext cx="7581286" cy="87229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3598" y="5298659"/>
            <a:ext cx="6011998" cy="1163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cs-CZ" sz="3363" dirty="0" err="1">
                <a:solidFill>
                  <a:srgbClr val="FFFFFF"/>
                </a:solidFill>
                <a:latin typeface="Roboto Condensed"/>
              </a:rPr>
              <a:t>Connectez</a:t>
            </a:r>
            <a:r>
              <a:rPr lang="cs-CZ" sz="3363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3363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cs-CZ" sz="3363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3363" dirty="0" err="1">
                <a:solidFill>
                  <a:srgbClr val="FFFFFF"/>
                </a:solidFill>
                <a:latin typeface="Roboto Condensed"/>
              </a:rPr>
              <a:t>l'équipement</a:t>
            </a:r>
            <a:r>
              <a:rPr lang="cs-CZ" sz="3363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cs-CZ" sz="3363" dirty="0" err="1">
                <a:solidFill>
                  <a:srgbClr val="FFFFFF"/>
                </a:solidFill>
                <a:latin typeface="Roboto Condensed"/>
              </a:rPr>
              <a:t>extérieur</a:t>
            </a:r>
            <a:r>
              <a:rPr lang="cs-CZ" sz="3363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cs-CZ" sz="3363" dirty="0">
                <a:solidFill>
                  <a:srgbClr val="FFFFFF"/>
                </a:solidFill>
                <a:latin typeface="Roboto Condensed"/>
              </a:rPr>
              <a:t>(</a:t>
            </a:r>
            <a:r>
              <a:rPr lang="cs-CZ" sz="3363" dirty="0" err="1">
                <a:solidFill>
                  <a:srgbClr val="FFFFFF"/>
                </a:solidFill>
                <a:latin typeface="Roboto Condensed"/>
              </a:rPr>
              <a:t>jamais</a:t>
            </a:r>
            <a:r>
              <a:rPr lang="cs-CZ" sz="3363" dirty="0">
                <a:solidFill>
                  <a:srgbClr val="FFFFFF"/>
                </a:solidFill>
                <a:latin typeface="Roboto Condensed"/>
              </a:rPr>
              <a:t> au milieu).</a:t>
            </a:r>
            <a:endParaRPr lang="en-US" sz="3363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65830" t="51842" b="13833"/>
          <a:stretch>
            <a:fillRect/>
          </a:stretch>
        </p:blipFill>
        <p:spPr>
          <a:xfrm rot="914479">
            <a:off x="5175831" y="2349787"/>
            <a:ext cx="2616219" cy="30250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038283">
            <a:off x="5101540" y="4438792"/>
            <a:ext cx="2188113" cy="7797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2259644">
            <a:off x="4543763" y="6468250"/>
            <a:ext cx="2188113" cy="7797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967372" y="5029200"/>
            <a:ext cx="7941381" cy="292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Connectez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un morceau de tube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chaque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soupape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de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décharge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01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7664"/>
          <a:stretch>
            <a:fillRect/>
          </a:stretch>
        </p:blipFill>
        <p:spPr>
          <a:xfrm>
            <a:off x="0" y="1473782"/>
            <a:ext cx="14596483" cy="881321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339195" y="4855271"/>
            <a:ext cx="9346045" cy="1935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Connectez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les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autres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morceaux de tube aux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seringues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11066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9957"/>
          <a:stretch>
            <a:fillRect/>
          </a:stretch>
        </p:blipFill>
        <p:spPr>
          <a:xfrm>
            <a:off x="7829" y="1335337"/>
            <a:ext cx="7344262" cy="89516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487592" y="4248305"/>
            <a:ext cx="3996104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339195" y="4855271"/>
            <a:ext cx="9346045" cy="954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TOUT EST CONNECTÉ</a:t>
            </a:r>
          </a:p>
        </p:txBody>
      </p:sp>
    </p:spTree>
    <p:extLst>
      <p:ext uri="{BB962C8B-B14F-4D97-AF65-F5344CB8AC3E}">
        <p14:creationId xmlns:p14="http://schemas.microsoft.com/office/powerpoint/2010/main" val="2190094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49969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6545" y="2866360"/>
            <a:ext cx="8552650" cy="588716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941955" y="3086100"/>
            <a:ext cx="9346045" cy="2917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Connectez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l'autre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côté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du tube de la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soupape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décharge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la pile </a:t>
            </a:r>
            <a:r>
              <a:rPr lang="en-US" sz="54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combustible.</a:t>
            </a:r>
          </a:p>
        </p:txBody>
      </p:sp>
    </p:spTree>
    <p:extLst>
      <p:ext uri="{BB962C8B-B14F-4D97-AF65-F5344CB8AC3E}">
        <p14:creationId xmlns:p14="http://schemas.microsoft.com/office/powerpoint/2010/main" val="220850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4000"/>
          </a:blip>
          <a:srcRect l="5555" r="555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63" r="1311" b="76490"/>
          <a:stretch>
            <a:fillRect/>
          </a:stretch>
        </p:blipFill>
        <p:spPr>
          <a:xfrm>
            <a:off x="0" y="0"/>
            <a:ext cx="18270908" cy="249555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931545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47906" y="3552825"/>
            <a:ext cx="1752600" cy="1752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97388" y="6545531"/>
            <a:ext cx="1053634" cy="18049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0" y="389271"/>
            <a:ext cx="14553129" cy="153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30"/>
              </a:lnSpc>
              <a:spcBef>
                <a:spcPct val="0"/>
              </a:spcBef>
            </a:pPr>
            <a:r>
              <a:rPr lang="en-US" sz="8950" spc="223" dirty="0">
                <a:solidFill>
                  <a:srgbClr val="FFFFFF"/>
                </a:solidFill>
                <a:latin typeface="Roboto Condensed Bold"/>
              </a:rPr>
              <a:t>OBJECTIFS PÉDAGOGIQUES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888" y="6736031"/>
            <a:ext cx="1053634" cy="1804941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9315450" y="614307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9" name="AutoShape 9"/>
          <p:cNvSpPr/>
          <p:nvPr/>
        </p:nvSpPr>
        <p:spPr>
          <a:xfrm>
            <a:off x="1028700" y="614307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874578" y="6637094"/>
            <a:ext cx="1499256" cy="149925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3170782">
            <a:off x="1075476" y="6565414"/>
            <a:ext cx="2076575" cy="1265326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02870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3" name="TextBox 13"/>
          <p:cNvSpPr txBox="1"/>
          <p:nvPr/>
        </p:nvSpPr>
        <p:spPr>
          <a:xfrm>
            <a:off x="1152525" y="3472815"/>
            <a:ext cx="7524750" cy="179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À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la fin de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cette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leçon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, les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élèves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,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utilisant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la pile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à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combustible (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électrolyseur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) dans le kit DIY La voiture du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futur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,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seront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en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</a:t>
            </a:r>
            <a:r>
              <a:rPr lang="en-US" sz="3200" spc="-134" dirty="0" err="1">
                <a:solidFill>
                  <a:srgbClr val="244357"/>
                </a:solidFill>
                <a:latin typeface="Roboto Bold"/>
              </a:rPr>
              <a:t>mesure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 de: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13957" y="3658502"/>
            <a:ext cx="2332375" cy="583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IDENTIFIER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40825" y="3918585"/>
            <a:ext cx="4999375" cy="1461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en-US" sz="2071" spc="51" dirty="0">
                <a:solidFill>
                  <a:srgbClr val="000000"/>
                </a:solidFill>
                <a:latin typeface="Roboto"/>
              </a:rPr>
              <a:t>                             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l'hydrogène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et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l'oxygène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lorsque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les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molécules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détachent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l'une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de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l'autre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en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utilisant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de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l'eau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distillée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61883" y="6761882"/>
            <a:ext cx="2096334" cy="583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MESURER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61883" y="7074302"/>
            <a:ext cx="4999375" cy="722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en-US" sz="2071" spc="51" dirty="0">
                <a:solidFill>
                  <a:srgbClr val="000000"/>
                </a:solidFill>
                <a:latin typeface="Roboto"/>
              </a:rPr>
              <a:t>                                le rapport de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l'oxygène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à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l'hydrogène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dans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l'eau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808513" y="6761882"/>
            <a:ext cx="2081735" cy="583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ANALYSER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840825" y="7006657"/>
            <a:ext cx="4999375" cy="722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en-US" sz="2071" spc="51" dirty="0">
                <a:solidFill>
                  <a:srgbClr val="000000"/>
                </a:solidFill>
                <a:latin typeface="Roboto"/>
              </a:rPr>
              <a:t>                             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l'efficacité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de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l'hydrogène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comme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source </a:t>
            </a:r>
            <a:r>
              <a:rPr lang="en-US" sz="2071" spc="51" dirty="0" err="1">
                <a:solidFill>
                  <a:srgbClr val="000000"/>
                </a:solidFill>
                <a:latin typeface="Roboto"/>
              </a:rPr>
              <a:t>d'énergie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..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780842" y="4076700"/>
            <a:ext cx="9346045" cy="2917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Connectez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l'autre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côté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du tube de la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seringue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la pile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combustible.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6984"/>
          <a:stretch>
            <a:fillRect/>
          </a:stretch>
        </p:blipFill>
        <p:spPr>
          <a:xfrm>
            <a:off x="0" y="1473782"/>
            <a:ext cx="7121701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4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b="6988"/>
          <a:stretch/>
        </p:blipFill>
        <p:spPr>
          <a:xfrm>
            <a:off x="0" y="2449854"/>
            <a:ext cx="11489948" cy="783714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844545" y="4760661"/>
            <a:ext cx="9346045" cy="1935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Répétez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le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processus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>
              <a:lnSpc>
                <a:spcPts val="7766"/>
              </a:lnSpc>
            </a:pPr>
            <a:r>
              <a:rPr lang="en-US" sz="5400" dirty="0">
                <a:solidFill>
                  <a:srgbClr val="FFFFFF"/>
                </a:solidFill>
                <a:latin typeface="Roboto Condensed"/>
              </a:rPr>
              <a:t>de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l'autre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Roboto Condensed"/>
              </a:rPr>
              <a:t>côté</a:t>
            </a:r>
            <a:r>
              <a:rPr lang="en-US" sz="5400" dirty="0">
                <a:solidFill>
                  <a:srgbClr val="FFFFFF"/>
                </a:solidFill>
                <a:latin typeface="Roboto Condensed"/>
              </a:rPr>
              <a:t>.</a:t>
            </a:r>
            <a:endParaRPr lang="en-US" sz="5400" dirty="0">
              <a:solidFill>
                <a:srgbClr val="FFFFFF"/>
              </a:solidFill>
              <a:latin typeface="Arimo"/>
              <a:ea typeface="Arimo"/>
              <a:cs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1834183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541606" y="4114800"/>
            <a:ext cx="7296889" cy="2928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TOUS LES TUBES CONNECTÉS </a:t>
            </a:r>
            <a:r>
              <a:rPr lang="en-US" sz="5547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47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>
              <a:lnSpc>
                <a:spcPts val="7766"/>
              </a:lnSpc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LA PILE </a:t>
            </a:r>
            <a:r>
              <a:rPr lang="en-US" sz="5547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47" dirty="0">
                <a:solidFill>
                  <a:srgbClr val="FFFFFF"/>
                </a:solidFill>
                <a:latin typeface="Roboto Condensed"/>
              </a:rPr>
              <a:t> COMBUSTIBLE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40443" y="5143500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4807"/>
          <a:stretch>
            <a:fillRect/>
          </a:stretch>
        </p:blipFill>
        <p:spPr>
          <a:xfrm>
            <a:off x="0" y="1473782"/>
            <a:ext cx="8043148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39146" y="2569119"/>
            <a:ext cx="8424849" cy="2927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Branchez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le fil rouge </a:t>
            </a:r>
          </a:p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dans le port rouge </a:t>
            </a:r>
          </a:p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de la pile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combustible.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67106" y="4851316"/>
            <a:ext cx="5333124" cy="543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1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217" b="8058"/>
          <a:stretch>
            <a:fillRect/>
          </a:stretch>
        </p:blipFill>
        <p:spPr>
          <a:xfrm rot="954766">
            <a:off x="11007328" y="5099771"/>
            <a:ext cx="5030001" cy="49495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520552" y="2875326"/>
            <a:ext cx="6891122" cy="793222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772400" y="2569119"/>
            <a:ext cx="10191595" cy="2927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Branchez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le fil noir </a:t>
            </a:r>
          </a:p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dans le port noir </a:t>
            </a:r>
          </a:p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de la pile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combustible.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509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088714" y="2855963"/>
            <a:ext cx="7296889" cy="39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VOTRE MONTAGE DEVRAIT ÊTRE SEMBLABLE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ÇA,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CE POINT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37159" y="4888864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691" r="691"/>
          <a:stretch>
            <a:fillRect/>
          </a:stretch>
        </p:blipFill>
        <p:spPr>
          <a:xfrm rot="2360353">
            <a:off x="-52245" y="2376873"/>
            <a:ext cx="11442751" cy="69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23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5855" r="13979"/>
          <a:stretch>
            <a:fillRect/>
          </a:stretch>
        </p:blipFill>
        <p:spPr>
          <a:xfrm>
            <a:off x="0" y="1473782"/>
            <a:ext cx="5211503" cy="58612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23272"/>
          <a:stretch>
            <a:fillRect/>
          </a:stretch>
        </p:blipFill>
        <p:spPr>
          <a:xfrm rot="-5400000">
            <a:off x="5985575" y="1473782"/>
            <a:ext cx="5861255" cy="58612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r="14828" b="12125"/>
          <a:stretch>
            <a:fillRect/>
          </a:stretch>
        </p:blipFill>
        <p:spPr>
          <a:xfrm>
            <a:off x="12443668" y="1473782"/>
            <a:ext cx="5844332" cy="586125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545636" y="8763757"/>
            <a:ext cx="13196727" cy="952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7"/>
              </a:lnSpc>
              <a:spcBef>
                <a:spcPct val="0"/>
              </a:spcBef>
            </a:pPr>
            <a:r>
              <a:rPr lang="en-US" sz="5700" dirty="0">
                <a:solidFill>
                  <a:srgbClr val="FFFFFF"/>
                </a:solidFill>
                <a:latin typeface="Roboto Condensed"/>
              </a:rPr>
              <a:t>Placement des piles dans le </a:t>
            </a:r>
            <a:r>
              <a:rPr lang="en-US" sz="5700" dirty="0" err="1">
                <a:solidFill>
                  <a:srgbClr val="FFFFFF"/>
                </a:solidFill>
                <a:latin typeface="Roboto Condensed"/>
              </a:rPr>
              <a:t>boîtier</a:t>
            </a:r>
            <a:r>
              <a:rPr lang="en-US" sz="5700" dirty="0">
                <a:solidFill>
                  <a:srgbClr val="FFFFFF"/>
                </a:solidFill>
                <a:latin typeface="Roboto Condensed"/>
              </a:rPr>
              <a:t> des piles.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46466" y="2503537"/>
            <a:ext cx="2504770" cy="835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  <a:spcBef>
                <a:spcPct val="0"/>
              </a:spcBef>
            </a:pPr>
            <a:r>
              <a:rPr lang="en-US" sz="4903" dirty="0">
                <a:solidFill>
                  <a:srgbClr val="FFFFFF"/>
                </a:solidFill>
                <a:latin typeface="Roboto Condensed"/>
              </a:rPr>
              <a:t>ÉTEINDRE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69944" y="4299635"/>
            <a:ext cx="4492516" cy="259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</a:pPr>
            <a:r>
              <a:rPr lang="en-US" sz="4900" dirty="0">
                <a:solidFill>
                  <a:srgbClr val="FFFFFF"/>
                </a:solidFill>
                <a:latin typeface="Roboto Condensed"/>
              </a:rPr>
              <a:t>ENLEVEZ LA VIS PUIS LE COUVERCLE</a:t>
            </a:r>
            <a:endParaRPr lang="en-US" sz="49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443668" y="7418637"/>
            <a:ext cx="5844332" cy="956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PLACEZ LES PILES</a:t>
            </a:r>
          </a:p>
        </p:txBody>
      </p:sp>
    </p:spTree>
    <p:extLst>
      <p:ext uri="{BB962C8B-B14F-4D97-AF65-F5344CB8AC3E}">
        <p14:creationId xmlns:p14="http://schemas.microsoft.com/office/powerpoint/2010/main" val="3314387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5259" b="5259"/>
          <a:stretch>
            <a:fillRect/>
          </a:stretch>
        </p:blipFill>
        <p:spPr>
          <a:xfrm>
            <a:off x="345296" y="1776544"/>
            <a:ext cx="17597408" cy="8207695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EFA8875A-8111-4FF8-A6DF-15D1A0604C7E}"/>
              </a:ext>
            </a:extLst>
          </p:cNvPr>
          <p:cNvSpPr txBox="1"/>
          <p:nvPr/>
        </p:nvSpPr>
        <p:spPr>
          <a:xfrm>
            <a:off x="7691194" y="8275887"/>
            <a:ext cx="5844332" cy="956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>
                <a:solidFill>
                  <a:srgbClr val="002060"/>
                </a:solidFill>
                <a:latin typeface="Roboto Condensed"/>
              </a:rPr>
              <a:t>ALLUMEZ</a:t>
            </a:r>
            <a:endParaRPr lang="cs-CZ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5C7CB02D-EA4B-4A9D-AB69-95581A5965C5}"/>
              </a:ext>
            </a:extLst>
          </p:cNvPr>
          <p:cNvSpPr txBox="1"/>
          <p:nvPr/>
        </p:nvSpPr>
        <p:spPr>
          <a:xfrm>
            <a:off x="12037601" y="4922084"/>
            <a:ext cx="5844332" cy="2934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4800" dirty="0">
                <a:solidFill>
                  <a:srgbClr val="002060"/>
                </a:solidFill>
                <a:latin typeface="Roboto Condensed"/>
              </a:rPr>
              <a:t>CONNECTEZ LES CLIPS ALLIGATOR COMME ILLUSTRÉ</a:t>
            </a:r>
            <a:endParaRPr lang="cs-CZ" sz="5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1322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0509" y="1809775"/>
            <a:ext cx="7636418" cy="55268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797448" y="1975071"/>
            <a:ext cx="8760587" cy="292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Si le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système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fonctionne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vous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verrez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les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seringues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se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remplir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de gaz.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35779" y="5880391"/>
            <a:ext cx="9591108" cy="39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Lorsque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l'une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des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seringues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est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remplie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20 ml,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l'expérience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est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terminée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.</a:t>
            </a:r>
          </a:p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FFFFFF"/>
                </a:solidFill>
                <a:latin typeface="Roboto Condensed"/>
              </a:rPr>
              <a:t>Désactivez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 la configuration.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131853" y="6641108"/>
            <a:ext cx="3415589" cy="351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76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2875"/>
            <a:ext cx="18630900" cy="10572750"/>
            <a:chOff x="0" y="0"/>
            <a:chExt cx="24841200" cy="14097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0" y="0"/>
              <a:ext cx="12420600" cy="14097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12420600" y="0"/>
              <a:ext cx="12420600" cy="14097000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3537225" y="2640591"/>
            <a:ext cx="11213551" cy="632974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3537225" y="2961932"/>
            <a:ext cx="11213551" cy="5477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1E2D4B"/>
                </a:solidFill>
                <a:latin typeface="Roboto Condensed Bold"/>
              </a:rPr>
              <a:t>RÉPONDRE AUX QUESTIONS SUIVANTES:</a:t>
            </a:r>
          </a:p>
        </p:txBody>
      </p:sp>
    </p:spTree>
    <p:extLst>
      <p:ext uri="{BB962C8B-B14F-4D97-AF65-F5344CB8AC3E}">
        <p14:creationId xmlns:p14="http://schemas.microsoft.com/office/powerpoint/2010/main" val="86810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r="579" b="2543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1379558" cy="244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9559"/>
              </a:lnSpc>
              <a:spcBef>
                <a:spcPct val="0"/>
              </a:spcBef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QU'EST-CE QU'UN ÉLECTROLYSEUR?</a:t>
            </a:r>
            <a:endParaRPr lang="en-US" sz="8460" u="none" spc="888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5078" y="6906805"/>
            <a:ext cx="18029351" cy="25776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45"/>
              </a:lnSpc>
              <a:spcBef>
                <a:spcPct val="0"/>
              </a:spcBef>
            </a:pPr>
            <a:r>
              <a:rPr lang="en-US" sz="5950" spc="626" dirty="0">
                <a:solidFill>
                  <a:srgbClr val="1C2B47"/>
                </a:solidFill>
                <a:latin typeface="Roboto Condensed Bold"/>
              </a:rPr>
              <a:t>C'EST UN APPAREIL QUI UTILISE L'ÉLECTRICITÉ POUR DIVISER L'EAU EN HYDROGÈNE ET EN OXYGÈNE.</a:t>
            </a:r>
            <a:endParaRPr lang="en-US" sz="5950" u="none" spc="626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83428" y="1060853"/>
            <a:ext cx="6270195" cy="62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4276297" cy="3506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90"/>
              </a:lnSpc>
            </a:pPr>
            <a:r>
              <a:rPr lang="en-US" sz="8133" spc="853" dirty="0">
                <a:solidFill>
                  <a:srgbClr val="FFFFFF"/>
                </a:solidFill>
                <a:latin typeface="Roboto Condensed Bold"/>
              </a:rPr>
              <a:t>LAQUELLE DES DEUX SERINGUES SE REMPLIE LE PLUS VITE VERS 20 ML?</a:t>
            </a:r>
            <a:endParaRPr lang="en-US" sz="8133" u="none" spc="853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en-US" sz="5969" spc="626" dirty="0">
                <a:solidFill>
                  <a:srgbClr val="1C2B47"/>
                </a:solidFill>
                <a:latin typeface="Roboto Condensed Bold"/>
              </a:rPr>
              <a:t>CELLE SUR LE CÔTÉ AVEC L’HYDROGÈNE.</a:t>
            </a:r>
            <a:endParaRPr lang="en-US" sz="5969" u="none" spc="626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596483" y="1783634"/>
            <a:ext cx="1553354" cy="15533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28819" y="1783634"/>
            <a:ext cx="1553354" cy="15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295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843"/>
              </a:lnSpc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DE QUEL CÔTÉ </a:t>
            </a:r>
          </a:p>
          <a:p>
            <a:pPr>
              <a:lnSpc>
                <a:spcPts val="11843"/>
              </a:lnSpc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L'HYDROGÈNE EST-IL SORTI?</a:t>
            </a:r>
            <a:endParaRPr lang="en-US" sz="8460" u="none" spc="888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en-US" sz="5969" spc="626" dirty="0">
                <a:solidFill>
                  <a:srgbClr val="1C2B47"/>
                </a:solidFill>
                <a:latin typeface="Roboto Condensed Bold"/>
              </a:rPr>
              <a:t>POSITIF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33143" y="2826480"/>
            <a:ext cx="1750631" cy="27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4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1456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4"/>
              </a:lnSpc>
            </a:pP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POURQUOI?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77537" y="6678369"/>
            <a:ext cx="16881763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87"/>
              </a:lnSpc>
            </a:pPr>
            <a:r>
              <a:rPr lang="en-US" sz="4800" spc="509" dirty="0">
                <a:solidFill>
                  <a:srgbClr val="1C2B47"/>
                </a:solidFill>
                <a:latin typeface="Roboto Condensed"/>
                <a:ea typeface="Roboto Condensed"/>
              </a:rPr>
              <a:t>PARCE QUE L'HYDROGÈNE EST CHARGÉ PLUS NÉGATIVEMENT QUE L'OXYGÈNE.</a:t>
            </a:r>
          </a:p>
          <a:p>
            <a:pPr>
              <a:lnSpc>
                <a:spcPts val="5487"/>
              </a:lnSpc>
            </a:pPr>
            <a:endParaRPr lang="en-US" sz="4800" b="1" spc="509" dirty="0">
              <a:solidFill>
                <a:srgbClr val="1C2B47"/>
              </a:solidFill>
              <a:latin typeface="Roboto Condensed"/>
              <a:ea typeface="Roboto Condensed"/>
            </a:endParaRPr>
          </a:p>
          <a:p>
            <a:pPr>
              <a:lnSpc>
                <a:spcPts val="5487"/>
              </a:lnSpc>
            </a:pPr>
            <a:r>
              <a:rPr lang="en-US" sz="4800" b="1" spc="509" dirty="0">
                <a:solidFill>
                  <a:srgbClr val="1C2B47"/>
                </a:solidFill>
                <a:latin typeface="Roboto Condensed"/>
                <a:ea typeface="Roboto Condensed"/>
              </a:rPr>
              <a:t>NOUS SAVONS QUE LES OPPOSÉS ATTIRENT.</a:t>
            </a:r>
            <a:endParaRPr lang="en-US" sz="4856" b="1" spc="509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3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501147"/>
            <a:ext cx="11422546" cy="337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SAVEZ-VOUS POURQUOI L'OXYGÈNE EST ALLÉ</a:t>
            </a:r>
          </a:p>
          <a:p>
            <a:pPr lvl="0"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DU CÔTÉ OPPOSÉ?</a:t>
            </a:r>
            <a:endParaRPr lang="en-US" sz="6400" u="none" spc="672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69325" y="7013865"/>
            <a:ext cx="17749349" cy="172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45"/>
              </a:lnSpc>
              <a:spcBef>
                <a:spcPct val="0"/>
              </a:spcBef>
            </a:pPr>
            <a:r>
              <a:rPr lang="en-US" sz="5950" spc="626" dirty="0">
                <a:solidFill>
                  <a:srgbClr val="1C2B47"/>
                </a:solidFill>
                <a:latin typeface="Roboto Condensed Bold"/>
              </a:rPr>
              <a:t>PARCE QUE L'OXYGÈNE A UNE CHARGE PLUS POSITIVE.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722058" y="3075528"/>
            <a:ext cx="2067972" cy="206797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5723226" y="4161286"/>
            <a:ext cx="2067972" cy="20679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228358" y="2581828"/>
            <a:ext cx="987401" cy="987401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3172208" y="2437275"/>
            <a:ext cx="987401" cy="98740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6629119" y="1943574"/>
            <a:ext cx="987401" cy="987401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5604659" y="1943574"/>
            <a:ext cx="987401" cy="987401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688363">
            <a:off x="13690177" y="3025068"/>
            <a:ext cx="2010153" cy="60670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1478427" y="2584356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22277" y="2439803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854727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879188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98869" y="3578754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500036" y="4704099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969547">
            <a:off x="13713342" y="4156637"/>
            <a:ext cx="1966146" cy="5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3784746"/>
            <a:ext cx="10714996" cy="6057643"/>
            <a:chOff x="0" y="0"/>
            <a:chExt cx="3624579" cy="2049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579" cy="2049128"/>
            </a:xfrm>
            <a:custGeom>
              <a:avLst/>
              <a:gdLst/>
              <a:ahLst/>
              <a:cxnLst/>
              <a:rect l="l" t="t" r="r" b="b"/>
              <a:pathLst>
                <a:path w="3624579" h="2049128">
                  <a:moveTo>
                    <a:pt x="0" y="0"/>
                  </a:moveTo>
                  <a:lnTo>
                    <a:pt x="3624579" y="0"/>
                  </a:lnTo>
                  <a:lnTo>
                    <a:pt x="3624579" y="2049128"/>
                  </a:lnTo>
                  <a:lnTo>
                    <a:pt x="0" y="204912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53046" y="4272970"/>
            <a:ext cx="1940051" cy="13357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421634" y="4272970"/>
            <a:ext cx="1940051" cy="13357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153046" y="6065877"/>
            <a:ext cx="1941289" cy="14790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20396" y="6065877"/>
            <a:ext cx="1941289" cy="14790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575151" y="7734901"/>
            <a:ext cx="2815889" cy="226220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1800860"/>
            <a:ext cx="17316343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6719"/>
              </a:lnSpc>
            </a:pPr>
            <a:r>
              <a:rPr lang="en-US" sz="4800" spc="504" dirty="0">
                <a:solidFill>
                  <a:srgbClr val="FFFFFF"/>
                </a:solidFill>
                <a:latin typeface="Roboto Condensed Bold"/>
              </a:rPr>
              <a:t>COMPAREZ LA QUANTITÉ D'HYDROGÈNE GÉNÉRÉE</a:t>
            </a:r>
          </a:p>
          <a:p>
            <a:pPr lvl="0">
              <a:lnSpc>
                <a:spcPts val="6719"/>
              </a:lnSpc>
            </a:pPr>
            <a:r>
              <a:rPr lang="en-US" sz="4800" spc="504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4800" spc="504" dirty="0">
                <a:solidFill>
                  <a:srgbClr val="FFFFFF"/>
                </a:solidFill>
                <a:latin typeface="Roboto Condensed Bold"/>
              </a:rPr>
              <a:t> LA QUANTITÉ D'OXYGÈNE GÉNÉRÉE.</a:t>
            </a:r>
            <a:endParaRPr lang="en-US" sz="4800" u="none" spc="504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3163" y="4177720"/>
            <a:ext cx="9035237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5"/>
              </a:lnSpc>
            </a:pP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Divisez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la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quantité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d'hydrogène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par deux.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3163" y="4994130"/>
            <a:ext cx="9431171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Vous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devriez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obtenir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la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quantité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d'oxygène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4625" y="6426273"/>
            <a:ext cx="3734132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Formule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60491" y="6248520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"/>
              </a:rPr>
              <a:t>? mL </a:t>
            </a:r>
            <a:r>
              <a:rPr lang="en-US" sz="3200" dirty="0" err="1">
                <a:solidFill>
                  <a:srgbClr val="1E2D4B"/>
                </a:solidFill>
                <a:latin typeface="Roboto Condensed"/>
              </a:rPr>
              <a:t>d’hydrogène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6853569"/>
            <a:ext cx="2751256" cy="4762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3859013" y="6869068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62200" y="6537022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=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73778" y="6537022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"/>
              </a:rPr>
              <a:t>? mL </a:t>
            </a:r>
            <a:r>
              <a:rPr lang="en-US" sz="3200" dirty="0" err="1">
                <a:solidFill>
                  <a:srgbClr val="1E2D4B"/>
                </a:solidFill>
                <a:latin typeface="Roboto Condensed"/>
              </a:rPr>
              <a:t>d’oxygène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4624" y="7639651"/>
            <a:ext cx="7016775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en-US" sz="4361" dirty="0">
                <a:solidFill>
                  <a:srgbClr val="1E2D4B"/>
                </a:solidFill>
                <a:latin typeface="Roboto Condensed"/>
              </a:rPr>
              <a:t>Rapport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hydrogène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 / </a:t>
            </a:r>
            <a:r>
              <a:rPr lang="en-US" sz="4361" dirty="0" err="1">
                <a:solidFill>
                  <a:srgbClr val="1E2D4B"/>
                </a:solidFill>
                <a:latin typeface="Roboto Condensed"/>
              </a:rPr>
              <a:t>oxygène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60491" y="8493399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 Bold"/>
              </a:rPr>
              <a:t>20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mL </a:t>
            </a:r>
            <a:r>
              <a:rPr lang="en-US" sz="3200" dirty="0" err="1">
                <a:solidFill>
                  <a:srgbClr val="1E2D4B"/>
                </a:solidFill>
                <a:latin typeface="Roboto Condensed"/>
              </a:rPr>
              <a:t>d’hydrogène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9098448"/>
            <a:ext cx="2751256" cy="47625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3859013" y="9113947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62200" y="8781901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=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73778" y="8781901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 Bold"/>
              </a:rPr>
              <a:t>10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mL </a:t>
            </a:r>
            <a:r>
              <a:rPr lang="en-US" sz="3200" dirty="0" err="1">
                <a:solidFill>
                  <a:srgbClr val="1E2D4B"/>
                </a:solidFill>
                <a:latin typeface="Roboto Condensed"/>
              </a:rPr>
              <a:t>d’oxygène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012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14523" y="2041165"/>
            <a:ext cx="17424555" cy="107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QUE DÉMONTRE CETTE FORMULE?</a:t>
            </a: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288000" cy="6037502"/>
            <a:chOff x="0" y="0"/>
            <a:chExt cx="6186311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42315"/>
            </a:xfrm>
            <a:custGeom>
              <a:avLst/>
              <a:gdLst/>
              <a:ahLst/>
              <a:cxnLst/>
              <a:rect l="l" t="t" r="r" b="b"/>
              <a:pathLst>
                <a:path w="6186311" h="2042315">
                  <a:moveTo>
                    <a:pt x="0" y="0"/>
                  </a:moveTo>
                  <a:lnTo>
                    <a:pt x="6186311" y="0"/>
                  </a:lnTo>
                  <a:lnTo>
                    <a:pt x="6186311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74507" y="4415195"/>
            <a:ext cx="7452379" cy="441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21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3" y="1473782"/>
            <a:ext cx="1831096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26869" y="2078918"/>
            <a:ext cx="17424555" cy="107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QUE DÉMONTRE CETTE FORMULE?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288000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607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Cela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démontre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qu'il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y a 2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atomes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d'hydrogène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pour 1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atome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d'oxygène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2332" y="5550826"/>
            <a:ext cx="8279209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C'est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là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que </a:t>
            </a: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tire son nom</a:t>
            </a:r>
            <a:r>
              <a:rPr lang="cs-CZ" sz="3699" dirty="0">
                <a:solidFill>
                  <a:srgbClr val="1C2B47"/>
                </a:solidFill>
                <a:latin typeface="Roboto Condensed"/>
              </a:rPr>
              <a:t>   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cs-CZ" sz="3699" dirty="0">
                <a:solidFill>
                  <a:srgbClr val="1C2B47"/>
                </a:solidFill>
                <a:latin typeface="Roboto Condensed"/>
              </a:rPr>
              <a:t>        ?          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.</a:t>
            </a:r>
            <a:r>
              <a:rPr lang="en-US" sz="3699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6230285" y="6180703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7740026" cy="2870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N'oubliez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pas que nous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avons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utilisé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de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distillée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pure.</a:t>
            </a: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Cela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signifie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que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est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composée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uniquement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d’        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   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?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      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et  d’          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?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  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1201400" y="9063079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4986057" y="9110704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87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3" y="1473782"/>
            <a:ext cx="1831096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26869" y="2078918"/>
            <a:ext cx="17424555" cy="107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QUE DÉMONTRE CETTE FORMULE?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288000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607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Cela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démontre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qu'il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y a 2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atomes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d'hydrogène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pour 1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atome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45" dirty="0" err="1">
                <a:solidFill>
                  <a:srgbClr val="1E2D4B"/>
                </a:solidFill>
                <a:latin typeface="Roboto Condensed"/>
              </a:rPr>
              <a:t>d'oxygène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2332" y="5550826"/>
            <a:ext cx="8279209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C'est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là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que </a:t>
            </a:r>
            <a:r>
              <a:rPr lang="en-US" sz="3699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 tire son nom</a:t>
            </a:r>
            <a:r>
              <a:rPr lang="cs-CZ" sz="3699" dirty="0">
                <a:solidFill>
                  <a:srgbClr val="1C2B47"/>
                </a:solidFill>
                <a:latin typeface="Roboto Condensed"/>
              </a:rPr>
              <a:t>      </a:t>
            </a:r>
            <a:r>
              <a:rPr lang="en-US" sz="4000" dirty="0">
                <a:solidFill>
                  <a:srgbClr val="1C2B47"/>
                </a:solidFill>
                <a:latin typeface="Roboto Condensed"/>
              </a:rPr>
              <a:t>H20</a:t>
            </a:r>
            <a:r>
              <a:rPr lang="cs-CZ" sz="3699" dirty="0">
                <a:solidFill>
                  <a:srgbClr val="1C2B47"/>
                </a:solidFill>
                <a:latin typeface="Roboto Condensed"/>
              </a:rPr>
              <a:t>          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.</a:t>
            </a:r>
            <a:r>
              <a:rPr lang="en-US" sz="3699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6230285" y="6180703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7740026" cy="2870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N'oubliez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pas que nous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avons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utilisé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de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distillée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pure.</a:t>
            </a: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Cela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signifie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que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l'eau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est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composée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uniquement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d’  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hydrogène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et    d’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oxygène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1049000" y="9079122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4668500" y="9127782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9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 amt="7999"/>
          </a:blip>
          <a:srcRect t="3125" b="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 r="48292"/>
          <a:stretch>
            <a:fillRect/>
          </a:stretch>
        </p:blipFill>
        <p:spPr>
          <a:xfrm>
            <a:off x="215863" y="6275374"/>
            <a:ext cx="4644318" cy="42196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1446" y="582660"/>
            <a:ext cx="17585108" cy="149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en-US" sz="9000" dirty="0" err="1">
                <a:solidFill>
                  <a:srgbClr val="FFFFFF"/>
                </a:solidFill>
                <a:latin typeface="Montserrat Extra-Bold"/>
              </a:rPr>
              <a:t>qu'est-ce</a:t>
            </a:r>
            <a:r>
              <a:rPr lang="en-US" sz="9000" dirty="0">
                <a:solidFill>
                  <a:srgbClr val="FFFFFF"/>
                </a:solidFill>
                <a:latin typeface="Montserrat Extra-Bold"/>
              </a:rPr>
              <a:t> que L'HYDROGÈNE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64544" y="3090316"/>
            <a:ext cx="10070853" cy="2065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10"/>
              </a:lnSpc>
            </a:pP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L'hydrogène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est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le premier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élément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du tableau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périodique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en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raison de son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numéro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936" dirty="0" err="1">
                <a:solidFill>
                  <a:srgbClr val="1C2B47"/>
                </a:solidFill>
                <a:latin typeface="Roboto Bold"/>
              </a:rPr>
              <a:t>atomique</a:t>
            </a:r>
            <a:r>
              <a:rPr lang="en-US" sz="3936" dirty="0">
                <a:solidFill>
                  <a:srgbClr val="1C2B47"/>
                </a:solidFill>
                <a:latin typeface="Roboto Bold"/>
              </a:rPr>
              <a:t> de un.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64544" y="5702582"/>
            <a:ext cx="10070853" cy="205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L'hydrogène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est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également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l'élément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le plus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abondant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de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l'univers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,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représentant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environ 70% de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tous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les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atomes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3393023"/>
            <a:ext cx="304800" cy="30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5970574"/>
            <a:ext cx="304800" cy="30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8527520"/>
            <a:ext cx="304800" cy="30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864544" y="8299485"/>
            <a:ext cx="10070853" cy="133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Cependant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,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peu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d'entre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eux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sont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utilisés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 pour </a:t>
            </a:r>
            <a:r>
              <a:rPr lang="en-US" sz="3867" dirty="0" err="1">
                <a:solidFill>
                  <a:srgbClr val="1C2B47"/>
                </a:solidFill>
                <a:latin typeface="Roboto Bold"/>
              </a:rPr>
              <a:t>l'énergie</a:t>
            </a:r>
            <a:r>
              <a:rPr lang="en-US" sz="3867" dirty="0">
                <a:solidFill>
                  <a:srgbClr val="1C2B47"/>
                </a:solidFill>
                <a:latin typeface="Roboto Bold"/>
              </a:rPr>
              <a:t>.</a:t>
            </a:r>
          </a:p>
        </p:txBody>
      </p:sp>
      <p:pic>
        <p:nvPicPr>
          <p:cNvPr id="12" name="Lesson 2 final no move (6)">
            <a:hlinkClick r:id="" action="ppaction://media"/>
            <a:extLst>
              <a:ext uri="{FF2B5EF4-FFF2-40B4-BE49-F238E27FC236}">
                <a16:creationId xmlns:a16="http://schemas.microsoft.com/office/drawing/2014/main" id="{CED283F8-C89E-4258-94B5-D2E725BD66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t="23148" r="77960" b="37608"/>
          <a:stretch/>
        </p:blipFill>
        <p:spPr>
          <a:xfrm>
            <a:off x="715578" y="2643498"/>
            <a:ext cx="3644887" cy="3650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t="5742" r="1311" b="13480"/>
          <a:stretch>
            <a:fillRect/>
          </a:stretch>
        </p:blipFill>
        <p:spPr>
          <a:xfrm>
            <a:off x="-154358" y="2083382"/>
            <a:ext cx="18596716" cy="85745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8600" y="180975"/>
            <a:ext cx="17715450" cy="149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en-US" sz="9000" dirty="0">
                <a:solidFill>
                  <a:srgbClr val="1C2B47"/>
                </a:solidFill>
                <a:latin typeface="Montserrat Extra-Bold"/>
              </a:rPr>
              <a:t>qui </a:t>
            </a:r>
            <a:r>
              <a:rPr lang="en-US" sz="9000" dirty="0" err="1">
                <a:solidFill>
                  <a:srgbClr val="1C2B47"/>
                </a:solidFill>
                <a:latin typeface="Montserrat Extra-Bold"/>
              </a:rPr>
              <a:t>utilise</a:t>
            </a:r>
            <a:r>
              <a:rPr lang="en-US" sz="9000" dirty="0">
                <a:solidFill>
                  <a:srgbClr val="1C2B47"/>
                </a:solidFill>
                <a:latin typeface="Montserrat Extra-Bold"/>
              </a:rPr>
              <a:t> de </a:t>
            </a:r>
            <a:r>
              <a:rPr lang="en-US" sz="9000" dirty="0" err="1">
                <a:solidFill>
                  <a:srgbClr val="1C2B47"/>
                </a:solidFill>
                <a:latin typeface="Montserrat Extra-Bold"/>
              </a:rPr>
              <a:t>l'HYDROGÈNE</a:t>
            </a:r>
            <a:endParaRPr lang="en-US" sz="9000" dirty="0">
              <a:solidFill>
                <a:srgbClr val="1C2B47"/>
              </a:solidFill>
              <a:latin typeface="Montserrat Extra-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03509" y="3421784"/>
            <a:ext cx="5880983" cy="58977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">
            <a:hlinkClick r:id="" action="ppaction://media"/>
            <a:extLst>
              <a:ext uri="{FF2B5EF4-FFF2-40B4-BE49-F238E27FC236}">
                <a16:creationId xmlns:a16="http://schemas.microsoft.com/office/drawing/2014/main" id="{136096D3-9CE3-4CD7-85C8-6F1228FE1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8364200" cy="1032986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7034948" y="7143414"/>
            <a:ext cx="11253052" cy="3143586"/>
            <a:chOff x="0" y="0"/>
            <a:chExt cx="3806588" cy="10633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6588" cy="1063386"/>
            </a:xfrm>
            <a:custGeom>
              <a:avLst/>
              <a:gdLst/>
              <a:ahLst/>
              <a:cxnLst/>
              <a:rect l="l" t="t" r="r" b="b"/>
              <a:pathLst>
                <a:path w="3806588" h="1063386">
                  <a:moveTo>
                    <a:pt x="0" y="0"/>
                  </a:moveTo>
                  <a:lnTo>
                    <a:pt x="3806588" y="0"/>
                  </a:lnTo>
                  <a:lnTo>
                    <a:pt x="3806588" y="1063386"/>
                  </a:lnTo>
                  <a:lnTo>
                    <a:pt x="0" y="1063386"/>
                  </a:lnTo>
                  <a:close/>
                </a:path>
              </a:pathLst>
            </a:custGeom>
            <a:solidFill>
              <a:srgbClr val="1C2B47">
                <a:alpha val="75686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323447" y="7232429"/>
            <a:ext cx="10676053" cy="29655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87"/>
              </a:lnSpc>
            </a:pP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L'hydrogène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est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utilisé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quotidiennement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par de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nombreuses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industries, sous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ses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formes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liquide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et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gazeuse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.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Cela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comprend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l'industrie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pétrolière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ainsi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que divers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processus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de fabrication pour la production de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produits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chimiques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,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d'aliments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 et </a:t>
            </a:r>
            <a:r>
              <a:rPr lang="en-US" sz="3200" spc="80" dirty="0" err="1">
                <a:solidFill>
                  <a:srgbClr val="F2FAFF"/>
                </a:solidFill>
                <a:latin typeface="Roboto Bold"/>
              </a:rPr>
              <a:t>d'électronique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.</a:t>
            </a:r>
            <a:endParaRPr lang="en-US" sz="3232" spc="80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sson 2 final no move (1)">
            <a:hlinkClick r:id="" action="ppaction://media"/>
            <a:extLst>
              <a:ext uri="{FF2B5EF4-FFF2-40B4-BE49-F238E27FC236}">
                <a16:creationId xmlns:a16="http://schemas.microsoft.com/office/drawing/2014/main" id="{7101744B-20ED-4A38-8A6A-1703F9A57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57303" y="370504"/>
            <a:ext cx="17009115" cy="1629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0"/>
              </a:lnSpc>
            </a:pP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L'hydrogène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a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été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utilisé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comme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carburant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pAr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la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navette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</a:t>
            </a:r>
            <a:r>
              <a:rPr lang="en-US" sz="3027" spc="947" dirty="0" err="1">
                <a:solidFill>
                  <a:srgbClr val="F2FAFF"/>
                </a:solidFill>
                <a:latin typeface="HK Modular"/>
              </a:rPr>
              <a:t>spatiale</a:t>
            </a:r>
            <a:r>
              <a:rPr lang="en-US" sz="3027" spc="947" dirty="0">
                <a:solidFill>
                  <a:srgbClr val="F2FAFF"/>
                </a:solidFill>
                <a:latin typeface="HK Modular"/>
              </a:rPr>
              <a:t> de la NASA 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(bases de </a:t>
            </a:r>
            <a:r>
              <a:rPr lang="en-US" sz="2000" spc="947" dirty="0" err="1">
                <a:solidFill>
                  <a:srgbClr val="F2FAFF"/>
                </a:solidFill>
                <a:latin typeface="HK Modular"/>
              </a:rPr>
              <a:t>l'hydrogène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: </a:t>
            </a:r>
            <a:r>
              <a:rPr lang="en-US" sz="2000" spc="947" dirty="0" err="1">
                <a:solidFill>
                  <a:srgbClr val="F2FAFF"/>
                </a:solidFill>
                <a:latin typeface="HK Modular"/>
              </a:rPr>
              <a:t>produits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 de </a:t>
            </a:r>
            <a:r>
              <a:rPr lang="en-US" sz="2000" spc="947" dirty="0" err="1">
                <a:solidFill>
                  <a:srgbClr val="F2FAFF"/>
                </a:solidFill>
                <a:latin typeface="HK Modular"/>
              </a:rPr>
              <a:t>l'air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)</a:t>
            </a:r>
            <a:endParaRPr lang="en-US" sz="3027" spc="947" dirty="0">
              <a:solidFill>
                <a:srgbClr val="F2FAFF"/>
              </a:solidFill>
              <a:latin typeface="HK Modular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301487" y="4595970"/>
            <a:ext cx="466266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2)">
            <a:hlinkClick r:id="" action="ppaction://media"/>
            <a:extLst>
              <a:ext uri="{FF2B5EF4-FFF2-40B4-BE49-F238E27FC236}">
                <a16:creationId xmlns:a16="http://schemas.microsoft.com/office/drawing/2014/main" id="{87224F32-D9A7-4E24-B0A3-AFEC259D1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71889" y="4197653"/>
            <a:ext cx="17916111" cy="192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3"/>
              </a:lnSpc>
            </a:pPr>
            <a:r>
              <a:rPr lang="en-US" sz="5350" spc="134" dirty="0">
                <a:solidFill>
                  <a:srgbClr val="F2FAFF"/>
                </a:solidFill>
                <a:latin typeface="Roboto Bold"/>
              </a:rPr>
              <a:t>Sur Terre, </a:t>
            </a:r>
            <a:r>
              <a:rPr lang="en-US" sz="5350" spc="134" dirty="0" err="1">
                <a:solidFill>
                  <a:srgbClr val="F2FAFF"/>
                </a:solidFill>
                <a:latin typeface="Roboto Bold"/>
              </a:rPr>
              <a:t>l'hydrogène</a:t>
            </a:r>
            <a:r>
              <a:rPr lang="en-US" sz="5350" spc="134" dirty="0">
                <a:solidFill>
                  <a:srgbClr val="F2FAFF"/>
                </a:solidFill>
                <a:latin typeface="Roboto Bold"/>
              </a:rPr>
              <a:t> se </a:t>
            </a:r>
            <a:r>
              <a:rPr lang="en-US" sz="5350" spc="134" dirty="0" err="1">
                <a:solidFill>
                  <a:srgbClr val="F2FAFF"/>
                </a:solidFill>
                <a:latin typeface="Roboto Bold"/>
              </a:rPr>
              <a:t>trouve</a:t>
            </a:r>
            <a:r>
              <a:rPr lang="en-US" sz="5350" spc="13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5350" spc="134" dirty="0" err="1">
                <a:solidFill>
                  <a:srgbClr val="F2FAFF"/>
                </a:solidFill>
                <a:latin typeface="Roboto Bold"/>
              </a:rPr>
              <a:t>principalement</a:t>
            </a:r>
            <a:r>
              <a:rPr lang="en-US" sz="5350" spc="134" dirty="0">
                <a:solidFill>
                  <a:srgbClr val="F2FAFF"/>
                </a:solidFill>
                <a:latin typeface="Roboto Bold"/>
              </a:rPr>
              <a:t> dans </a:t>
            </a:r>
            <a:r>
              <a:rPr lang="en-US" sz="5350" spc="134" dirty="0" err="1">
                <a:solidFill>
                  <a:srgbClr val="F2FAFF"/>
                </a:solidFill>
                <a:latin typeface="Roboto Bold"/>
              </a:rPr>
              <a:t>l'eau</a:t>
            </a:r>
            <a:r>
              <a:rPr lang="en-US" sz="5350" spc="134" dirty="0">
                <a:solidFill>
                  <a:srgbClr val="F2FAFF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3)">
            <a:hlinkClick r:id="" action="ppaction://media"/>
            <a:extLst>
              <a:ext uri="{FF2B5EF4-FFF2-40B4-BE49-F238E27FC236}">
                <a16:creationId xmlns:a16="http://schemas.microsoft.com/office/drawing/2014/main" id="{C9459BFC-3829-4D3E-B1A3-C367192C9A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" y="-42863"/>
            <a:ext cx="18364200" cy="10329863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46650" y="665779"/>
            <a:ext cx="14593350" cy="1627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27"/>
              </a:lnSpc>
            </a:pPr>
            <a:r>
              <a:rPr lang="en-US" sz="4550" spc="114" dirty="0" err="1">
                <a:solidFill>
                  <a:srgbClr val="F2FAFF"/>
                </a:solidFill>
                <a:latin typeface="Roboto Bold"/>
              </a:rPr>
              <a:t>L'hydrogène</a:t>
            </a:r>
            <a:r>
              <a:rPr lang="en-US" sz="4550" spc="11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4550" spc="114" dirty="0" err="1">
                <a:solidFill>
                  <a:srgbClr val="F2FAFF"/>
                </a:solidFill>
                <a:latin typeface="Roboto Bold"/>
              </a:rPr>
              <a:t>est</a:t>
            </a:r>
            <a:r>
              <a:rPr lang="en-US" sz="4550" spc="114" dirty="0">
                <a:solidFill>
                  <a:srgbClr val="F2FAFF"/>
                </a:solidFill>
                <a:latin typeface="Roboto Bold"/>
              </a:rPr>
              <a:t> </a:t>
            </a:r>
            <a:r>
              <a:rPr lang="en-US" sz="4550" spc="114" dirty="0" err="1">
                <a:solidFill>
                  <a:srgbClr val="F2FAFF"/>
                </a:solidFill>
                <a:latin typeface="Roboto Bold"/>
              </a:rPr>
              <a:t>abondant</a:t>
            </a:r>
            <a:r>
              <a:rPr lang="en-US" sz="4550" spc="114" dirty="0">
                <a:solidFill>
                  <a:srgbClr val="F2FAFF"/>
                </a:solidFill>
                <a:latin typeface="Roboto Bold"/>
              </a:rPr>
              <a:t> dans le Soleil, les étoiles et </a:t>
            </a:r>
            <a:r>
              <a:rPr lang="en-US" sz="4550" spc="114" dirty="0" err="1">
                <a:solidFill>
                  <a:srgbClr val="F2FAFF"/>
                </a:solidFill>
                <a:latin typeface="Roboto Bold"/>
              </a:rPr>
              <a:t>même</a:t>
            </a:r>
            <a:r>
              <a:rPr lang="en-US" sz="4550" spc="114" dirty="0">
                <a:solidFill>
                  <a:srgbClr val="F2FAFF"/>
                </a:solidFill>
                <a:latin typeface="Roboto Bold"/>
              </a:rPr>
              <a:t> la </a:t>
            </a:r>
            <a:r>
              <a:rPr lang="en-US" sz="4550" spc="114" dirty="0" err="1">
                <a:solidFill>
                  <a:srgbClr val="F2FAFF"/>
                </a:solidFill>
                <a:latin typeface="Roboto Bold"/>
              </a:rPr>
              <a:t>planète</a:t>
            </a:r>
            <a:r>
              <a:rPr lang="en-US" sz="4550" spc="114" dirty="0">
                <a:solidFill>
                  <a:srgbClr val="F2FAFF"/>
                </a:solidFill>
                <a:latin typeface="Roboto Bold"/>
              </a:rPr>
              <a:t> Jupiter.</a:t>
            </a:r>
            <a:endParaRPr lang="en-US" sz="4550" spc="114" dirty="0">
              <a:solidFill>
                <a:srgbClr val="F2FAFF"/>
              </a:solidFill>
              <a:latin typeface="Roboto Bold"/>
              <a:ea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901D00-8931-44CA-8646-C3050B9938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5690C0-37A0-49E9-9E14-E5AE6593A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A0A5AE-B285-4FEF-A794-FCB3B2CBF0F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816</Words>
  <Application>Microsoft Office PowerPoint</Application>
  <PresentationFormat>Vlastní</PresentationFormat>
  <Paragraphs>146</Paragraphs>
  <Slides>38</Slides>
  <Notes>0</Notes>
  <HiddenSlides>0</HiddenSlides>
  <MMClips>7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</dc:title>
  <cp:lastModifiedBy>GLUNTZ Sebastian</cp:lastModifiedBy>
  <cp:revision>133</cp:revision>
  <dcterms:created xsi:type="dcterms:W3CDTF">2006-08-16T00:00:00Z</dcterms:created>
  <dcterms:modified xsi:type="dcterms:W3CDTF">2021-03-08T11:43:36Z</dcterms:modified>
  <dc:identifier>DAEIbsQElXI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