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8288000" cy="10287000"/>
  <p:notesSz cx="6858000" cy="9144000"/>
  <p:embeddedFontLst>
    <p:embeddedFont>
      <p:font typeface="Arimo" panose="020B060402020202020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Montserrat Light Bold" panose="020B0604020202020204" charset="0"/>
      <p:regular r:id="rId29"/>
      <p:bold r:id="rId30"/>
    </p:embeddedFont>
    <p:embeddedFont>
      <p:font typeface="Montserrat Light Italics" panose="020B0604020202020204" charset="0"/>
      <p:regular r:id="rId31"/>
      <p:italic r:id="rId32"/>
    </p:embeddedFont>
    <p:embeddedFont>
      <p:font typeface="Open Sans" panose="020B0604020202020204" charset="0"/>
      <p:regular r:id="rId33"/>
    </p:embeddedFont>
    <p:embeddedFont>
      <p:font typeface="Open Sans Bold" panose="020B0604020202020204" charset="0"/>
      <p:regular r:id="rId34"/>
      <p:bold r:id="rId35"/>
    </p:embeddedFont>
    <p:embeddedFont>
      <p:font typeface="Open Sans Light Bold" panose="020B0604020202020204" charset="0"/>
      <p:regular r:id="rId36"/>
      <p:bold r:id="rId37"/>
    </p:embeddedFont>
    <p:embeddedFont>
      <p:font typeface="Roboto" panose="020B0604020202020204" charset="0"/>
      <p:regular r:id="rId38"/>
    </p:embeddedFont>
    <p:embeddedFont>
      <p:font typeface="Roboto Bold" panose="020B0604020202020204" charset="0"/>
      <p:regular r:id="rId39"/>
      <p:bold r:id="rId40"/>
    </p:embeddedFont>
    <p:embeddedFont>
      <p:font typeface="Roboto Condensed" panose="020B0604020202020204" charset="0"/>
      <p:regular r:id="rId41"/>
    </p:embeddedFont>
    <p:embeddedFont>
      <p:font typeface="Roboto Condensed Bold" panose="020B0604020202020204" charset="0"/>
      <p:regular r:id="rId42"/>
      <p:bold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4A542E-94F6-9640-938B-B439BD2FEBD2}" v="204" dt="2021-03-08T10:08:23.8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6" autoAdjust="0"/>
    <p:restoredTop sz="94513" autoAdjust="0"/>
  </p:normalViewPr>
  <p:slideViewPr>
    <p:cSldViewPr>
      <p:cViewPr varScale="1">
        <p:scale>
          <a:sx n="78" d="100"/>
          <a:sy n="78" d="100"/>
        </p:scale>
        <p:origin x="184" y="2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7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8.fntdata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9FB2FC-DE09-7947-BC9B-912DFA165C76}" type="datetimeFigureOut">
              <a:rPr lang="fr-FR" smtClean="0"/>
              <a:t>08/03/2021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521D2-5250-B340-9520-B10297DA17B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134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4521D2-5250-B340-9520-B10297DA17BC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8777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36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0.png"/><Relationship Id="rId7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9999"/>
          </a:blip>
          <a:srcRect l="16987" r="110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395045" y="0"/>
            <a:ext cx="6392639" cy="10287000"/>
            <a:chOff x="0" y="0"/>
            <a:chExt cx="2162448" cy="3479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62448" cy="3479800"/>
            </a:xfrm>
            <a:custGeom>
              <a:avLst/>
              <a:gdLst/>
              <a:ahLst/>
              <a:cxnLst/>
              <a:rect l="l" t="t" r="r" b="b"/>
              <a:pathLst>
                <a:path w="2162448" h="3479800">
                  <a:moveTo>
                    <a:pt x="0" y="0"/>
                  </a:moveTo>
                  <a:lnTo>
                    <a:pt x="2162448" y="0"/>
                  </a:lnTo>
                  <a:lnTo>
                    <a:pt x="2162448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09429C">
                <a:alpha val="44705"/>
              </a:srgbClr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l="19325" t="27918" r="19655" b="29822"/>
          <a:stretch>
            <a:fillRect/>
          </a:stretch>
        </p:blipFill>
        <p:spPr>
          <a:xfrm>
            <a:off x="11495564" y="332878"/>
            <a:ext cx="6350220" cy="2289643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1495564" y="3543300"/>
            <a:ext cx="6699939" cy="49275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784"/>
              </a:lnSpc>
            </a:pPr>
            <a:r>
              <a:rPr lang="en-US" sz="5560" dirty="0">
                <a:solidFill>
                  <a:srgbClr val="FFFFFF"/>
                </a:solidFill>
                <a:latin typeface="Montserrat Light Bold"/>
              </a:rPr>
              <a:t>ÉNERGIE PROPRE</a:t>
            </a:r>
          </a:p>
          <a:p>
            <a:pPr algn="ctr">
              <a:lnSpc>
                <a:spcPts val="7784"/>
              </a:lnSpc>
            </a:pPr>
            <a:endParaRPr lang="en-US" sz="5560" dirty="0">
              <a:solidFill>
                <a:srgbClr val="FFFFFF"/>
              </a:solidFill>
              <a:latin typeface="Montserrat Light Bold"/>
            </a:endParaRPr>
          </a:p>
          <a:p>
            <a:pPr algn="ctr">
              <a:lnSpc>
                <a:spcPts val="7784"/>
              </a:lnSpc>
            </a:pPr>
            <a:r>
              <a:rPr lang="en-US" sz="5560" dirty="0">
                <a:solidFill>
                  <a:srgbClr val="FFFFFF"/>
                </a:solidFill>
                <a:latin typeface="Montserrat Light Bold"/>
              </a:rPr>
              <a:t>L’HYDROGÈNE</a:t>
            </a:r>
          </a:p>
          <a:p>
            <a:pPr algn="ctr">
              <a:lnSpc>
                <a:spcPts val="7784"/>
              </a:lnSpc>
            </a:pPr>
            <a:endParaRPr lang="en-US" sz="6400" dirty="0">
              <a:solidFill>
                <a:srgbClr val="FFFFFF"/>
              </a:solidFill>
              <a:latin typeface="Montserrat Light Bold"/>
            </a:endParaRPr>
          </a:p>
          <a:p>
            <a:pPr algn="ctr">
              <a:lnSpc>
                <a:spcPts val="7784"/>
              </a:lnSpc>
            </a:pPr>
            <a:r>
              <a:rPr lang="en-US" sz="5560" dirty="0">
                <a:solidFill>
                  <a:srgbClr val="FFFFFF"/>
                </a:solidFill>
                <a:latin typeface="Montserrat Light Italics"/>
              </a:rPr>
              <a:t>LEÇON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357258" y="3309948"/>
            <a:ext cx="11573483" cy="366710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-2602121" y="609680"/>
            <a:ext cx="10245581" cy="832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60"/>
              </a:lnSpc>
              <a:spcBef>
                <a:spcPct val="0"/>
              </a:spcBef>
            </a:pPr>
            <a:r>
              <a:rPr lang="en-US" sz="4971" dirty="0">
                <a:solidFill>
                  <a:srgbClr val="FFFFFF"/>
                </a:solidFill>
                <a:latin typeface="Roboto Condensed Bold"/>
              </a:rPr>
              <a:t>ROUES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3398530"/>
            <a:ext cx="8050381" cy="688847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602745" y="7817169"/>
            <a:ext cx="6594395" cy="146542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319902" y="-6052"/>
            <a:ext cx="9969262" cy="523894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06068" y="3398530"/>
            <a:ext cx="7744313" cy="832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60"/>
              </a:lnSpc>
              <a:spcBef>
                <a:spcPct val="0"/>
              </a:spcBef>
            </a:pPr>
            <a:r>
              <a:rPr lang="en-US" sz="4971" dirty="0">
                <a:solidFill>
                  <a:srgbClr val="FFFFFF"/>
                </a:solidFill>
                <a:latin typeface="Roboto Condensed Bold"/>
              </a:rPr>
              <a:t>1. PORTE-PILE </a:t>
            </a:r>
            <a:r>
              <a:rPr lang="en-US" sz="4971" dirty="0" err="1">
                <a:solidFill>
                  <a:srgbClr val="FFFFFF"/>
                </a:solidFill>
                <a:latin typeface="Roboto Condensed Bold"/>
              </a:rPr>
              <a:t>À</a:t>
            </a:r>
            <a:r>
              <a:rPr lang="en-US" sz="4971" dirty="0">
                <a:solidFill>
                  <a:srgbClr val="FFFFFF"/>
                </a:solidFill>
                <a:latin typeface="Roboto Condensed Bold"/>
              </a:rPr>
              <a:t> CARBURANT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831345" y="8473680"/>
            <a:ext cx="6594395" cy="53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GRANDES NOIX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-2195200" y="123462"/>
            <a:ext cx="10245581" cy="832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60"/>
              </a:lnSpc>
              <a:spcBef>
                <a:spcPct val="0"/>
              </a:spcBef>
            </a:pPr>
            <a:r>
              <a:rPr lang="en-US" sz="4971" dirty="0">
                <a:solidFill>
                  <a:srgbClr val="FFFFFF"/>
                </a:solidFill>
                <a:latin typeface="Roboto Condensed Bold"/>
              </a:rPr>
              <a:t>2. MONTAGE SUR CHÂSSIS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348951" y="5336019"/>
            <a:ext cx="6594395" cy="111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RONDELLE FLASH METAL</a:t>
            </a:r>
          </a:p>
          <a:p>
            <a:pPr algn="r">
              <a:lnSpc>
                <a:spcPts val="4480"/>
              </a:lnSpc>
              <a:spcBef>
                <a:spcPct val="0"/>
              </a:spcBef>
            </a:pP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353713" y="6283330"/>
            <a:ext cx="6594395" cy="53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  <a:spcBef>
                <a:spcPct val="0"/>
              </a:spcBef>
            </a:pPr>
            <a:r>
              <a:rPr lang="cs-CZ" sz="3200" dirty="0">
                <a:solidFill>
                  <a:srgbClr val="FFFFFF"/>
                </a:solidFill>
                <a:latin typeface="Roboto Condensed Bold"/>
              </a:rPr>
              <a:t>PETIT ECROU</a:t>
            </a:r>
            <a:endParaRPr lang="en-US" sz="32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348951" y="5818206"/>
            <a:ext cx="6594395" cy="53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PETITE VIS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711766" y="4813796"/>
            <a:ext cx="6594395" cy="16720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r="21508"/>
          <a:stretch>
            <a:fillRect/>
          </a:stretch>
        </p:blipFill>
        <p:spPr>
          <a:xfrm>
            <a:off x="0" y="2936244"/>
            <a:ext cx="6022763" cy="7350756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-3505200" y="759681"/>
            <a:ext cx="10245581" cy="832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960"/>
              </a:lnSpc>
              <a:spcBef>
                <a:spcPct val="0"/>
              </a:spcBef>
            </a:pPr>
            <a:r>
              <a:rPr lang="en-US" sz="4971" dirty="0">
                <a:solidFill>
                  <a:srgbClr val="FFFFFF"/>
                </a:solidFill>
                <a:latin typeface="Roboto Condensed Bold"/>
              </a:rPr>
              <a:t>CONNEXION DU MOTEUR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7707577">
            <a:off x="2606077" y="6061358"/>
            <a:ext cx="2158896" cy="215889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7772400" y="3372121"/>
            <a:ext cx="9812612" cy="42351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Roboto Condensed"/>
              </a:rPr>
              <a:t>Remarque: </a:t>
            </a:r>
            <a:r>
              <a:rPr lang="en-US" sz="4800" dirty="0" err="1">
                <a:solidFill>
                  <a:srgbClr val="FFFFFF"/>
                </a:solidFill>
                <a:latin typeface="Roboto Condensed"/>
              </a:rPr>
              <a:t>si</a:t>
            </a:r>
            <a:r>
              <a:rPr lang="en-US" sz="4800" dirty="0">
                <a:solidFill>
                  <a:srgbClr val="FFFFFF"/>
                </a:solidFill>
                <a:latin typeface="Roboto Condensed"/>
              </a:rPr>
              <a:t> le </a:t>
            </a:r>
            <a:r>
              <a:rPr lang="en-US" sz="4800" dirty="0" err="1">
                <a:solidFill>
                  <a:srgbClr val="FFFFFF"/>
                </a:solidFill>
                <a:latin typeface="Roboto Condensed"/>
              </a:rPr>
              <a:t>moteur</a:t>
            </a:r>
            <a:r>
              <a:rPr lang="en-US" sz="48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Roboto Condensed"/>
              </a:rPr>
              <a:t>tourne</a:t>
            </a:r>
            <a:r>
              <a:rPr lang="en-US" sz="48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Roboto Condensed"/>
              </a:rPr>
              <a:t>à</a:t>
            </a:r>
            <a:r>
              <a:rPr lang="en-US" sz="48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800" dirty="0" err="1">
                <a:solidFill>
                  <a:srgbClr val="FFFFFF"/>
                </a:solidFill>
                <a:latin typeface="Roboto Condensed"/>
              </a:rPr>
              <a:t>l'envers</a:t>
            </a:r>
            <a:r>
              <a:rPr lang="en-US" sz="4800" dirty="0">
                <a:solidFill>
                  <a:srgbClr val="FFFFFF"/>
                </a:solidFill>
                <a:latin typeface="Roboto Condensed"/>
              </a:rPr>
              <a:t>, </a:t>
            </a:r>
            <a:r>
              <a:rPr lang="en-US" sz="4800" dirty="0" err="1">
                <a:solidFill>
                  <a:srgbClr val="FFFFFF"/>
                </a:solidFill>
                <a:latin typeface="Roboto Condensed"/>
              </a:rPr>
              <a:t>inversez</a:t>
            </a:r>
            <a:r>
              <a:rPr lang="en-US" sz="4800" dirty="0">
                <a:solidFill>
                  <a:srgbClr val="FFFFFF"/>
                </a:solidFill>
                <a:latin typeface="Roboto Condensed"/>
              </a:rPr>
              <a:t> les </a:t>
            </a:r>
            <a:r>
              <a:rPr lang="en-US" sz="4800" dirty="0" err="1">
                <a:solidFill>
                  <a:srgbClr val="FFFFFF"/>
                </a:solidFill>
                <a:latin typeface="Roboto Condensed"/>
              </a:rPr>
              <a:t>connexions</a:t>
            </a:r>
            <a:r>
              <a:rPr lang="en-US" sz="4800" dirty="0">
                <a:solidFill>
                  <a:srgbClr val="FFFFFF"/>
                </a:solidFill>
                <a:latin typeface="Roboto Condensed"/>
              </a:rPr>
              <a:t> des </a:t>
            </a:r>
            <a:r>
              <a:rPr lang="en-US" sz="4800" dirty="0" err="1">
                <a:solidFill>
                  <a:srgbClr val="FFFFFF"/>
                </a:solidFill>
                <a:latin typeface="Roboto Condensed"/>
              </a:rPr>
              <a:t>câbles</a:t>
            </a:r>
            <a:r>
              <a:rPr lang="en-US" sz="4800" dirty="0">
                <a:solidFill>
                  <a:srgbClr val="FFFFFF"/>
                </a:solidFill>
                <a:latin typeface="Roboto Condensed"/>
              </a:rPr>
              <a:t>.</a:t>
            </a:r>
          </a:p>
          <a:p>
            <a:pPr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Roboto Condensed"/>
              </a:rPr>
              <a:t> </a:t>
            </a:r>
          </a:p>
          <a:p>
            <a:pPr>
              <a:lnSpc>
                <a:spcPts val="6719"/>
              </a:lnSpc>
              <a:spcBef>
                <a:spcPct val="0"/>
              </a:spcBef>
            </a:pPr>
            <a:r>
              <a:rPr lang="en-US" sz="4800" dirty="0" err="1">
                <a:solidFill>
                  <a:srgbClr val="FFFFFF"/>
                </a:solidFill>
                <a:latin typeface="Roboto Condensed"/>
              </a:rPr>
              <a:t>Déplacez</a:t>
            </a:r>
            <a:r>
              <a:rPr lang="en-US" sz="4800" dirty="0">
                <a:solidFill>
                  <a:srgbClr val="FFFFFF"/>
                </a:solidFill>
                <a:latin typeface="Roboto Condensed"/>
              </a:rPr>
              <a:t> la position rouge </a:t>
            </a:r>
            <a:r>
              <a:rPr lang="en-US" sz="4800" dirty="0" err="1">
                <a:solidFill>
                  <a:srgbClr val="FFFFFF"/>
                </a:solidFill>
                <a:latin typeface="Roboto Condensed"/>
              </a:rPr>
              <a:t>à</a:t>
            </a:r>
            <a:r>
              <a:rPr lang="en-US" sz="4800" dirty="0">
                <a:solidFill>
                  <a:srgbClr val="FFFFFF"/>
                </a:solidFill>
                <a:latin typeface="Roboto Condensed"/>
              </a:rPr>
              <a:t> noire </a:t>
            </a:r>
          </a:p>
          <a:p>
            <a:pPr>
              <a:lnSpc>
                <a:spcPts val="6719"/>
              </a:lnSpc>
              <a:spcBef>
                <a:spcPct val="0"/>
              </a:spcBef>
            </a:pPr>
            <a:r>
              <a:rPr lang="en-US" sz="4800" dirty="0">
                <a:solidFill>
                  <a:srgbClr val="FFFFFF"/>
                </a:solidFill>
                <a:latin typeface="Roboto Condensed"/>
              </a:rPr>
              <a:t>et la position noire </a:t>
            </a:r>
            <a:r>
              <a:rPr lang="en-US" sz="4800" dirty="0" err="1">
                <a:solidFill>
                  <a:srgbClr val="FFFFFF"/>
                </a:solidFill>
                <a:latin typeface="Roboto Condensed"/>
              </a:rPr>
              <a:t>à</a:t>
            </a:r>
            <a:r>
              <a:rPr lang="en-US" sz="4800" dirty="0">
                <a:solidFill>
                  <a:srgbClr val="FFFFFF"/>
                </a:solidFill>
                <a:latin typeface="Roboto Condensed"/>
              </a:rPr>
              <a:t> rouge.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527500" y="2761440"/>
            <a:ext cx="9770025" cy="752556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alphaModFix amt="16000"/>
          </a:blip>
          <a:srcRect t="19212" b="19212"/>
          <a:stretch>
            <a:fillRect/>
          </a:stretch>
        </p:blipFill>
        <p:spPr>
          <a:xfrm rot="925840">
            <a:off x="14856831" y="-358636"/>
            <a:ext cx="4202210" cy="267789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642354" y="820413"/>
            <a:ext cx="8334511" cy="1084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9130"/>
              </a:lnSpc>
              <a:spcBef>
                <a:spcPct val="0"/>
              </a:spcBef>
            </a:pPr>
            <a:r>
              <a:rPr lang="en-US" sz="6521" dirty="0">
                <a:solidFill>
                  <a:srgbClr val="FFFFFF"/>
                </a:solidFill>
                <a:latin typeface="Roboto Condensed Bold"/>
              </a:rPr>
              <a:t>PRÊT POUR LA COURSE?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39694" y="1904684"/>
            <a:ext cx="7677427" cy="8249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Maintenant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que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vous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avez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assemblé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toutes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les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pièces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,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lancez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la voiture!</a:t>
            </a:r>
          </a:p>
          <a:p>
            <a:pPr>
              <a:lnSpc>
                <a:spcPts val="5880"/>
              </a:lnSpc>
              <a:spcBef>
                <a:spcPct val="0"/>
              </a:spcBef>
            </a:pPr>
            <a:endParaRPr lang="en-US" sz="3600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Apportez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des modifications et des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ajustements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au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besoin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.</a:t>
            </a:r>
          </a:p>
          <a:p>
            <a:pPr>
              <a:lnSpc>
                <a:spcPts val="5880"/>
              </a:lnSpc>
              <a:spcBef>
                <a:spcPct val="0"/>
              </a:spcBef>
            </a:pPr>
            <a:endParaRPr lang="en-US" sz="3600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Mesurez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jusqu'où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il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peut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aller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avec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une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charge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d'hydrogène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/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oxygène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.</a:t>
            </a:r>
          </a:p>
          <a:p>
            <a:pPr>
              <a:lnSpc>
                <a:spcPts val="5880"/>
              </a:lnSpc>
              <a:spcBef>
                <a:spcPct val="0"/>
              </a:spcBef>
            </a:pPr>
            <a:endParaRPr lang="en-US" sz="3600" dirty="0">
              <a:solidFill>
                <a:srgbClr val="FFFFFF"/>
              </a:solidFill>
              <a:latin typeface="Roboto Condensed"/>
            </a:endParaRPr>
          </a:p>
          <a:p>
            <a:pPr>
              <a:lnSpc>
                <a:spcPts val="5880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Pouvez-vous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régler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l'entrée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de la pile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à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combustible pour la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rendre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 plus </a:t>
            </a:r>
            <a:r>
              <a:rPr lang="en-US" sz="3600" dirty="0" err="1">
                <a:solidFill>
                  <a:srgbClr val="FFFFFF"/>
                </a:solidFill>
                <a:latin typeface="Roboto Condensed"/>
              </a:rPr>
              <a:t>rapide</a:t>
            </a:r>
            <a:r>
              <a:rPr lang="en-US" sz="3600" dirty="0">
                <a:solidFill>
                  <a:srgbClr val="FFFFFF"/>
                </a:solidFill>
                <a:latin typeface="Roboto Condensed"/>
              </a:rPr>
              <a:t>?</a:t>
            </a:r>
            <a:endParaRPr lang="en-US" sz="2400" dirty="0">
              <a:solidFill>
                <a:srgbClr val="FFFFFF"/>
              </a:solidFill>
              <a:latin typeface="Roboto Condense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l="363" r="1311" b="13480"/>
          <a:stretch>
            <a:fillRect/>
          </a:stretch>
        </p:blipFill>
        <p:spPr>
          <a:xfrm>
            <a:off x="0" y="1866900"/>
            <a:ext cx="18288000" cy="844201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t="21133" b="61269"/>
          <a:stretch>
            <a:fillRect/>
          </a:stretch>
        </p:blipFill>
        <p:spPr>
          <a:xfrm>
            <a:off x="0" y="-11629"/>
            <a:ext cx="18288000" cy="214143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15523" y="3032380"/>
            <a:ext cx="6831279" cy="71558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6214"/>
              </a:lnSpc>
              <a:spcBef>
                <a:spcPct val="0"/>
              </a:spcBef>
            </a:pPr>
            <a:r>
              <a:rPr lang="en-US" sz="5500" spc="577" dirty="0">
                <a:solidFill>
                  <a:srgbClr val="FFFFFF"/>
                </a:solidFill>
                <a:latin typeface="Roboto Condensed Bold"/>
              </a:rPr>
              <a:t>QUELS SONT LES AUTRES EXEMPLES D'APPLICATIONS AUXQUELS VOUS PENSEZ POUR UTILISER L'HYDROGÈNE COMME SOURCE D'ÉNERGIE?</a:t>
            </a:r>
            <a:endParaRPr lang="en-US" sz="5500" u="none" spc="577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462325" y="2466532"/>
            <a:ext cx="10510152" cy="69339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164"/>
              </a:lnSpc>
            </a:pP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On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peut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l’utiliser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pour la pile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à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combustible pour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produire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de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l'électricité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.</a:t>
            </a:r>
          </a:p>
          <a:p>
            <a:endParaRPr lang="en-US" sz="105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>
              <a:lnSpc>
                <a:spcPts val="6164"/>
              </a:lnSpc>
            </a:pP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On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peut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l’utiliser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comme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source de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chaleur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et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d'électricité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pour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votre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maison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.</a:t>
            </a:r>
          </a:p>
          <a:p>
            <a:endParaRPr lang="en-US" sz="105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>
              <a:lnSpc>
                <a:spcPts val="6164"/>
              </a:lnSpc>
            </a:pP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On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peut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l’utiliser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pour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raffiner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le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pétrole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et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produire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des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engrais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.</a:t>
            </a:r>
          </a:p>
          <a:p>
            <a:endParaRPr lang="en-US" sz="105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>
              <a:lnSpc>
                <a:spcPts val="6164"/>
              </a:lnSpc>
            </a:pP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On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peut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l’utiliser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en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tant que batterie pour stocker de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l'énergie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pour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une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utilisation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ultérieure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.</a:t>
            </a:r>
          </a:p>
          <a:p>
            <a:endParaRPr lang="en-US" sz="1050" dirty="0">
              <a:solidFill>
                <a:srgbClr val="FFFFFF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>
              <a:lnSpc>
                <a:spcPts val="6164"/>
              </a:lnSpc>
            </a:pP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On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l’utilise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en-US" sz="3200" dirty="0" err="1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aussi</a:t>
            </a:r>
            <a:r>
              <a:rPr lang="en-US" sz="3200" dirty="0">
                <a:solidFill>
                  <a:srgbClr val="FFFFFF"/>
                </a:solidFill>
                <a:latin typeface="Roboto Condensed" panose="020B0604020202020204" charset="0"/>
                <a:ea typeface="Roboto Condensed" panose="020B0604020202020204" charset="0"/>
              </a:rPr>
              <a:t> dans le transport.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6362" r="7310" b="1348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t="10129"/>
          <a:stretch>
            <a:fillRect/>
          </a:stretch>
        </p:blipFill>
        <p:spPr>
          <a:xfrm>
            <a:off x="0" y="-9525"/>
            <a:ext cx="7680964" cy="460196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t="21757" b="1026"/>
          <a:stretch>
            <a:fillRect/>
          </a:stretch>
        </p:blipFill>
        <p:spPr>
          <a:xfrm>
            <a:off x="7680964" y="-9525"/>
            <a:ext cx="10607036" cy="460196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 t="9676"/>
          <a:stretch>
            <a:fillRect/>
          </a:stretch>
        </p:blipFill>
        <p:spPr>
          <a:xfrm>
            <a:off x="9560797" y="4592443"/>
            <a:ext cx="8727203" cy="569455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t="11516" r="33953"/>
          <a:stretch>
            <a:fillRect/>
          </a:stretch>
        </p:blipFill>
        <p:spPr>
          <a:xfrm>
            <a:off x="0" y="4592443"/>
            <a:ext cx="9560797" cy="569455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9050" y="0"/>
            <a:ext cx="18288000" cy="1359061"/>
          </a:xfrm>
          <a:prstGeom prst="rect">
            <a:avLst/>
          </a:prstGeom>
          <a:solidFill>
            <a:srgbClr val="43C3DD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757944" y="226203"/>
            <a:ext cx="9050120" cy="50831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17213" r="22060"/>
          <a:stretch>
            <a:fillRect/>
          </a:stretch>
        </p:blipFill>
        <p:spPr>
          <a:xfrm>
            <a:off x="-381491" y="4780840"/>
            <a:ext cx="6320014" cy="520367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5718828" y="7484439"/>
            <a:ext cx="13182600" cy="213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03"/>
              </a:lnSpc>
            </a:pPr>
            <a:r>
              <a:rPr lang="en-US" sz="3933" spc="98" dirty="0">
                <a:solidFill>
                  <a:srgbClr val="09429C"/>
                </a:solidFill>
                <a:latin typeface="Roboto Condensed Bold" panose="020B0604020202020204" charset="0"/>
                <a:ea typeface="Roboto Condensed Bold" panose="020B0604020202020204" charset="0"/>
              </a:rPr>
              <a:t>ZÉRO ÉMISSIONS! LES ÉMISSIONS DE L'ÉLECTROLYSE </a:t>
            </a:r>
          </a:p>
          <a:p>
            <a:pPr>
              <a:lnSpc>
                <a:spcPts val="5703"/>
              </a:lnSpc>
            </a:pPr>
            <a:r>
              <a:rPr lang="en-US" sz="3933" spc="98" dirty="0">
                <a:solidFill>
                  <a:srgbClr val="09429C"/>
                </a:solidFill>
                <a:latin typeface="Roboto Condensed Bold" panose="020B0604020202020204" charset="0"/>
                <a:ea typeface="Roboto Condensed Bold" panose="020B0604020202020204" charset="0"/>
              </a:rPr>
              <a:t>SONT SIMPLEMENT DE L'EAU, PRODUIT DU LIANT ENTRE DEUX PARTIES D'HYDROGÈNE ET UNE PARTIE D'OXYGÈNE.</a:t>
            </a:r>
            <a:endParaRPr lang="en-US" sz="3933" spc="98" dirty="0">
              <a:solidFill>
                <a:srgbClr val="09429C"/>
              </a:solidFill>
              <a:latin typeface="Roboto Condensed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296398" y="4602291"/>
            <a:ext cx="12027461" cy="25228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3600" dirty="0">
                <a:solidFill>
                  <a:srgbClr val="1E2D4B"/>
                </a:solidFill>
                <a:latin typeface="Roboto Condensed"/>
              </a:rPr>
              <a:t>Des camions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utilisant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des piles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à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combustible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sont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également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en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cours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de fabrication.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Ils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permettront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de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remplacer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lentement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les camions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fonctionnant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aux combustibles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fossiles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. </a:t>
            </a:r>
          </a:p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Ainsi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,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l'hydrogène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nous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rapproche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d'un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environnement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plus propre!</a:t>
            </a:r>
            <a:endParaRPr lang="en-US" sz="1767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00456" y="277832"/>
            <a:ext cx="17525187" cy="663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87"/>
              </a:lnSpc>
              <a:spcBef>
                <a:spcPct val="0"/>
              </a:spcBef>
            </a:pPr>
            <a:r>
              <a:rPr lang="en-US" sz="3600" dirty="0">
                <a:solidFill>
                  <a:srgbClr val="FFFFFF"/>
                </a:solidFill>
                <a:latin typeface="Roboto Condensed Bold"/>
              </a:rPr>
              <a:t>Les piles </a:t>
            </a:r>
            <a:r>
              <a:rPr lang="en-US" sz="3600" dirty="0" err="1">
                <a:solidFill>
                  <a:srgbClr val="FFFFFF"/>
                </a:solidFill>
                <a:latin typeface="Roboto Condensed Bold"/>
              </a:rPr>
              <a:t>à</a:t>
            </a:r>
            <a:r>
              <a:rPr lang="en-US" sz="36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Roboto Condensed Bold"/>
              </a:rPr>
              <a:t>hydrogène</a:t>
            </a:r>
            <a:r>
              <a:rPr lang="en-US" sz="36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Roboto Condensed Bold"/>
              </a:rPr>
              <a:t>sont</a:t>
            </a:r>
            <a:r>
              <a:rPr lang="en-US" sz="36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Roboto Condensed Bold"/>
              </a:rPr>
              <a:t>une</a:t>
            </a:r>
            <a:r>
              <a:rPr lang="en-US" sz="3600" dirty="0">
                <a:solidFill>
                  <a:srgbClr val="FFFFFF"/>
                </a:solidFill>
                <a:latin typeface="Roboto Condensed Bold"/>
              </a:rPr>
              <a:t> ÉNERGIE RENOUVELABLE et </a:t>
            </a:r>
            <a:r>
              <a:rPr lang="en-US" sz="3600" dirty="0" err="1">
                <a:solidFill>
                  <a:srgbClr val="FFFFFF"/>
                </a:solidFill>
                <a:latin typeface="Roboto Condensed Bold"/>
              </a:rPr>
              <a:t>sont</a:t>
            </a:r>
            <a:r>
              <a:rPr lang="en-US" sz="36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Roboto Condensed Bold"/>
              </a:rPr>
              <a:t>utilisées</a:t>
            </a:r>
            <a:r>
              <a:rPr lang="en-US" sz="3600" dirty="0">
                <a:solidFill>
                  <a:srgbClr val="FFFFFF"/>
                </a:solidFill>
                <a:latin typeface="Roboto Condensed Bold"/>
              </a:rPr>
              <a:t> dans les transports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33400" y="1414110"/>
            <a:ext cx="9298972" cy="31640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3600" dirty="0">
                <a:solidFill>
                  <a:srgbClr val="1E2D4B"/>
                </a:solidFill>
                <a:latin typeface="Roboto Condensed"/>
              </a:rPr>
              <a:t>La Toyota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Mirai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peut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utiliser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environ 4,8 kg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d'hydrogène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comme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source de carburant.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Cette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source de carburant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permettra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de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produire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de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l'électricité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afin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de faire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fonctionner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le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moteur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1E2D4B"/>
                </a:solidFill>
                <a:latin typeface="Roboto Condensed"/>
              </a:rPr>
              <a:t>électrique</a:t>
            </a:r>
            <a:r>
              <a:rPr lang="en-US" sz="3600" dirty="0">
                <a:solidFill>
                  <a:srgbClr val="1E2D4B"/>
                </a:solidFill>
                <a:latin typeface="Roboto Condensed"/>
              </a:rPr>
              <a:t> de la voiture.</a:t>
            </a:r>
            <a:endParaRPr lang="en-US" sz="1767" dirty="0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889" b="1476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202599" y="9098413"/>
            <a:ext cx="18952535" cy="1359061"/>
          </a:xfrm>
          <a:prstGeom prst="rect">
            <a:avLst/>
          </a:prstGeom>
          <a:solidFill>
            <a:srgbClr val="43C3DD"/>
          </a:solidFill>
        </p:spPr>
      </p:sp>
      <p:grpSp>
        <p:nvGrpSpPr>
          <p:cNvPr id="3" name="Group 3"/>
          <p:cNvGrpSpPr/>
          <p:nvPr/>
        </p:nvGrpSpPr>
        <p:grpSpPr>
          <a:xfrm>
            <a:off x="7201144" y="276184"/>
            <a:ext cx="2610638" cy="2610638"/>
            <a:chOff x="0" y="0"/>
            <a:chExt cx="6350000" cy="6350000"/>
          </a:xfrm>
        </p:grpSpPr>
        <p:sp>
          <p:nvSpPr>
            <p:cNvPr id="4" name="Freeform 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DE59">
                <a:alpha val="27843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4867974" y="432545"/>
            <a:ext cx="2610638" cy="2610638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8C52FF">
                <a:alpha val="50980"/>
              </a:srgbClr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9941450" y="276184"/>
            <a:ext cx="1065758" cy="1065758"/>
            <a:chOff x="0" y="0"/>
            <a:chExt cx="6350000" cy="6350000"/>
          </a:xfrm>
        </p:grpSpPr>
        <p:sp>
          <p:nvSpPr>
            <p:cNvPr id="8" name="Freeform 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7ED957">
                <a:alpha val="27843"/>
              </a:srgbClr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9666694" y="2749865"/>
            <a:ext cx="1065758" cy="1065758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5757">
                <a:alpha val="27843"/>
              </a:srgbClr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3177712" y="413140"/>
            <a:ext cx="1065758" cy="1065758"/>
            <a:chOff x="0" y="0"/>
            <a:chExt cx="6350000" cy="6350000"/>
          </a:xfrm>
        </p:grpSpPr>
        <p:sp>
          <p:nvSpPr>
            <p:cNvPr id="12" name="Freeform 1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914D">
                <a:alpha val="27843"/>
              </a:srgbClr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7330812" y="2946850"/>
            <a:ext cx="1401652" cy="1401652"/>
            <a:chOff x="0" y="0"/>
            <a:chExt cx="6350000" cy="6350000"/>
          </a:xfrm>
        </p:grpSpPr>
        <p:sp>
          <p:nvSpPr>
            <p:cNvPr id="14" name="Freeform 1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9429C">
                <a:alpha val="27843"/>
              </a:srgbClr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473725">
            <a:off x="11215554" y="1478898"/>
            <a:ext cx="2379438" cy="2334823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>
            <a:off x="11442174" y="1735623"/>
            <a:ext cx="1847794" cy="1847794"/>
            <a:chOff x="0" y="0"/>
            <a:chExt cx="6350000" cy="6350000"/>
          </a:xfrm>
        </p:grpSpPr>
        <p:sp>
          <p:nvSpPr>
            <p:cNvPr id="17" name="Freeform 1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9429C"/>
            </a:solidFill>
          </p:spPr>
        </p:sp>
      </p:grpSp>
      <p:sp>
        <p:nvSpPr>
          <p:cNvPr id="18" name="TextBox 18"/>
          <p:cNvSpPr txBox="1"/>
          <p:nvPr/>
        </p:nvSpPr>
        <p:spPr>
          <a:xfrm>
            <a:off x="265750" y="356345"/>
            <a:ext cx="7977870" cy="31611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fr-FR" sz="3600">
                <a:solidFill>
                  <a:srgbClr val="09429C"/>
                </a:solidFill>
                <a:latin typeface="Roboto Condensed"/>
              </a:rPr>
              <a:t>En fait, les deux éléments sont utilisés dans la technologie des piles à combustible mais puisque l'oxygène est déjà présent</a:t>
            </a:r>
          </a:p>
          <a:p>
            <a:pPr>
              <a:lnSpc>
                <a:spcPts val="5040"/>
              </a:lnSpc>
              <a:spcBef>
                <a:spcPct val="0"/>
              </a:spcBef>
            </a:pPr>
            <a:r>
              <a:rPr lang="fr-FR" sz="3600">
                <a:solidFill>
                  <a:srgbClr val="09429C"/>
                </a:solidFill>
                <a:latin typeface="Roboto Condensed"/>
              </a:rPr>
              <a:t>dans l'air que nous respirons, les piles à combustible sont capables de l'utiliser.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78954" y="9059976"/>
            <a:ext cx="16230600" cy="140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87"/>
              </a:lnSpc>
              <a:spcBef>
                <a:spcPct val="0"/>
              </a:spcBef>
            </a:pPr>
            <a:r>
              <a:rPr lang="en-US" sz="4062" dirty="0" err="1">
                <a:solidFill>
                  <a:srgbClr val="FFFFFF"/>
                </a:solidFill>
                <a:latin typeface="Roboto Condensed Bold"/>
              </a:rPr>
              <a:t>Pourquoi</a:t>
            </a:r>
            <a:r>
              <a:rPr lang="en-US" sz="4062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062" dirty="0" err="1">
                <a:solidFill>
                  <a:srgbClr val="FFFFFF"/>
                </a:solidFill>
                <a:latin typeface="Roboto Condensed Bold"/>
              </a:rPr>
              <a:t>utilise</a:t>
            </a:r>
            <a:r>
              <a:rPr lang="en-US" sz="4062" dirty="0">
                <a:solidFill>
                  <a:srgbClr val="FFFFFF"/>
                </a:solidFill>
                <a:latin typeface="Roboto Condensed Bold"/>
              </a:rPr>
              <a:t>-t-on de </a:t>
            </a:r>
            <a:r>
              <a:rPr lang="en-US" sz="4062" dirty="0" err="1">
                <a:solidFill>
                  <a:srgbClr val="FFFFFF"/>
                </a:solidFill>
                <a:latin typeface="Roboto Condensed Bold"/>
              </a:rPr>
              <a:t>l'hydrogène</a:t>
            </a:r>
            <a:r>
              <a:rPr lang="en-US" sz="4062" dirty="0">
                <a:solidFill>
                  <a:srgbClr val="FFFFFF"/>
                </a:solidFill>
                <a:latin typeface="Roboto Condensed Bold"/>
              </a:rPr>
              <a:t> au lieu de </a:t>
            </a:r>
            <a:r>
              <a:rPr lang="en-US" sz="4062" dirty="0" err="1">
                <a:solidFill>
                  <a:srgbClr val="FFFFFF"/>
                </a:solidFill>
                <a:latin typeface="Roboto Condensed Bold"/>
              </a:rPr>
              <a:t>l'oxygène</a:t>
            </a:r>
            <a:r>
              <a:rPr lang="en-US" sz="4062" dirty="0">
                <a:solidFill>
                  <a:srgbClr val="FFFFFF"/>
                </a:solidFill>
                <a:latin typeface="Roboto Condensed Bold"/>
              </a:rPr>
              <a:t> pour </a:t>
            </a:r>
            <a:r>
              <a:rPr lang="en-US" sz="4062" dirty="0" err="1">
                <a:solidFill>
                  <a:srgbClr val="FFFFFF"/>
                </a:solidFill>
                <a:latin typeface="Roboto Condensed Bold"/>
              </a:rPr>
              <a:t>alimenter</a:t>
            </a:r>
            <a:r>
              <a:rPr lang="en-US" sz="4062" dirty="0">
                <a:solidFill>
                  <a:srgbClr val="FFFFFF"/>
                </a:solidFill>
                <a:latin typeface="Roboto Condensed Bold"/>
              </a:rPr>
              <a:t> les voitures </a:t>
            </a:r>
            <a:r>
              <a:rPr lang="en-US" sz="4062" dirty="0" err="1">
                <a:solidFill>
                  <a:srgbClr val="FFFFFF"/>
                </a:solidFill>
                <a:latin typeface="Roboto Condensed Bold"/>
              </a:rPr>
              <a:t>à</a:t>
            </a:r>
            <a:r>
              <a:rPr lang="en-US" sz="4062" dirty="0">
                <a:solidFill>
                  <a:srgbClr val="FFFFFF"/>
                </a:solidFill>
                <a:latin typeface="Roboto Condensed Bold"/>
              </a:rPr>
              <a:t> pile </a:t>
            </a:r>
            <a:r>
              <a:rPr lang="en-US" sz="4062" dirty="0" err="1">
                <a:solidFill>
                  <a:srgbClr val="FFFFFF"/>
                </a:solidFill>
                <a:latin typeface="Roboto Condensed Bold"/>
              </a:rPr>
              <a:t>à</a:t>
            </a:r>
            <a:r>
              <a:rPr lang="en-US" sz="4062" dirty="0">
                <a:solidFill>
                  <a:srgbClr val="FFFFFF"/>
                </a:solidFill>
                <a:latin typeface="Roboto Condensed Bold"/>
              </a:rPr>
              <a:t> combustible?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177712" y="3764802"/>
            <a:ext cx="2848196" cy="678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09"/>
              </a:lnSpc>
            </a:pPr>
            <a:r>
              <a:rPr lang="en-US" sz="4078" dirty="0">
                <a:solidFill>
                  <a:srgbClr val="DCFCFD"/>
                </a:solidFill>
                <a:latin typeface="Roboto Condensed"/>
              </a:rPr>
              <a:t>LES PLANTES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535267" y="7899244"/>
            <a:ext cx="2412731" cy="5234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76"/>
              </a:lnSpc>
            </a:pPr>
            <a:r>
              <a:rPr lang="en-US" sz="3126" dirty="0">
                <a:solidFill>
                  <a:srgbClr val="1E2D4B"/>
                </a:solidFill>
                <a:latin typeface="Roboto Condensed"/>
              </a:rPr>
              <a:t>LES ANIMAUX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003521" y="3454267"/>
            <a:ext cx="1997356" cy="678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709"/>
              </a:lnSpc>
            </a:pPr>
            <a:r>
              <a:rPr lang="en-US" sz="4078" dirty="0">
                <a:solidFill>
                  <a:srgbClr val="1E2D4B"/>
                </a:solidFill>
                <a:latin typeface="Roboto Condensed"/>
              </a:rPr>
              <a:t>OCÉAN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201144" y="1109735"/>
            <a:ext cx="261063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4867974" y="1246692"/>
            <a:ext cx="261063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9144000" y="317890"/>
            <a:ext cx="261063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Ar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894254" y="2861125"/>
            <a:ext cx="2412731" cy="817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28"/>
              </a:lnSpc>
            </a:pPr>
            <a:r>
              <a:rPr lang="en-US" sz="4805">
                <a:solidFill>
                  <a:srgbClr val="000000"/>
                </a:solidFill>
                <a:latin typeface="Open Sans"/>
              </a:rPr>
              <a:t>CH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12405272" y="509243"/>
            <a:ext cx="2462701" cy="832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67"/>
              </a:lnSpc>
            </a:pPr>
            <a:r>
              <a:rPr lang="en-US" sz="4905">
                <a:solidFill>
                  <a:srgbClr val="000000"/>
                </a:solidFill>
                <a:latin typeface="Open Sans"/>
              </a:rPr>
              <a:t>CO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840510" y="3156503"/>
            <a:ext cx="2610638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r>
              <a:rPr lang="en-US" sz="5200">
                <a:solidFill>
                  <a:srgbClr val="000000"/>
                </a:solidFill>
                <a:latin typeface="Open Sans"/>
              </a:rPr>
              <a:t>H O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895576" y="1451759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146644" y="3473317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9666694" y="3133595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177712" y="825871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5580263" y="1617716"/>
            <a:ext cx="1997356" cy="6820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69"/>
              </a:lnSpc>
            </a:pPr>
            <a:r>
              <a:rPr lang="en-US" sz="3978">
                <a:solidFill>
                  <a:srgbClr val="000000"/>
                </a:solidFill>
                <a:latin typeface="Open Sans"/>
              </a:rPr>
              <a:t>2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0947998" y="2299744"/>
            <a:ext cx="2848196" cy="743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983"/>
              </a:lnSpc>
            </a:pPr>
            <a:r>
              <a:rPr lang="en-US" sz="2131" dirty="0" err="1">
                <a:solidFill>
                  <a:srgbClr val="FFFFFF"/>
                </a:solidFill>
                <a:latin typeface="Open Sans Light Bold"/>
              </a:rPr>
              <a:t>atmosphère</a:t>
            </a:r>
            <a:r>
              <a:rPr lang="en-US" sz="2131" dirty="0">
                <a:solidFill>
                  <a:srgbClr val="FFFFFF"/>
                </a:solidFill>
                <a:latin typeface="Open Sans Light Bold"/>
              </a:rPr>
              <a:t> </a:t>
            </a:r>
            <a:r>
              <a:rPr lang="en-US" sz="2131" dirty="0" err="1">
                <a:solidFill>
                  <a:srgbClr val="FFFFFF"/>
                </a:solidFill>
                <a:latin typeface="Open Sans Light Bold"/>
              </a:rPr>
              <a:t>oxydante</a:t>
            </a:r>
            <a:endParaRPr lang="en-US" sz="2131" dirty="0">
              <a:solidFill>
                <a:srgbClr val="FFFFFF"/>
              </a:solidFill>
              <a:latin typeface="Open Sans Light 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73578" y="756560"/>
            <a:ext cx="13421436" cy="9008429"/>
            <a:chOff x="0" y="0"/>
            <a:chExt cx="17895247" cy="12011239"/>
          </a:xfrm>
        </p:grpSpPr>
        <p:sp>
          <p:nvSpPr>
            <p:cNvPr id="3" name="TextBox 3"/>
            <p:cNvSpPr txBox="1"/>
            <p:nvPr/>
          </p:nvSpPr>
          <p:spPr>
            <a:xfrm>
              <a:off x="0" y="11202482"/>
              <a:ext cx="17895247" cy="8087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59"/>
                </a:lnSpc>
              </a:pPr>
              <a:endParaRPr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23825"/>
              <a:ext cx="17895247" cy="21874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07"/>
                </a:lnSpc>
              </a:pPr>
              <a:r>
                <a:rPr lang="en-US" sz="4625" spc="485" dirty="0">
                  <a:solidFill>
                    <a:srgbClr val="F2FAFF"/>
                  </a:solidFill>
                  <a:latin typeface="Roboto Bold"/>
                </a:rPr>
                <a:t>RESSOURCES: DÉPARTEMENT DE L'ÉNERGIE DES ÉTATS-UNIS, 101 VIDÉOS</a:t>
              </a:r>
            </a:p>
          </p:txBody>
        </p:sp>
        <p:sp>
          <p:nvSpPr>
            <p:cNvPr id="5" name="AutoShape 5"/>
            <p:cNvSpPr/>
            <p:nvPr/>
          </p:nvSpPr>
          <p:spPr>
            <a:xfrm>
              <a:off x="396652" y="2805150"/>
              <a:ext cx="17147550" cy="130575"/>
            </a:xfrm>
            <a:prstGeom prst="rect">
              <a:avLst/>
            </a:prstGeom>
            <a:solidFill>
              <a:srgbClr val="F2FAFF"/>
            </a:solidFill>
          </p:spPr>
        </p:sp>
        <p:sp>
          <p:nvSpPr>
            <p:cNvPr id="6" name="AutoShape 6"/>
            <p:cNvSpPr/>
            <p:nvPr/>
          </p:nvSpPr>
          <p:spPr>
            <a:xfrm>
              <a:off x="396652" y="10299855"/>
              <a:ext cx="17147550" cy="130575"/>
            </a:xfrm>
            <a:prstGeom prst="rect">
              <a:avLst/>
            </a:prstGeom>
            <a:solidFill>
              <a:srgbClr val="F2FAF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94266" y="7348717"/>
            <a:ext cx="2980060" cy="2938283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4094918" y="2804914"/>
            <a:ext cx="10840282" cy="48121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29"/>
              </a:lnSpc>
              <a:spcBef>
                <a:spcPct val="0"/>
              </a:spcBef>
            </a:pPr>
            <a:endParaRPr dirty="0"/>
          </a:p>
          <a:p>
            <a:pPr algn="ctr">
              <a:lnSpc>
                <a:spcPts val="4229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FFFFF"/>
                </a:solidFill>
                <a:latin typeface="Open Sans"/>
              </a:rPr>
              <a:t>Énergie</a:t>
            </a:r>
            <a:r>
              <a:rPr lang="en-US" sz="3000" dirty="0">
                <a:solidFill>
                  <a:srgbClr val="FFFFFF"/>
                </a:solidFill>
                <a:latin typeface="Open Sans"/>
              </a:rPr>
              <a:t> 101 </a:t>
            </a:r>
            <a:r>
              <a:rPr lang="en-US" sz="3000" dirty="0" err="1">
                <a:solidFill>
                  <a:srgbClr val="FFFFFF"/>
                </a:solidFill>
                <a:latin typeface="Open Sans"/>
              </a:rPr>
              <a:t>Géothermie</a:t>
            </a:r>
            <a:r>
              <a:rPr lang="en-US" sz="3000" dirty="0">
                <a:solidFill>
                  <a:srgbClr val="FFFFFF"/>
                </a:solidFill>
                <a:latin typeface="Open Sans"/>
              </a:rPr>
              <a:t> : https://youtu.be/mCRDf7QxjDk</a:t>
            </a:r>
            <a:endParaRPr lang="en-US" sz="30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endParaRPr lang="en-US" sz="3020" dirty="0">
              <a:solidFill>
                <a:srgbClr val="FFFFFF"/>
              </a:solidFill>
              <a:latin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FFFFF"/>
                </a:solidFill>
                <a:latin typeface="Open Sans"/>
              </a:rPr>
              <a:t>Énergie</a:t>
            </a:r>
            <a:r>
              <a:rPr lang="en-US" sz="3000" dirty="0">
                <a:solidFill>
                  <a:srgbClr val="FFFFFF"/>
                </a:solidFill>
                <a:latin typeface="Open Sans"/>
              </a:rPr>
              <a:t> 101 </a:t>
            </a:r>
            <a:r>
              <a:rPr lang="en-US" sz="3000" dirty="0" err="1">
                <a:solidFill>
                  <a:srgbClr val="FFFFFF"/>
                </a:solidFill>
                <a:latin typeface="Open Sans"/>
              </a:rPr>
              <a:t>Énergie</a:t>
            </a:r>
            <a:r>
              <a:rPr lang="en-US" sz="3000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3000" dirty="0" err="1">
                <a:solidFill>
                  <a:srgbClr val="FFFFFF"/>
                </a:solidFill>
                <a:latin typeface="Open Sans"/>
              </a:rPr>
              <a:t>éolienne</a:t>
            </a:r>
            <a:r>
              <a:rPr lang="en-US" sz="3000" dirty="0">
                <a:solidFill>
                  <a:srgbClr val="FFFFFF"/>
                </a:solidFill>
                <a:latin typeface="Open Sans"/>
              </a:rPr>
              <a:t> : https://youtu.be/EYYHfMCw-FI</a:t>
            </a:r>
            <a:endParaRPr lang="en-US" sz="30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endParaRPr lang="en-US" sz="3020" dirty="0">
              <a:solidFill>
                <a:srgbClr val="FFFFFF"/>
              </a:solidFill>
              <a:latin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FFFFFF"/>
                </a:solidFill>
                <a:latin typeface="Open Sans"/>
              </a:rPr>
              <a:t>Énergie</a:t>
            </a:r>
            <a:r>
              <a:rPr lang="en-US" sz="3000" dirty="0">
                <a:solidFill>
                  <a:srgbClr val="FFFFFF"/>
                </a:solidFill>
                <a:latin typeface="Open Sans"/>
              </a:rPr>
              <a:t> 101 </a:t>
            </a:r>
            <a:r>
              <a:rPr lang="en-US" sz="3000" dirty="0" err="1">
                <a:solidFill>
                  <a:srgbClr val="FFFFFF"/>
                </a:solidFill>
                <a:latin typeface="Open Sans"/>
              </a:rPr>
              <a:t>solaire</a:t>
            </a:r>
            <a:r>
              <a:rPr lang="en-US" sz="3000" dirty="0">
                <a:solidFill>
                  <a:srgbClr val="FFFFFF"/>
                </a:solidFill>
                <a:latin typeface="Open Sans"/>
              </a:rPr>
              <a:t> PV : https://youtu.be/EYYHfMCw-FI</a:t>
            </a:r>
            <a:endParaRPr lang="en-US" sz="30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endParaRPr lang="en-US" sz="3020" dirty="0">
              <a:solidFill>
                <a:srgbClr val="FFFFFF"/>
              </a:solidFill>
              <a:latin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r>
              <a:rPr lang="en-US" sz="3000" dirty="0">
                <a:solidFill>
                  <a:srgbClr val="FFFFFF"/>
                </a:solidFill>
                <a:latin typeface="Open Sans"/>
              </a:rPr>
              <a:t>Energy 101 </a:t>
            </a:r>
            <a:r>
              <a:rPr lang="en-US" sz="3000" dirty="0" err="1">
                <a:solidFill>
                  <a:srgbClr val="FFFFFF"/>
                </a:solidFill>
                <a:latin typeface="Open Sans"/>
              </a:rPr>
              <a:t>Biocarburant</a:t>
            </a:r>
            <a:r>
              <a:rPr lang="en-US" sz="3000" dirty="0">
                <a:solidFill>
                  <a:srgbClr val="FFFFFF"/>
                </a:solidFill>
                <a:latin typeface="Open Sans"/>
              </a:rPr>
              <a:t> : https://youtu.be/-ck3FYVNl6s</a:t>
            </a:r>
            <a:endParaRPr lang="en-US" sz="30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  <a:p>
            <a:pPr algn="ctr">
              <a:lnSpc>
                <a:spcPts val="4229"/>
              </a:lnSpc>
              <a:spcBef>
                <a:spcPct val="0"/>
              </a:spcBef>
            </a:pPr>
            <a:endParaRPr lang="en-US" sz="3000" dirty="0">
              <a:solidFill>
                <a:srgbClr val="FFFFFF"/>
              </a:solidFill>
              <a:latin typeface="Open Sans"/>
              <a:ea typeface="Open Sans"/>
              <a:cs typeface="Open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83515"/>
          <a:stretch>
            <a:fillRect/>
          </a:stretch>
        </p:blipFill>
        <p:spPr>
          <a:xfrm>
            <a:off x="-11140" y="0"/>
            <a:ext cx="18596716" cy="174985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209646" y="-220744"/>
            <a:ext cx="2099308" cy="2189709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553747" y="3762541"/>
            <a:ext cx="4352809" cy="2761918"/>
            <a:chOff x="0" y="0"/>
            <a:chExt cx="2283670" cy="14490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16C4DC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7004201" y="3762541"/>
            <a:ext cx="4352809" cy="2761918"/>
            <a:chOff x="0" y="0"/>
            <a:chExt cx="2283670" cy="14490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1C8CBB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2381445" y="3762541"/>
            <a:ext cx="4352809" cy="2761918"/>
            <a:chOff x="0" y="0"/>
            <a:chExt cx="2283670" cy="144902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105DA7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4316007" y="7173145"/>
            <a:ext cx="4352809" cy="2761918"/>
            <a:chOff x="0" y="0"/>
            <a:chExt cx="2283670" cy="144902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25A3C5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9848904" y="7173145"/>
            <a:ext cx="4352809" cy="2761918"/>
            <a:chOff x="0" y="0"/>
            <a:chExt cx="2283670" cy="144902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283670" cy="1449020"/>
            </a:xfrm>
            <a:custGeom>
              <a:avLst/>
              <a:gdLst/>
              <a:ahLst/>
              <a:cxnLst/>
              <a:rect l="l" t="t" r="r" b="b"/>
              <a:pathLst>
                <a:path w="2283670" h="1449020">
                  <a:moveTo>
                    <a:pt x="0" y="0"/>
                  </a:moveTo>
                  <a:lnTo>
                    <a:pt x="2283670" y="0"/>
                  </a:lnTo>
                  <a:lnTo>
                    <a:pt x="2283670" y="1449020"/>
                  </a:lnTo>
                  <a:lnTo>
                    <a:pt x="0" y="1449020"/>
                  </a:lnTo>
                  <a:close/>
                </a:path>
              </a:pathLst>
            </a:custGeom>
            <a:solidFill>
              <a:srgbClr val="105DA7"/>
            </a:solidFill>
          </p:spPr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4"/>
          <a:srcRect l="31387"/>
          <a:stretch>
            <a:fillRect/>
          </a:stretch>
        </p:blipFill>
        <p:spPr>
          <a:xfrm>
            <a:off x="5473353" y="4891253"/>
            <a:ext cx="1596643" cy="702347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691273" y="772557"/>
            <a:ext cx="13818030" cy="801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6214"/>
              </a:lnSpc>
              <a:spcBef>
                <a:spcPct val="0"/>
              </a:spcBef>
            </a:pPr>
            <a:r>
              <a:rPr lang="en-US" sz="5500" spc="577" dirty="0">
                <a:solidFill>
                  <a:srgbClr val="FFFFFF"/>
                </a:solidFill>
                <a:latin typeface="Roboto Condensed Bold"/>
              </a:rPr>
              <a:t>OBJECTIFS PÉDAGOGIQUES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30669" y="1883240"/>
            <a:ext cx="12019207" cy="678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668"/>
              </a:lnSpc>
              <a:spcBef>
                <a:spcPct val="0"/>
              </a:spcBef>
            </a:pPr>
            <a:r>
              <a:rPr lang="en-US" sz="4048" dirty="0" err="1">
                <a:solidFill>
                  <a:srgbClr val="1E2D4B"/>
                </a:solidFill>
                <a:latin typeface="Roboto Condensed"/>
              </a:rPr>
              <a:t>À</a:t>
            </a:r>
            <a:r>
              <a:rPr lang="en-US" sz="4048" dirty="0">
                <a:solidFill>
                  <a:srgbClr val="1E2D4B"/>
                </a:solidFill>
                <a:latin typeface="Roboto Condensed"/>
              </a:rPr>
              <a:t> la fin de </a:t>
            </a:r>
            <a:r>
              <a:rPr lang="en-US" sz="4048" dirty="0" err="1">
                <a:solidFill>
                  <a:srgbClr val="1E2D4B"/>
                </a:solidFill>
                <a:latin typeface="Roboto Condensed"/>
              </a:rPr>
              <a:t>cette</a:t>
            </a:r>
            <a:r>
              <a:rPr lang="en-US" sz="4048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4048" dirty="0" err="1">
                <a:solidFill>
                  <a:srgbClr val="1E2D4B"/>
                </a:solidFill>
                <a:latin typeface="Roboto Condensed"/>
              </a:rPr>
              <a:t>leçon</a:t>
            </a:r>
            <a:r>
              <a:rPr lang="en-US" sz="4048" dirty="0">
                <a:solidFill>
                  <a:srgbClr val="1E2D4B"/>
                </a:solidFill>
                <a:latin typeface="Roboto Condensed"/>
              </a:rPr>
              <a:t>, les </a:t>
            </a:r>
            <a:r>
              <a:rPr lang="en-US" sz="4048" dirty="0" err="1">
                <a:solidFill>
                  <a:srgbClr val="1E2D4B"/>
                </a:solidFill>
                <a:latin typeface="Roboto Condensed"/>
              </a:rPr>
              <a:t>élèves</a:t>
            </a:r>
            <a:r>
              <a:rPr lang="en-US" sz="4048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4048" dirty="0" err="1">
                <a:solidFill>
                  <a:srgbClr val="1E2D4B"/>
                </a:solidFill>
                <a:latin typeface="Roboto Condensed"/>
              </a:rPr>
              <a:t>seront</a:t>
            </a:r>
            <a:r>
              <a:rPr lang="en-US" sz="4048" dirty="0">
                <a:solidFill>
                  <a:srgbClr val="1E2D4B"/>
                </a:solidFill>
                <a:latin typeface="Roboto Condensed"/>
              </a:rPr>
              <a:t> </a:t>
            </a:r>
            <a:r>
              <a:rPr lang="en-US" sz="4048" dirty="0" err="1">
                <a:solidFill>
                  <a:srgbClr val="1E2D4B"/>
                </a:solidFill>
                <a:latin typeface="Roboto Condensed"/>
              </a:rPr>
              <a:t>capables</a:t>
            </a:r>
            <a:r>
              <a:rPr lang="en-US" sz="4048" dirty="0">
                <a:solidFill>
                  <a:srgbClr val="1E2D4B"/>
                </a:solidFill>
                <a:latin typeface="Roboto Condensed"/>
              </a:rPr>
              <a:t> de: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66498" y="3774726"/>
            <a:ext cx="3527303" cy="2737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Démontrer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la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capacité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d'utiliser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de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l'énergie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pour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briser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les liaisons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chimiques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en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utilisant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le kit DIY La voiture du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futur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;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388551" y="4005559"/>
            <a:ext cx="3797333" cy="2275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Faciliter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la production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d'électricité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grâce au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processus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de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réaction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chimique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à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l'aide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du kit DIY La voiture du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futur</a:t>
            </a:r>
            <a:endParaRPr lang="en-US" sz="2587" dirty="0">
              <a:solidFill>
                <a:srgbClr val="FFFFFF"/>
              </a:solidFill>
              <a:latin typeface="Roboto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2785337" y="3981649"/>
            <a:ext cx="3447931" cy="2275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Comprendre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ce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qu'est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l'électrolyse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et comment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elle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est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utilisée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pour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diviser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l'eau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;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4751533" y="7514994"/>
            <a:ext cx="3153279" cy="1812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</a:pPr>
            <a:r>
              <a:rPr lang="en-US" sz="2587" dirty="0">
                <a:solidFill>
                  <a:srgbClr val="FFFFFF"/>
                </a:solidFill>
                <a:latin typeface="Roboto Bold"/>
              </a:rPr>
              <a:t>Assembler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efficacement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le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châssis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de DIY La voiture du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futur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;</a:t>
            </a:r>
            <a:endParaRPr lang="en-US" sz="1109" dirty="0">
              <a:solidFill>
                <a:srgbClr val="FFFFFF"/>
              </a:solidFill>
              <a:latin typeface="Arimo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0219632" y="7168371"/>
            <a:ext cx="3611352" cy="2737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623"/>
              </a:lnSpc>
              <a:spcBef>
                <a:spcPct val="0"/>
              </a:spcBef>
            </a:pP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Analyser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et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interpréter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les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différentes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applications de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l'hydrogène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, y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compris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 le stockage et le transport </a:t>
            </a:r>
            <a:r>
              <a:rPr lang="en-US" sz="2587" dirty="0" err="1">
                <a:solidFill>
                  <a:srgbClr val="FFFFFF"/>
                </a:solidFill>
                <a:latin typeface="Roboto Bold"/>
              </a:rPr>
              <a:t>d'énergie</a:t>
            </a:r>
            <a:r>
              <a:rPr lang="en-US" sz="2587" dirty="0">
                <a:solidFill>
                  <a:srgbClr val="FFFFFF"/>
                </a:solidFill>
                <a:latin typeface="Roboto Bold"/>
              </a:rPr>
              <a:t>.</a:t>
            </a: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4"/>
          <a:srcRect l="31387"/>
          <a:stretch>
            <a:fillRect/>
          </a:stretch>
        </p:blipFill>
        <p:spPr>
          <a:xfrm>
            <a:off x="10954462" y="4842736"/>
            <a:ext cx="1596643" cy="702347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/>
          <a:srcRect l="31387"/>
          <a:stretch>
            <a:fillRect/>
          </a:stretch>
        </p:blipFill>
        <p:spPr>
          <a:xfrm>
            <a:off x="2931829" y="8202930"/>
            <a:ext cx="1596643" cy="702347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4"/>
          <a:srcRect l="31387"/>
          <a:stretch>
            <a:fillRect/>
          </a:stretch>
        </p:blipFill>
        <p:spPr>
          <a:xfrm>
            <a:off x="8382283" y="8202930"/>
            <a:ext cx="1596643" cy="70234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t="12500" b="1249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455875"/>
            <a:ext cx="18288000" cy="9324721"/>
          </a:xfrm>
          <a:prstGeom prst="rect">
            <a:avLst/>
          </a:prstGeom>
          <a:solidFill>
            <a:srgbClr val="F2FAFF">
              <a:alpha val="83921"/>
            </a:srgbClr>
          </a:solidFill>
        </p:spPr>
      </p:sp>
      <p:sp>
        <p:nvSpPr>
          <p:cNvPr id="3" name="TextBox 3"/>
          <p:cNvSpPr txBox="1"/>
          <p:nvPr/>
        </p:nvSpPr>
        <p:spPr>
          <a:xfrm>
            <a:off x="8565174" y="3029553"/>
            <a:ext cx="9018297" cy="70029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4976"/>
              </a:lnSpc>
              <a:spcBef>
                <a:spcPct val="0"/>
              </a:spcBef>
            </a:pP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L'électrolyse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est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une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option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prometteuse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pour la production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d'hydrogène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à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partir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de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ressources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renouvelables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.</a:t>
            </a:r>
          </a:p>
          <a:p>
            <a:pPr lvl="0">
              <a:lnSpc>
                <a:spcPts val="4976"/>
              </a:lnSpc>
              <a:spcBef>
                <a:spcPct val="0"/>
              </a:spcBef>
            </a:pPr>
            <a:endParaRPr lang="en-US" sz="3431" spc="85" dirty="0">
              <a:solidFill>
                <a:srgbClr val="244357"/>
              </a:solidFill>
              <a:latin typeface="Roboto"/>
            </a:endParaRPr>
          </a:p>
          <a:p>
            <a:pPr lvl="0">
              <a:lnSpc>
                <a:spcPts val="4976"/>
              </a:lnSpc>
              <a:spcBef>
                <a:spcPct val="0"/>
              </a:spcBef>
            </a:pP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C'est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le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processus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d'utilisation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de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l'électricité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pour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diviser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l'eau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en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ses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composants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: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l'hydrogène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et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l'oxygène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.</a:t>
            </a:r>
          </a:p>
          <a:p>
            <a:pPr lvl="0">
              <a:lnSpc>
                <a:spcPts val="4976"/>
              </a:lnSpc>
              <a:spcBef>
                <a:spcPct val="0"/>
              </a:spcBef>
            </a:pPr>
            <a:endParaRPr lang="en-US" sz="3431" spc="85" dirty="0">
              <a:solidFill>
                <a:srgbClr val="244357"/>
              </a:solidFill>
              <a:latin typeface="Roboto"/>
            </a:endParaRPr>
          </a:p>
          <a:p>
            <a:pPr lvl="0">
              <a:lnSpc>
                <a:spcPts val="4976"/>
              </a:lnSpc>
              <a:spcBef>
                <a:spcPct val="0"/>
              </a:spcBef>
            </a:pP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Cette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réaction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a lieu dans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une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unité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appelée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électrolyseur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-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ce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que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vous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avez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utilisé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dans la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leçon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 </a:t>
            </a:r>
            <a:r>
              <a:rPr lang="en-US" sz="3431" spc="85" dirty="0" err="1">
                <a:solidFill>
                  <a:srgbClr val="244357"/>
                </a:solidFill>
                <a:latin typeface="Roboto"/>
              </a:rPr>
              <a:t>précédente</a:t>
            </a:r>
            <a:r>
              <a:rPr lang="en-US" sz="3431" spc="85" dirty="0">
                <a:solidFill>
                  <a:srgbClr val="244357"/>
                </a:solidFill>
                <a:latin typeface="Roboto"/>
              </a:rPr>
              <a:t>.</a:t>
            </a:r>
            <a:endParaRPr lang="en-US" sz="3431" u="none" spc="85" dirty="0">
              <a:solidFill>
                <a:srgbClr val="244357"/>
              </a:solidFill>
              <a:latin typeface="Roboto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083204" y="1644677"/>
            <a:ext cx="6145329" cy="2701297"/>
            <a:chOff x="0" y="0"/>
            <a:chExt cx="8193772" cy="3601730"/>
          </a:xfrm>
        </p:grpSpPr>
        <p:sp>
          <p:nvSpPr>
            <p:cNvPr id="5" name="TextBox 5"/>
            <p:cNvSpPr txBox="1"/>
            <p:nvPr/>
          </p:nvSpPr>
          <p:spPr>
            <a:xfrm>
              <a:off x="0" y="28575"/>
              <a:ext cx="8193772" cy="21194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lvl="0">
                <a:lnSpc>
                  <a:spcPts val="6214"/>
                </a:lnSpc>
                <a:spcBef>
                  <a:spcPct val="0"/>
                </a:spcBef>
              </a:pPr>
              <a:r>
                <a:rPr lang="en-US" sz="5500" spc="577" dirty="0">
                  <a:solidFill>
                    <a:srgbClr val="244357"/>
                  </a:solidFill>
                  <a:latin typeface="Roboto Condensed Bold"/>
                </a:rPr>
                <a:t>QU'EST-CE QUE L'ÉLECTROLYSE?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475663"/>
              <a:ext cx="7342776" cy="9221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5473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5400000">
            <a:off x="2833220" y="4925347"/>
            <a:ext cx="627431" cy="99768"/>
            <a:chOff x="0" y="0"/>
            <a:chExt cx="3594100" cy="571500"/>
          </a:xfrm>
        </p:grpSpPr>
        <p:sp>
          <p:nvSpPr>
            <p:cNvPr id="8" name="Freeform 8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9" name="Group 9"/>
          <p:cNvGrpSpPr/>
          <p:nvPr/>
        </p:nvGrpSpPr>
        <p:grpSpPr>
          <a:xfrm rot="-10800000">
            <a:off x="3146935" y="4611631"/>
            <a:ext cx="627431" cy="99768"/>
            <a:chOff x="0" y="0"/>
            <a:chExt cx="3594100" cy="571500"/>
          </a:xfrm>
        </p:grpSpPr>
        <p:sp>
          <p:nvSpPr>
            <p:cNvPr id="10" name="Freeform 10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864641" y="4367263"/>
            <a:ext cx="511097" cy="488737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-10800000">
            <a:off x="4490704" y="4611631"/>
            <a:ext cx="627431" cy="99768"/>
            <a:chOff x="0" y="0"/>
            <a:chExt cx="3594100" cy="571500"/>
          </a:xfrm>
        </p:grpSpPr>
        <p:sp>
          <p:nvSpPr>
            <p:cNvPr id="13" name="Freeform 13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4989840" y="5283889"/>
            <a:ext cx="331361" cy="3547235"/>
            <a:chOff x="0" y="0"/>
            <a:chExt cx="157059" cy="168132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57059" cy="1681326"/>
            </a:xfrm>
            <a:custGeom>
              <a:avLst/>
              <a:gdLst/>
              <a:ahLst/>
              <a:cxnLst/>
              <a:rect l="l" t="t" r="r" b="b"/>
              <a:pathLst>
                <a:path w="157059" h="1681326">
                  <a:moveTo>
                    <a:pt x="0" y="0"/>
                  </a:moveTo>
                  <a:lnTo>
                    <a:pt x="157059" y="0"/>
                  </a:lnTo>
                  <a:lnTo>
                    <a:pt x="157059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DCFCFD"/>
            </a:solidFill>
          </p:spPr>
        </p:sp>
      </p:grpSp>
      <p:grpSp>
        <p:nvGrpSpPr>
          <p:cNvPr id="16" name="Group 16"/>
          <p:cNvGrpSpPr/>
          <p:nvPr/>
        </p:nvGrpSpPr>
        <p:grpSpPr>
          <a:xfrm rot="-5400000">
            <a:off x="4799362" y="4920289"/>
            <a:ext cx="627431" cy="99768"/>
            <a:chOff x="0" y="0"/>
            <a:chExt cx="3594100" cy="571500"/>
          </a:xfrm>
        </p:grpSpPr>
        <p:sp>
          <p:nvSpPr>
            <p:cNvPr id="17" name="Freeform 17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18" name="Group 18"/>
          <p:cNvGrpSpPr/>
          <p:nvPr/>
        </p:nvGrpSpPr>
        <p:grpSpPr>
          <a:xfrm>
            <a:off x="3196820" y="5297779"/>
            <a:ext cx="1784546" cy="3561125"/>
            <a:chOff x="0" y="0"/>
            <a:chExt cx="842544" cy="168132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42544" cy="1681326"/>
            </a:xfrm>
            <a:custGeom>
              <a:avLst/>
              <a:gdLst/>
              <a:ahLst/>
              <a:cxnLst/>
              <a:rect l="l" t="t" r="r" b="b"/>
              <a:pathLst>
                <a:path w="842544" h="1681326">
                  <a:moveTo>
                    <a:pt x="0" y="0"/>
                  </a:moveTo>
                  <a:lnTo>
                    <a:pt x="842544" y="0"/>
                  </a:lnTo>
                  <a:lnTo>
                    <a:pt x="842544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F7F7F7"/>
            </a:solidFill>
          </p:spPr>
        </p:sp>
      </p:grpSp>
      <p:grpSp>
        <p:nvGrpSpPr>
          <p:cNvPr id="20" name="Group 20"/>
          <p:cNvGrpSpPr/>
          <p:nvPr/>
        </p:nvGrpSpPr>
        <p:grpSpPr>
          <a:xfrm>
            <a:off x="2836632" y="5311669"/>
            <a:ext cx="346244" cy="3547235"/>
            <a:chOff x="0" y="0"/>
            <a:chExt cx="164113" cy="168132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64113" cy="1681326"/>
            </a:xfrm>
            <a:custGeom>
              <a:avLst/>
              <a:gdLst/>
              <a:ahLst/>
              <a:cxnLst/>
              <a:rect l="l" t="t" r="r" b="b"/>
              <a:pathLst>
                <a:path w="164113" h="1681326">
                  <a:moveTo>
                    <a:pt x="0" y="0"/>
                  </a:moveTo>
                  <a:lnTo>
                    <a:pt x="164113" y="0"/>
                  </a:lnTo>
                  <a:lnTo>
                    <a:pt x="164113" y="1681326"/>
                  </a:lnTo>
                  <a:lnTo>
                    <a:pt x="0" y="1681326"/>
                  </a:lnTo>
                  <a:close/>
                </a:path>
              </a:pathLst>
            </a:custGeom>
            <a:solidFill>
              <a:srgbClr val="DCFCFD"/>
            </a:solidFill>
          </p:spPr>
        </p:sp>
      </p:grpSp>
      <p:grpSp>
        <p:nvGrpSpPr>
          <p:cNvPr id="22" name="Group 22"/>
          <p:cNvGrpSpPr/>
          <p:nvPr/>
        </p:nvGrpSpPr>
        <p:grpSpPr>
          <a:xfrm>
            <a:off x="1818548" y="5169498"/>
            <a:ext cx="4603284" cy="238896"/>
            <a:chOff x="0" y="0"/>
            <a:chExt cx="11012208" cy="571500"/>
          </a:xfrm>
        </p:grpSpPr>
        <p:sp>
          <p:nvSpPr>
            <p:cNvPr id="23" name="Freeform 23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4" name="Group 24"/>
          <p:cNvGrpSpPr/>
          <p:nvPr/>
        </p:nvGrpSpPr>
        <p:grpSpPr>
          <a:xfrm rot="5400000">
            <a:off x="1048419" y="6978630"/>
            <a:ext cx="3575016" cy="185532"/>
            <a:chOff x="0" y="0"/>
            <a:chExt cx="11012208" cy="571500"/>
          </a:xfrm>
        </p:grpSpPr>
        <p:sp>
          <p:nvSpPr>
            <p:cNvPr id="25" name="Freeform 25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6" name="Group 26"/>
          <p:cNvGrpSpPr/>
          <p:nvPr/>
        </p:nvGrpSpPr>
        <p:grpSpPr>
          <a:xfrm rot="5400000">
            <a:off x="1396074" y="6992521"/>
            <a:ext cx="3575016" cy="185532"/>
            <a:chOff x="0" y="0"/>
            <a:chExt cx="11012208" cy="571500"/>
          </a:xfrm>
        </p:grpSpPr>
        <p:sp>
          <p:nvSpPr>
            <p:cNvPr id="27" name="Freeform 27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28" name="Group 28"/>
          <p:cNvGrpSpPr/>
          <p:nvPr/>
        </p:nvGrpSpPr>
        <p:grpSpPr>
          <a:xfrm rot="5400000">
            <a:off x="3193857" y="6992521"/>
            <a:ext cx="3575016" cy="185532"/>
            <a:chOff x="0" y="0"/>
            <a:chExt cx="11012208" cy="571500"/>
          </a:xfrm>
        </p:grpSpPr>
        <p:sp>
          <p:nvSpPr>
            <p:cNvPr id="29" name="Freeform 29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0" name="Group 30"/>
          <p:cNvGrpSpPr/>
          <p:nvPr/>
        </p:nvGrpSpPr>
        <p:grpSpPr>
          <a:xfrm rot="5400000">
            <a:off x="3525106" y="6978630"/>
            <a:ext cx="3575016" cy="185532"/>
            <a:chOff x="0" y="0"/>
            <a:chExt cx="11012208" cy="571500"/>
          </a:xfrm>
        </p:grpSpPr>
        <p:sp>
          <p:nvSpPr>
            <p:cNvPr id="31" name="Freeform 31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2" name="Group 32"/>
          <p:cNvGrpSpPr/>
          <p:nvPr/>
        </p:nvGrpSpPr>
        <p:grpSpPr>
          <a:xfrm rot="5400000">
            <a:off x="1291610" y="7058961"/>
            <a:ext cx="2281513" cy="118404"/>
            <a:chOff x="0" y="0"/>
            <a:chExt cx="11012208" cy="571500"/>
          </a:xfrm>
        </p:grpSpPr>
        <p:sp>
          <p:nvSpPr>
            <p:cNvPr id="33" name="Freeform 33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4" name="Group 34"/>
          <p:cNvGrpSpPr/>
          <p:nvPr/>
        </p:nvGrpSpPr>
        <p:grpSpPr>
          <a:xfrm rot="5400000">
            <a:off x="4722825" y="7058961"/>
            <a:ext cx="2281513" cy="118404"/>
            <a:chOff x="0" y="0"/>
            <a:chExt cx="11012208" cy="571500"/>
          </a:xfrm>
        </p:grpSpPr>
        <p:sp>
          <p:nvSpPr>
            <p:cNvPr id="35" name="Freeform 35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6" name="Group 36"/>
          <p:cNvGrpSpPr/>
          <p:nvPr/>
        </p:nvGrpSpPr>
        <p:grpSpPr>
          <a:xfrm rot="-10800000">
            <a:off x="1814813" y="5927522"/>
            <a:ext cx="627431" cy="99768"/>
            <a:chOff x="0" y="0"/>
            <a:chExt cx="3594100" cy="571500"/>
          </a:xfrm>
        </p:grpSpPr>
        <p:sp>
          <p:nvSpPr>
            <p:cNvPr id="37" name="Freeform 37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38" name="Group 38"/>
          <p:cNvGrpSpPr/>
          <p:nvPr/>
        </p:nvGrpSpPr>
        <p:grpSpPr>
          <a:xfrm rot="-10800000">
            <a:off x="1797949" y="8202800"/>
            <a:ext cx="627431" cy="99768"/>
            <a:chOff x="0" y="0"/>
            <a:chExt cx="3594100" cy="571500"/>
          </a:xfrm>
        </p:grpSpPr>
        <p:sp>
          <p:nvSpPr>
            <p:cNvPr id="39" name="Freeform 39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0" name="Group 40"/>
          <p:cNvGrpSpPr/>
          <p:nvPr/>
        </p:nvGrpSpPr>
        <p:grpSpPr>
          <a:xfrm rot="-10800000">
            <a:off x="5867091" y="8209035"/>
            <a:ext cx="627431" cy="99768"/>
            <a:chOff x="0" y="0"/>
            <a:chExt cx="3594100" cy="571500"/>
          </a:xfrm>
        </p:grpSpPr>
        <p:sp>
          <p:nvSpPr>
            <p:cNvPr id="41" name="Freeform 41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2" name="Group 42"/>
          <p:cNvGrpSpPr/>
          <p:nvPr/>
        </p:nvGrpSpPr>
        <p:grpSpPr>
          <a:xfrm rot="-10800000">
            <a:off x="5863582" y="5927522"/>
            <a:ext cx="627431" cy="99768"/>
            <a:chOff x="0" y="0"/>
            <a:chExt cx="3594100" cy="571500"/>
          </a:xfrm>
        </p:grpSpPr>
        <p:sp>
          <p:nvSpPr>
            <p:cNvPr id="43" name="Freeform 43"/>
            <p:cNvSpPr/>
            <p:nvPr/>
          </p:nvSpPr>
          <p:spPr>
            <a:xfrm>
              <a:off x="0" y="255270"/>
              <a:ext cx="3594100" cy="69850"/>
            </a:xfrm>
            <a:custGeom>
              <a:avLst/>
              <a:gdLst/>
              <a:ahLst/>
              <a:cxnLst/>
              <a:rect l="l" t="t" r="r" b="b"/>
              <a:pathLst>
                <a:path w="3594100" h="69850">
                  <a:moveTo>
                    <a:pt x="3303270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3594100" y="69850"/>
                  </a:lnTo>
                  <a:lnTo>
                    <a:pt x="3594100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grpSp>
        <p:nvGrpSpPr>
          <p:cNvPr id="44" name="Group 44"/>
          <p:cNvGrpSpPr/>
          <p:nvPr/>
        </p:nvGrpSpPr>
        <p:grpSpPr>
          <a:xfrm>
            <a:off x="1818548" y="8739456"/>
            <a:ext cx="4603284" cy="238896"/>
            <a:chOff x="0" y="0"/>
            <a:chExt cx="11012208" cy="571500"/>
          </a:xfrm>
        </p:grpSpPr>
        <p:sp>
          <p:nvSpPr>
            <p:cNvPr id="45" name="Freeform 45"/>
            <p:cNvSpPr/>
            <p:nvPr/>
          </p:nvSpPr>
          <p:spPr>
            <a:xfrm>
              <a:off x="0" y="255270"/>
              <a:ext cx="11012208" cy="69850"/>
            </a:xfrm>
            <a:custGeom>
              <a:avLst/>
              <a:gdLst/>
              <a:ahLst/>
              <a:cxnLst/>
              <a:rect l="l" t="t" r="r" b="b"/>
              <a:pathLst>
                <a:path w="11012208" h="69850">
                  <a:moveTo>
                    <a:pt x="10721378" y="0"/>
                  </a:moveTo>
                  <a:lnTo>
                    <a:pt x="0" y="0"/>
                  </a:lnTo>
                  <a:lnTo>
                    <a:pt x="0" y="69850"/>
                  </a:lnTo>
                  <a:lnTo>
                    <a:pt x="11012208" y="69850"/>
                  </a:lnTo>
                  <a:lnTo>
                    <a:pt x="11012208" y="0"/>
                  </a:lnTo>
                  <a:close/>
                </a:path>
              </a:pathLst>
            </a:custGeom>
            <a:solidFill>
              <a:srgbClr val="5CE1E6"/>
            </a:solidFill>
          </p:spPr>
        </p:sp>
      </p:grpSp>
      <p:pic>
        <p:nvPicPr>
          <p:cNvPr id="46" name="Picture 4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732061" y="5471391"/>
            <a:ext cx="759507" cy="407372"/>
          </a:xfrm>
          <a:prstGeom prst="rect">
            <a:avLst/>
          </a:prstGeom>
        </p:spPr>
      </p:pic>
      <p:sp>
        <p:nvSpPr>
          <p:cNvPr id="47" name="TextBox 47"/>
          <p:cNvSpPr txBox="1"/>
          <p:nvPr/>
        </p:nvSpPr>
        <p:spPr>
          <a:xfrm>
            <a:off x="2491568" y="6820214"/>
            <a:ext cx="165670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2657238" y="6947504"/>
            <a:ext cx="99846" cy="23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4"/>
              </a:lnSpc>
            </a:pPr>
            <a:r>
              <a:rPr lang="en-US" sz="1374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405380" y="7028931"/>
            <a:ext cx="174906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5580286" y="7144912"/>
            <a:ext cx="99846" cy="23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4"/>
              </a:lnSpc>
            </a:pPr>
            <a:r>
              <a:rPr lang="en-US" sz="1374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5372103" y="7884897"/>
            <a:ext cx="165670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5613563" y="7884897"/>
            <a:ext cx="174906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2949854" y="5764884"/>
            <a:ext cx="12603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5073796" y="5321341"/>
            <a:ext cx="12603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pic>
        <p:nvPicPr>
          <p:cNvPr id="55" name="Picture 5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477464" y="6568569"/>
            <a:ext cx="669472" cy="359080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441523" y="7118163"/>
            <a:ext cx="705412" cy="378357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732061" y="8332084"/>
            <a:ext cx="759507" cy="407372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5179132">
            <a:off x="2721163" y="6160935"/>
            <a:ext cx="578868" cy="310484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5179132">
            <a:off x="2733882" y="5432508"/>
            <a:ext cx="578868" cy="310484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103582">
            <a:off x="3194439" y="4354623"/>
            <a:ext cx="578868" cy="310484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5466549">
            <a:off x="4700406" y="4819989"/>
            <a:ext cx="578868" cy="310484"/>
          </a:xfrm>
          <a:prstGeom prst="rect">
            <a:avLst/>
          </a:prstGeom>
        </p:spPr>
      </p:pic>
      <p:pic>
        <p:nvPicPr>
          <p:cNvPr id="62" name="Picture 6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5466549">
            <a:off x="4847865" y="5714974"/>
            <a:ext cx="578868" cy="310484"/>
          </a:xfrm>
          <a:prstGeom prst="rect">
            <a:avLst/>
          </a:prstGeom>
        </p:spPr>
      </p:pic>
      <p:pic>
        <p:nvPicPr>
          <p:cNvPr id="63" name="Picture 6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023180" y="6774803"/>
            <a:ext cx="578868" cy="310484"/>
          </a:xfrm>
          <a:prstGeom prst="rect">
            <a:avLst/>
          </a:prstGeom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912145" y="5297779"/>
            <a:ext cx="578868" cy="310484"/>
          </a:xfrm>
          <a:prstGeom prst="rect">
            <a:avLst/>
          </a:prstGeom>
        </p:spPr>
      </p:pic>
      <p:pic>
        <p:nvPicPr>
          <p:cNvPr id="65" name="Picture 6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842964" y="8299450"/>
            <a:ext cx="578868" cy="310484"/>
          </a:xfrm>
          <a:prstGeom prst="rect">
            <a:avLst/>
          </a:prstGeom>
        </p:spPr>
      </p:pic>
      <p:pic>
        <p:nvPicPr>
          <p:cNvPr id="66" name="Picture 6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833611" y="8539346"/>
            <a:ext cx="578868" cy="310484"/>
          </a:xfrm>
          <a:prstGeom prst="rect">
            <a:avLst/>
          </a:prstGeom>
        </p:spPr>
      </p:pic>
      <p:pic>
        <p:nvPicPr>
          <p:cNvPr id="67" name="Picture 6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051341" y="7378011"/>
            <a:ext cx="578868" cy="310484"/>
          </a:xfrm>
          <a:prstGeom prst="rect">
            <a:avLst/>
          </a:prstGeom>
        </p:spPr>
      </p:pic>
      <p:pic>
        <p:nvPicPr>
          <p:cNvPr id="68" name="Picture 6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062320" y="7623543"/>
            <a:ext cx="578868" cy="310484"/>
          </a:xfrm>
          <a:prstGeom prst="rect">
            <a:avLst/>
          </a:prstGeom>
        </p:spPr>
      </p:pic>
      <p:pic>
        <p:nvPicPr>
          <p:cNvPr id="69" name="Picture 6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5916487" y="5557248"/>
            <a:ext cx="578868" cy="310484"/>
          </a:xfrm>
          <a:prstGeom prst="rect">
            <a:avLst/>
          </a:prstGeom>
        </p:spPr>
      </p:pic>
      <p:grpSp>
        <p:nvGrpSpPr>
          <p:cNvPr id="70" name="Group 70"/>
          <p:cNvGrpSpPr/>
          <p:nvPr/>
        </p:nvGrpSpPr>
        <p:grpSpPr>
          <a:xfrm rot="-5400000">
            <a:off x="2625337" y="8904426"/>
            <a:ext cx="775071" cy="186086"/>
            <a:chOff x="0" y="0"/>
            <a:chExt cx="2115877" cy="508000"/>
          </a:xfrm>
        </p:grpSpPr>
        <p:sp>
          <p:nvSpPr>
            <p:cNvPr id="71" name="Freeform 71"/>
            <p:cNvSpPr/>
            <p:nvPr/>
          </p:nvSpPr>
          <p:spPr>
            <a:xfrm>
              <a:off x="0" y="49530"/>
              <a:ext cx="2115877" cy="408940"/>
            </a:xfrm>
            <a:custGeom>
              <a:avLst/>
              <a:gdLst/>
              <a:ahLst/>
              <a:cxnLst/>
              <a:rect l="l" t="t" r="r" b="b"/>
              <a:pathLst>
                <a:path w="2115877" h="408940">
                  <a:moveTo>
                    <a:pt x="1910137" y="0"/>
                  </a:moveTo>
                  <a:cubicBezTo>
                    <a:pt x="1809807" y="0"/>
                    <a:pt x="1727257" y="72390"/>
                    <a:pt x="1708207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709477" y="242570"/>
                  </a:lnTo>
                  <a:cubicBezTo>
                    <a:pt x="1727257" y="337820"/>
                    <a:pt x="1811077" y="408940"/>
                    <a:pt x="1911407" y="408940"/>
                  </a:cubicBezTo>
                  <a:cubicBezTo>
                    <a:pt x="2024437" y="408940"/>
                    <a:pt x="2115877" y="317500"/>
                    <a:pt x="2115877" y="204470"/>
                  </a:cubicBezTo>
                  <a:cubicBezTo>
                    <a:pt x="2115877" y="91440"/>
                    <a:pt x="2024437" y="0"/>
                    <a:pt x="1910137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grpSp>
        <p:nvGrpSpPr>
          <p:cNvPr id="72" name="Group 72"/>
          <p:cNvGrpSpPr/>
          <p:nvPr/>
        </p:nvGrpSpPr>
        <p:grpSpPr>
          <a:xfrm rot="-5400000">
            <a:off x="3542552" y="9063431"/>
            <a:ext cx="1093082" cy="186086"/>
            <a:chOff x="0" y="0"/>
            <a:chExt cx="2984020" cy="508000"/>
          </a:xfrm>
        </p:grpSpPr>
        <p:sp>
          <p:nvSpPr>
            <p:cNvPr id="73" name="Freeform 73"/>
            <p:cNvSpPr/>
            <p:nvPr/>
          </p:nvSpPr>
          <p:spPr>
            <a:xfrm>
              <a:off x="0" y="49530"/>
              <a:ext cx="2984020" cy="408940"/>
            </a:xfrm>
            <a:custGeom>
              <a:avLst/>
              <a:gdLst/>
              <a:ahLst/>
              <a:cxnLst/>
              <a:rect l="l" t="t" r="r" b="b"/>
              <a:pathLst>
                <a:path w="2984020" h="408940">
                  <a:moveTo>
                    <a:pt x="2778280" y="0"/>
                  </a:moveTo>
                  <a:cubicBezTo>
                    <a:pt x="2677950" y="0"/>
                    <a:pt x="2595400" y="72390"/>
                    <a:pt x="2576350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2577620" y="242570"/>
                  </a:lnTo>
                  <a:cubicBezTo>
                    <a:pt x="2595400" y="337820"/>
                    <a:pt x="2679220" y="408940"/>
                    <a:pt x="2779550" y="408940"/>
                  </a:cubicBezTo>
                  <a:cubicBezTo>
                    <a:pt x="2892580" y="408940"/>
                    <a:pt x="2984020" y="317500"/>
                    <a:pt x="2984020" y="204470"/>
                  </a:cubicBezTo>
                  <a:cubicBezTo>
                    <a:pt x="2984020" y="91440"/>
                    <a:pt x="2892580" y="0"/>
                    <a:pt x="2778280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grpSp>
        <p:nvGrpSpPr>
          <p:cNvPr id="74" name="Group 74"/>
          <p:cNvGrpSpPr/>
          <p:nvPr/>
        </p:nvGrpSpPr>
        <p:grpSpPr>
          <a:xfrm rot="-5400000">
            <a:off x="4749278" y="8904426"/>
            <a:ext cx="775071" cy="186086"/>
            <a:chOff x="0" y="0"/>
            <a:chExt cx="2115877" cy="508000"/>
          </a:xfrm>
        </p:grpSpPr>
        <p:sp>
          <p:nvSpPr>
            <p:cNvPr id="75" name="Freeform 75"/>
            <p:cNvSpPr/>
            <p:nvPr/>
          </p:nvSpPr>
          <p:spPr>
            <a:xfrm>
              <a:off x="0" y="49530"/>
              <a:ext cx="2115877" cy="408940"/>
            </a:xfrm>
            <a:custGeom>
              <a:avLst/>
              <a:gdLst/>
              <a:ahLst/>
              <a:cxnLst/>
              <a:rect l="l" t="t" r="r" b="b"/>
              <a:pathLst>
                <a:path w="2115877" h="408940">
                  <a:moveTo>
                    <a:pt x="1910137" y="0"/>
                  </a:moveTo>
                  <a:cubicBezTo>
                    <a:pt x="1809807" y="0"/>
                    <a:pt x="1727257" y="72390"/>
                    <a:pt x="1708207" y="166370"/>
                  </a:cubicBezTo>
                  <a:lnTo>
                    <a:pt x="0" y="166370"/>
                  </a:lnTo>
                  <a:lnTo>
                    <a:pt x="0" y="242570"/>
                  </a:lnTo>
                  <a:lnTo>
                    <a:pt x="1709477" y="242570"/>
                  </a:lnTo>
                  <a:cubicBezTo>
                    <a:pt x="1727257" y="337820"/>
                    <a:pt x="1811077" y="408940"/>
                    <a:pt x="1911407" y="408940"/>
                  </a:cubicBezTo>
                  <a:cubicBezTo>
                    <a:pt x="2024437" y="408940"/>
                    <a:pt x="2115877" y="317500"/>
                    <a:pt x="2115877" y="204470"/>
                  </a:cubicBezTo>
                  <a:cubicBezTo>
                    <a:pt x="2115877" y="91440"/>
                    <a:pt x="2024437" y="0"/>
                    <a:pt x="1910137" y="0"/>
                  </a:cubicBezTo>
                  <a:close/>
                </a:path>
              </a:pathLst>
            </a:custGeom>
            <a:solidFill>
              <a:srgbClr val="00C2CB"/>
            </a:solidFill>
          </p:spPr>
        </p:sp>
      </p:grpSp>
      <p:sp>
        <p:nvSpPr>
          <p:cNvPr id="76" name="TextBox 76"/>
          <p:cNvSpPr txBox="1"/>
          <p:nvPr/>
        </p:nvSpPr>
        <p:spPr>
          <a:xfrm>
            <a:off x="452222" y="4959388"/>
            <a:ext cx="2543965" cy="298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 dirty="0">
                <a:solidFill>
                  <a:srgbClr val="7F888B"/>
                </a:solidFill>
                <a:latin typeface="Open Sans"/>
              </a:rPr>
              <a:t>ENTRÉE DE CARBURANT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3066804" y="4025864"/>
            <a:ext cx="2434692" cy="298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 dirty="0">
                <a:solidFill>
                  <a:srgbClr val="7F888B"/>
                </a:solidFill>
                <a:latin typeface="Open Sans"/>
              </a:rPr>
              <a:t>COURANT ÉLECTRIQUE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967135" y="7556286"/>
            <a:ext cx="1437696" cy="6195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 dirty="0">
                <a:solidFill>
                  <a:srgbClr val="7F888B"/>
                </a:solidFill>
                <a:latin typeface="Open Sans"/>
              </a:rPr>
              <a:t>EXCÈS DE CARBURANT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5944899" y="4941598"/>
            <a:ext cx="1438014" cy="298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 dirty="0">
                <a:solidFill>
                  <a:srgbClr val="7F888B"/>
                </a:solidFill>
                <a:latin typeface="Open Sans"/>
              </a:rPr>
              <a:t>ENTRÉE D'AIR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6005465" y="5948831"/>
            <a:ext cx="165670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H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6246925" y="5948831"/>
            <a:ext cx="174906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O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6174704" y="6083518"/>
            <a:ext cx="99846" cy="23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4"/>
              </a:lnSpc>
            </a:pPr>
            <a:r>
              <a:rPr lang="en-US" sz="1374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5944899" y="7556286"/>
            <a:ext cx="1612219" cy="6195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74"/>
              </a:lnSpc>
            </a:pPr>
            <a:r>
              <a:rPr lang="en-US" sz="1767" dirty="0">
                <a:solidFill>
                  <a:srgbClr val="7F888B"/>
                </a:solidFill>
                <a:latin typeface="Open Sans"/>
              </a:rPr>
              <a:t>SORTIE DE GAZ INUTILISÉS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5541342" y="8019584"/>
            <a:ext cx="99846" cy="233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24"/>
              </a:lnSpc>
            </a:pPr>
            <a:r>
              <a:rPr lang="en-US" sz="1374">
                <a:solidFill>
                  <a:srgbClr val="7F888B"/>
                </a:solidFill>
                <a:latin typeface="Open Sans"/>
              </a:rPr>
              <a:t>2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3917226" y="6054943"/>
            <a:ext cx="257799" cy="4612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1"/>
              </a:lnSpc>
            </a:pPr>
            <a:r>
              <a:rPr lang="en-US" sz="2651">
                <a:solidFill>
                  <a:srgbClr val="7F888B"/>
                </a:solidFill>
                <a:latin typeface="Open Sans Bold"/>
              </a:rPr>
              <a:t>H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3945959" y="7439370"/>
            <a:ext cx="257699" cy="453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1"/>
              </a:lnSpc>
            </a:pPr>
            <a:r>
              <a:rPr lang="en-US" sz="2651">
                <a:solidFill>
                  <a:srgbClr val="7F888B"/>
                </a:solidFill>
                <a:latin typeface="Open Sans Bold"/>
              </a:rPr>
              <a:t>H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4155869" y="6035564"/>
            <a:ext cx="128281" cy="29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lang="en-US" sz="1768">
                <a:solidFill>
                  <a:srgbClr val="7F888B"/>
                </a:solidFill>
                <a:latin typeface="Open Sans Bold"/>
              </a:rPr>
              <a:t>+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3213331" y="4806911"/>
            <a:ext cx="12603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5099944" y="6149615"/>
            <a:ext cx="12603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e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4175025" y="7396841"/>
            <a:ext cx="128281" cy="2916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lang="en-US" sz="1768">
                <a:solidFill>
                  <a:srgbClr val="7F888B"/>
                </a:solidFill>
                <a:latin typeface="Open Sans Bold"/>
              </a:rPr>
              <a:t>+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3339366" y="4730151"/>
            <a:ext cx="72254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3054689" y="5683915"/>
            <a:ext cx="72254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5199831" y="5260371"/>
            <a:ext cx="72254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5199831" y="6051094"/>
            <a:ext cx="72254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>
                <a:solidFill>
                  <a:srgbClr val="7F888B"/>
                </a:solidFill>
                <a:latin typeface="Open Sans"/>
              </a:rPr>
              <a:t>-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2477464" y="9491711"/>
            <a:ext cx="908668" cy="2989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 dirty="0">
                <a:solidFill>
                  <a:srgbClr val="7F888B"/>
                </a:solidFill>
                <a:latin typeface="Open Sans"/>
              </a:rPr>
              <a:t>ANODE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3411620" y="9733726"/>
            <a:ext cx="1436895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 dirty="0">
                <a:solidFill>
                  <a:srgbClr val="7F888B"/>
                </a:solidFill>
                <a:latin typeface="Open Sans"/>
              </a:rPr>
              <a:t>ÉLECTROLYTE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4673357" y="9464352"/>
            <a:ext cx="1036810" cy="297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74"/>
              </a:lnSpc>
            </a:pPr>
            <a:r>
              <a:rPr lang="en-US" sz="1767" dirty="0">
                <a:solidFill>
                  <a:srgbClr val="7F888B"/>
                </a:solidFill>
                <a:latin typeface="Open Sans"/>
              </a:rPr>
              <a:t>CATHODE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0000"/>
          </a:blip>
          <a:srcRect t="30399" b="41792"/>
          <a:stretch>
            <a:fillRect/>
          </a:stretch>
        </p:blipFill>
        <p:spPr>
          <a:xfrm>
            <a:off x="0" y="0"/>
            <a:ext cx="18288000" cy="3391324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21259" y="3619500"/>
            <a:ext cx="17845482" cy="6177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061"/>
              </a:lnSpc>
            </a:pP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Maintenant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que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vous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savez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ce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qu'est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l'hydrogène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et comment le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produire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,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vous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pouvez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utiliser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ces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connaissances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pour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produire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de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l'électricité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à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l'aide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de la pile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à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combustible!</a:t>
            </a:r>
          </a:p>
          <a:p>
            <a:pPr>
              <a:lnSpc>
                <a:spcPts val="6061"/>
              </a:lnSpc>
            </a:pPr>
            <a:endParaRPr lang="en-US" sz="3600" spc="104" dirty="0">
              <a:solidFill>
                <a:srgbClr val="244357"/>
              </a:solidFill>
              <a:latin typeface="Roboto Condensed"/>
            </a:endParaRPr>
          </a:p>
          <a:p>
            <a:pPr>
              <a:lnSpc>
                <a:spcPts val="6061"/>
              </a:lnSpc>
            </a:pP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L'électrolyseur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de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votre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kit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peut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désormais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être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utilisé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comme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pile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à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combustible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en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y injectant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l'hydrogène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et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l'oxygène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produits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.</a:t>
            </a:r>
          </a:p>
          <a:p>
            <a:pPr>
              <a:lnSpc>
                <a:spcPts val="6061"/>
              </a:lnSpc>
            </a:pPr>
            <a:endParaRPr lang="en-US" sz="3600" spc="104" dirty="0">
              <a:solidFill>
                <a:srgbClr val="244357"/>
              </a:solidFill>
              <a:latin typeface="Roboto Condensed"/>
            </a:endParaRPr>
          </a:p>
          <a:p>
            <a:pPr>
              <a:lnSpc>
                <a:spcPts val="6061"/>
              </a:lnSpc>
            </a:pP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Suivez les instructions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fournies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dans la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présentation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de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l'assemblage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du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châssis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de DIY La voiture du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futur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et /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ou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regardez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la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vidéo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 pour des instructions plus </a:t>
            </a:r>
            <a:r>
              <a:rPr lang="en-US" sz="3600" spc="104" dirty="0" err="1">
                <a:solidFill>
                  <a:srgbClr val="244357"/>
                </a:solidFill>
                <a:latin typeface="Roboto Condensed"/>
              </a:rPr>
              <a:t>spécifiques</a:t>
            </a:r>
            <a:r>
              <a:rPr lang="en-US" sz="3600" spc="104" dirty="0">
                <a:solidFill>
                  <a:srgbClr val="244357"/>
                </a:solidFill>
                <a:latin typeface="Roboto Condensed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363" r="1311" b="84570"/>
          <a:stretch>
            <a:fillRect/>
          </a:stretch>
        </p:blipFill>
        <p:spPr>
          <a:xfrm>
            <a:off x="-3964" y="-164078"/>
            <a:ext cx="18295928" cy="163786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657600" y="1943100"/>
            <a:ext cx="13235160" cy="882344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304800" y="1507400"/>
            <a:ext cx="15460117" cy="31547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213"/>
              </a:lnSpc>
            </a:pPr>
            <a:r>
              <a:rPr lang="en-US" sz="6901" spc="172" dirty="0">
                <a:solidFill>
                  <a:srgbClr val="1E2D4B"/>
                </a:solidFill>
                <a:latin typeface="Roboto Condensed Bold"/>
              </a:rPr>
              <a:t>ASSEMBLAGE DU CHÂSSIS </a:t>
            </a:r>
          </a:p>
          <a:p>
            <a:pPr>
              <a:lnSpc>
                <a:spcPts val="8213"/>
              </a:lnSpc>
            </a:pPr>
            <a:r>
              <a:rPr lang="en-US" sz="6901" spc="172" dirty="0">
                <a:solidFill>
                  <a:srgbClr val="1E2D4B"/>
                </a:solidFill>
                <a:latin typeface="Roboto Condensed Bold"/>
              </a:rPr>
              <a:t>DIY LA VOITURE </a:t>
            </a:r>
          </a:p>
          <a:p>
            <a:pPr>
              <a:lnSpc>
                <a:spcPts val="8213"/>
              </a:lnSpc>
            </a:pPr>
            <a:r>
              <a:rPr lang="en-US" sz="6901" spc="172" dirty="0">
                <a:solidFill>
                  <a:srgbClr val="1E2D4B"/>
                </a:solidFill>
                <a:latin typeface="Roboto Condensed Bold"/>
              </a:rPr>
              <a:t>DU FUTUR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39957" y="0"/>
            <a:ext cx="7898066" cy="984182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179420" y="7534531"/>
            <a:ext cx="4859887" cy="10799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288991" y="9021717"/>
            <a:ext cx="4859887" cy="107997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029640" y="8178325"/>
            <a:ext cx="4859887" cy="10799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565923" y="3522941"/>
            <a:ext cx="4859887" cy="107997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565923" y="5672542"/>
            <a:ext cx="4859887" cy="107997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1280971" y="1652815"/>
            <a:ext cx="4859887" cy="10799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 l="66949" t="17245" r="10059" b="55379"/>
          <a:stretch>
            <a:fillRect/>
          </a:stretch>
        </p:blipFill>
        <p:spPr>
          <a:xfrm>
            <a:off x="352247" y="1246540"/>
            <a:ext cx="3987710" cy="474814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9139238" y="4652328"/>
            <a:ext cx="9525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80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1664557" y="7799529"/>
            <a:ext cx="2675400" cy="492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 err="1">
                <a:solidFill>
                  <a:srgbClr val="FFFFFF"/>
                </a:solidFill>
                <a:latin typeface="Open Sans"/>
              </a:rPr>
              <a:t>châssis</a:t>
            </a:r>
            <a:r>
              <a:rPr lang="en-US" sz="2861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61" dirty="0" err="1">
                <a:solidFill>
                  <a:srgbClr val="FFFFFF"/>
                </a:solidFill>
                <a:latin typeface="Open Sans"/>
              </a:rPr>
              <a:t>en</a:t>
            </a:r>
            <a:r>
              <a:rPr lang="en-US" sz="2861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61" dirty="0" err="1">
                <a:solidFill>
                  <a:srgbClr val="FFFFFF"/>
                </a:solidFill>
                <a:latin typeface="Open Sans"/>
              </a:rPr>
              <a:t>bois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3406569" y="971550"/>
            <a:ext cx="1178594" cy="492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>
                <a:solidFill>
                  <a:srgbClr val="FFFFFF"/>
                </a:solidFill>
                <a:latin typeface="Open Sans"/>
              </a:rPr>
              <a:t>roues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798635" y="2583794"/>
            <a:ext cx="3027252" cy="992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>
                <a:solidFill>
                  <a:srgbClr val="FFFFFF"/>
                </a:solidFill>
                <a:latin typeface="Open Sans"/>
              </a:rPr>
              <a:t>support de pile </a:t>
            </a:r>
          </a:p>
          <a:p>
            <a:pPr algn="ctr">
              <a:lnSpc>
                <a:spcPts val="4005"/>
              </a:lnSpc>
            </a:pPr>
            <a:r>
              <a:rPr lang="en-US" sz="2861" dirty="0" err="1">
                <a:solidFill>
                  <a:srgbClr val="FFFFFF"/>
                </a:solidFill>
                <a:latin typeface="Open Sans"/>
              </a:rPr>
              <a:t>à</a:t>
            </a:r>
            <a:r>
              <a:rPr lang="en-US" sz="2861" dirty="0">
                <a:solidFill>
                  <a:srgbClr val="FFFFFF"/>
                </a:solidFill>
                <a:latin typeface="Open Sans"/>
              </a:rPr>
              <a:t> combustible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766965" y="5937539"/>
            <a:ext cx="3920835" cy="479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>
                <a:solidFill>
                  <a:srgbClr val="FFFFFF"/>
                </a:solidFill>
                <a:latin typeface="Open Sans"/>
              </a:rPr>
              <a:t>support de roue </a:t>
            </a:r>
            <a:r>
              <a:rPr lang="en-US" sz="2861" dirty="0" err="1">
                <a:solidFill>
                  <a:srgbClr val="FFFFFF"/>
                </a:solidFill>
                <a:latin typeface="Open Sans"/>
              </a:rPr>
              <a:t>avant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024054" y="8443322"/>
            <a:ext cx="4663746" cy="479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>
                <a:solidFill>
                  <a:srgbClr val="FFFFFF"/>
                </a:solidFill>
                <a:latin typeface="Open Sans"/>
              </a:rPr>
              <a:t>rondelle </a:t>
            </a:r>
            <a:r>
              <a:rPr lang="en-US" sz="2861" dirty="0" err="1">
                <a:solidFill>
                  <a:srgbClr val="FFFFFF"/>
                </a:solidFill>
                <a:latin typeface="Open Sans"/>
              </a:rPr>
              <a:t>profilée</a:t>
            </a:r>
            <a:r>
              <a:rPr lang="en-US" sz="2861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61" dirty="0" err="1">
                <a:solidFill>
                  <a:srgbClr val="FFFFFF"/>
                </a:solidFill>
                <a:latin typeface="Open Sans"/>
              </a:rPr>
              <a:t>en</a:t>
            </a:r>
            <a:r>
              <a:rPr lang="en-US" sz="2861" dirty="0">
                <a:solidFill>
                  <a:srgbClr val="FFFFFF"/>
                </a:solidFill>
                <a:latin typeface="Open Sans"/>
              </a:rPr>
              <a:t> </a:t>
            </a:r>
            <a:r>
              <a:rPr lang="en-US" sz="2861" dirty="0" err="1">
                <a:solidFill>
                  <a:srgbClr val="FFFFFF"/>
                </a:solidFill>
                <a:latin typeface="Open Sans"/>
              </a:rPr>
              <a:t>métal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0936842" y="9348997"/>
            <a:ext cx="688257" cy="492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>
                <a:solidFill>
                  <a:srgbClr val="FFFFFF"/>
                </a:solidFill>
                <a:latin typeface="Open Sans"/>
              </a:rPr>
              <a:t>axe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37122" y="225577"/>
            <a:ext cx="4859887" cy="992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b="1" dirty="0">
                <a:solidFill>
                  <a:srgbClr val="FFFFFF"/>
                </a:solidFill>
                <a:latin typeface="Open Sans"/>
              </a:rPr>
              <a:t>MOTEUR ET </a:t>
            </a:r>
          </a:p>
          <a:p>
            <a:pPr algn="ctr">
              <a:lnSpc>
                <a:spcPts val="4005"/>
              </a:lnSpc>
            </a:pPr>
            <a:r>
              <a:rPr lang="en-US" sz="2861" b="1" dirty="0">
                <a:solidFill>
                  <a:srgbClr val="FFFFFF"/>
                </a:solidFill>
                <a:latin typeface="Open Sans"/>
              </a:rPr>
              <a:t>TRANSMISSION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2093827"/>
            <a:ext cx="14580813" cy="819317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135700" y="4603513"/>
            <a:ext cx="4859887" cy="10799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433689" y="6161393"/>
            <a:ext cx="4859887" cy="107997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543618" y="6701381"/>
            <a:ext cx="4859887" cy="10799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113674" y="7950841"/>
            <a:ext cx="4859887" cy="107997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8795109" y="4050193"/>
            <a:ext cx="688257" cy="4928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>
                <a:solidFill>
                  <a:srgbClr val="FFFFFF"/>
                </a:solidFill>
                <a:latin typeface="Open Sans"/>
              </a:rPr>
              <a:t>axe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279402" y="8347953"/>
            <a:ext cx="3826998" cy="479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>
                <a:solidFill>
                  <a:srgbClr val="FFFFFF"/>
                </a:solidFill>
                <a:latin typeface="Open Sans"/>
              </a:rPr>
              <a:t>support de roue </a:t>
            </a:r>
            <a:r>
              <a:rPr lang="en-US" sz="2861" dirty="0" err="1">
                <a:solidFill>
                  <a:srgbClr val="FFFFFF"/>
                </a:solidFill>
                <a:latin typeface="Open Sans"/>
              </a:rPr>
              <a:t>avant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314723" y="6148036"/>
            <a:ext cx="4532180" cy="992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005"/>
              </a:lnSpc>
            </a:pPr>
            <a:r>
              <a:rPr lang="en-US" sz="2861" dirty="0" err="1">
                <a:solidFill>
                  <a:srgbClr val="FFFFFF"/>
                </a:solidFill>
                <a:latin typeface="Open Sans"/>
              </a:rPr>
              <a:t>une</a:t>
            </a:r>
            <a:r>
              <a:rPr lang="en-US" sz="2861" dirty="0">
                <a:solidFill>
                  <a:srgbClr val="FFFFFF"/>
                </a:solidFill>
                <a:latin typeface="Open Sans"/>
              </a:rPr>
              <a:t> rondelle </a:t>
            </a:r>
            <a:r>
              <a:rPr lang="en-US" sz="2861" dirty="0" err="1">
                <a:solidFill>
                  <a:srgbClr val="FFFFFF"/>
                </a:solidFill>
                <a:latin typeface="Open Sans"/>
              </a:rPr>
              <a:t>en</a:t>
            </a:r>
            <a:r>
              <a:rPr lang="en-US" sz="2861" dirty="0">
                <a:solidFill>
                  <a:srgbClr val="FFFFFF"/>
                </a:solidFill>
                <a:latin typeface="Open Sans"/>
              </a:rPr>
              <a:t> caoutchouc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064576" y="7184218"/>
            <a:ext cx="3681965" cy="992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005"/>
              </a:lnSpc>
            </a:pPr>
            <a:r>
              <a:rPr lang="en-US" sz="2861" dirty="0" err="1">
                <a:solidFill>
                  <a:srgbClr val="FFFFFF"/>
                </a:solidFill>
                <a:latin typeface="Open Sans"/>
              </a:rPr>
              <a:t>poteau</a:t>
            </a:r>
            <a:r>
              <a:rPr lang="en-US" sz="2861" dirty="0">
                <a:solidFill>
                  <a:srgbClr val="FFFFFF"/>
                </a:solidFill>
                <a:latin typeface="Open Sans"/>
              </a:rPr>
              <a:t> de choc de roue </a:t>
            </a:r>
            <a:r>
              <a:rPr lang="en-US" sz="2861" dirty="0" err="1">
                <a:solidFill>
                  <a:srgbClr val="FFFFFF"/>
                </a:solidFill>
                <a:latin typeface="Open Sans"/>
              </a:rPr>
              <a:t>avant</a:t>
            </a:r>
            <a:endParaRPr lang="en-US" sz="2861" dirty="0">
              <a:solidFill>
                <a:srgbClr val="FFFFFF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1817" y="6165959"/>
            <a:ext cx="8642183" cy="41210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t="64568"/>
          <a:stretch>
            <a:fillRect/>
          </a:stretch>
        </p:blipFill>
        <p:spPr>
          <a:xfrm>
            <a:off x="2750585" y="4130037"/>
            <a:ext cx="4963490" cy="176702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807302" y="6418109"/>
            <a:ext cx="9480698" cy="386889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t="8238"/>
          <a:stretch>
            <a:fillRect/>
          </a:stretch>
        </p:blipFill>
        <p:spPr>
          <a:xfrm>
            <a:off x="11216598" y="2856764"/>
            <a:ext cx="5671025" cy="520381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5690031" y="895350"/>
            <a:ext cx="6907937" cy="1074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709"/>
              </a:lnSpc>
              <a:spcBef>
                <a:spcPct val="0"/>
              </a:spcBef>
            </a:pPr>
            <a:r>
              <a:rPr lang="en-US" sz="6220" dirty="0">
                <a:solidFill>
                  <a:srgbClr val="FFFFFF"/>
                </a:solidFill>
                <a:latin typeface="Roboto Condensed Bold"/>
              </a:rPr>
              <a:t>FIXER AU CHÂSSIS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222376" y="2761238"/>
            <a:ext cx="2019908" cy="10361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09"/>
              </a:lnSpc>
              <a:spcBef>
                <a:spcPct val="0"/>
              </a:spcBef>
            </a:pPr>
            <a:r>
              <a:rPr lang="en-US" sz="6220" dirty="0">
                <a:solidFill>
                  <a:srgbClr val="FFFFFF"/>
                </a:solidFill>
                <a:latin typeface="Roboto Condensed Bold"/>
              </a:rPr>
              <a:t>1er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3067693" y="2723414"/>
            <a:ext cx="2019908" cy="1074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09"/>
              </a:lnSpc>
              <a:spcBef>
                <a:spcPct val="0"/>
              </a:spcBef>
            </a:pPr>
            <a:r>
              <a:rPr lang="en-US" sz="6220" dirty="0">
                <a:solidFill>
                  <a:srgbClr val="FFFFFF"/>
                </a:solidFill>
                <a:latin typeface="Roboto Condensed Bold"/>
              </a:rPr>
              <a:t>2ème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5054" t="5429" r="6003" b="542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6873190" cy="410576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469221" y="0"/>
            <a:ext cx="5818779" cy="42400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5330390"/>
            <a:ext cx="5918340" cy="49566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l="5943"/>
          <a:stretch>
            <a:fillRect/>
          </a:stretch>
        </p:blipFill>
        <p:spPr>
          <a:xfrm>
            <a:off x="11447626" y="5330390"/>
            <a:ext cx="6840374" cy="492577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2148919" y="2807320"/>
            <a:ext cx="6594395" cy="14654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917053" y="6844655"/>
            <a:ext cx="6594395" cy="1465421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2408256" y="4196541"/>
            <a:ext cx="6594395" cy="53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1. DÉCOUPE CÔTÉ GAUCHE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232531" y="6125313"/>
            <a:ext cx="5576115" cy="1239137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0511448" y="199777"/>
            <a:ext cx="5800121" cy="1288916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9002651" y="246700"/>
            <a:ext cx="6594395" cy="53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2. VIS LONGUES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145653" y="7501165"/>
            <a:ext cx="6594395" cy="53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3. RONDELLES MÉTALLIQUES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557776" y="5527778"/>
            <a:ext cx="6594395" cy="535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dirty="0">
                <a:solidFill>
                  <a:srgbClr val="FFFFFF"/>
                </a:solidFill>
                <a:latin typeface="Roboto Condensed Bold"/>
              </a:rPr>
              <a:t>4. PETITES NOIX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4B0046ED11BE459D6448DFF86C7CA7" ma:contentTypeVersion="12" ma:contentTypeDescription="Create a new document." ma:contentTypeScope="" ma:versionID="93bee81d1cbfd5af212a81d1542e547d">
  <xsd:schema xmlns:xsd="http://www.w3.org/2001/XMLSchema" xmlns:xs="http://www.w3.org/2001/XMLSchema" xmlns:p="http://schemas.microsoft.com/office/2006/metadata/properties" xmlns:ns2="3b551fe5-994f-461c-9952-50457ddbe9d2" xmlns:ns3="65342464-89e8-45be-a6b6-76ec2cfaafb3" targetNamespace="http://schemas.microsoft.com/office/2006/metadata/properties" ma:root="true" ma:fieldsID="7c91547fec6bf671e9e0cadacf741bbe" ns2:_="" ns3:_="">
    <xsd:import namespace="3b551fe5-994f-461c-9952-50457ddbe9d2"/>
    <xsd:import namespace="65342464-89e8-45be-a6b6-76ec2cfaaf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551fe5-994f-461c-9952-50457ddbe9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342464-89e8-45be-a6b6-76ec2cfaafb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44981DA-2914-4DE1-BB2B-D50569A096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551fe5-994f-461c-9952-50457ddbe9d2"/>
    <ds:schemaRef ds:uri="65342464-89e8-45be-a6b6-76ec2cfaaf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4E1614C-390D-4E8E-BB63-A20697119C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2A5C3F-4034-4914-96E7-C03F7F541ADC}">
  <ds:schemaRefs>
    <ds:schemaRef ds:uri="http://purl.org/dc/terms/"/>
    <ds:schemaRef ds:uri="http://schemas.openxmlformats.org/package/2006/metadata/core-properties"/>
    <ds:schemaRef ds:uri="65342464-89e8-45be-a6b6-76ec2cfaafb3"/>
    <ds:schemaRef ds:uri="http://purl.org/dc/elements/1.1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infopath/2007/PartnerControls"/>
    <ds:schemaRef ds:uri="3b551fe5-994f-461c-9952-50457ddbe9d2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760</Words>
  <Application>Microsoft Office PowerPoint</Application>
  <PresentationFormat>Vlastní</PresentationFormat>
  <Paragraphs>140</Paragraphs>
  <Slides>18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19" baseType="lpstr"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CLEAN ENERGY: HYDROGEN LESSON 3</dc:title>
  <dc:creator>Sabrina Plisková</dc:creator>
  <cp:lastModifiedBy>GLUNTZ Sebastian</cp:lastModifiedBy>
  <cp:revision>38</cp:revision>
  <dcterms:created xsi:type="dcterms:W3CDTF">2006-08-16T00:00:00Z</dcterms:created>
  <dcterms:modified xsi:type="dcterms:W3CDTF">2021-03-08T11:44:06Z</dcterms:modified>
  <dc:identifier>DAEJGyb8MLk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0x0101006F4B0046ED11BE459D6448DFF86C7CA7</vt:lpwstr>
  </property>
</Properties>
</file>