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Arimo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Light Bold" panose="020B0604020202020204" charset="0"/>
      <p:regular r:id="rId29"/>
      <p:bold r:id="rId30"/>
    </p:embeddedFont>
    <p:embeddedFont>
      <p:font typeface="Montserrat Light Italics" panose="020B0604020202020204" charset="0"/>
      <p:regular r:id="rId31"/>
      <p:italic r:id="rId32"/>
    </p:embeddedFont>
    <p:embeddedFont>
      <p:font typeface="Open Sans" panose="020B0604020202020204" charset="0"/>
      <p:regular r:id="rId33"/>
    </p:embeddedFont>
    <p:embeddedFont>
      <p:font typeface="Open Sans Bold" panose="020B0604020202020204" charset="0"/>
      <p:regular r:id="rId34"/>
      <p:bold r:id="rId35"/>
    </p:embeddedFont>
    <p:embeddedFont>
      <p:font typeface="Open Sans Light Bold" panose="020B0604020202020204" charset="0"/>
      <p:regular r:id="rId36"/>
      <p:bold r:id="rId37"/>
    </p:embeddedFont>
    <p:embeddedFont>
      <p:font typeface="Roboto" panose="020B0604020202020204" charset="0"/>
      <p:regular r:id="rId38"/>
    </p:embeddedFont>
    <p:embeddedFont>
      <p:font typeface="Roboto Bold" panose="020B0604020202020204" charset="0"/>
      <p:regular r:id="rId39"/>
      <p:bold r:id="rId40"/>
    </p:embeddedFont>
    <p:embeddedFont>
      <p:font typeface="Roboto Condensed" panose="020B0604020202020204" charset="0"/>
      <p:regular r:id="rId41"/>
    </p:embeddedFont>
    <p:embeddedFont>
      <p:font typeface="Roboto Condensed Bold" panose="020B060402020202020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A542E-94F6-9640-938B-B439BD2FEBD2}" v="204" dt="2021-03-08T10:08:23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513" autoAdjust="0"/>
  </p:normalViewPr>
  <p:slideViewPr>
    <p:cSldViewPr>
      <p:cViewPr varScale="1">
        <p:scale>
          <a:sx n="78" d="100"/>
          <a:sy n="78" d="100"/>
        </p:scale>
        <p:origin x="18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FB2FC-DE09-7947-BC9B-912DFA165C76}" type="datetimeFigureOut">
              <a:rPr lang="fr-FR" smtClean="0"/>
              <a:t>08/03/2021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521D2-5250-B340-9520-B10297DA17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13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21D2-5250-B340-9520-B10297DA17B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77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6987" r="11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95045" y="0"/>
            <a:ext cx="6392639" cy="10287000"/>
            <a:chOff x="0" y="0"/>
            <a:chExt cx="2162448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2448" cy="3479800"/>
            </a:xfrm>
            <a:custGeom>
              <a:avLst/>
              <a:gdLst/>
              <a:ahLst/>
              <a:cxnLst/>
              <a:rect l="l" t="t" r="r" b="b"/>
              <a:pathLst>
                <a:path w="2162448" h="3479800">
                  <a:moveTo>
                    <a:pt x="0" y="0"/>
                  </a:moveTo>
                  <a:lnTo>
                    <a:pt x="2162448" y="0"/>
                  </a:lnTo>
                  <a:lnTo>
                    <a:pt x="216244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9429C">
                <a:alpha val="44705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325" t="27918" r="19655" b="29822"/>
          <a:stretch>
            <a:fillRect/>
          </a:stretch>
        </p:blipFill>
        <p:spPr>
          <a:xfrm>
            <a:off x="11495564" y="332878"/>
            <a:ext cx="6350220" cy="22896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95564" y="3543300"/>
            <a:ext cx="6699939" cy="4927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84"/>
              </a:lnSpc>
            </a:pPr>
            <a:r>
              <a:rPr lang="en-US" sz="5560" dirty="0">
                <a:solidFill>
                  <a:srgbClr val="FFFFFF"/>
                </a:solidFill>
                <a:latin typeface="Montserrat Light Bold"/>
              </a:rPr>
              <a:t>ÉNERGIE PROPRE</a:t>
            </a:r>
          </a:p>
          <a:p>
            <a:pPr algn="ctr">
              <a:lnSpc>
                <a:spcPts val="7784"/>
              </a:lnSpc>
            </a:pPr>
            <a:endParaRPr lang="en-US" sz="5560" dirty="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7784"/>
              </a:lnSpc>
            </a:pPr>
            <a:r>
              <a:rPr lang="en-US" sz="5560" dirty="0">
                <a:solidFill>
                  <a:srgbClr val="FFFFFF"/>
                </a:solidFill>
                <a:latin typeface="Montserrat Light Bold"/>
              </a:rPr>
              <a:t>L’HYDROGÈNE</a:t>
            </a:r>
          </a:p>
          <a:p>
            <a:pPr algn="ctr">
              <a:lnSpc>
                <a:spcPts val="7784"/>
              </a:lnSpc>
            </a:pPr>
            <a:endParaRPr lang="en-US" sz="6400" dirty="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7784"/>
              </a:lnSpc>
            </a:pPr>
            <a:r>
              <a:rPr lang="en-US" sz="5560" dirty="0">
                <a:solidFill>
                  <a:srgbClr val="FFFFFF"/>
                </a:solidFill>
                <a:latin typeface="Montserrat Light Italics"/>
              </a:rPr>
              <a:t>LEÇON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7258" y="3309948"/>
            <a:ext cx="11573483" cy="3667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602121" y="609680"/>
            <a:ext cx="10245581" cy="83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ROUES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398530"/>
            <a:ext cx="8050381" cy="6888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02745" y="7817169"/>
            <a:ext cx="6594395" cy="14654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19902" y="-6052"/>
            <a:ext cx="9969262" cy="52389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6068" y="3398530"/>
            <a:ext cx="7744313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1. PORTE-PILE </a:t>
            </a:r>
            <a:r>
              <a:rPr lang="en-US" sz="4971" dirty="0" err="1">
                <a:solidFill>
                  <a:srgbClr val="FFFFFF"/>
                </a:solidFill>
                <a:latin typeface="Roboto Condensed Bold"/>
              </a:rPr>
              <a:t>À</a:t>
            </a: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 CARBURANT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31345" y="8473680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GRANDES NOIX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195200" y="123462"/>
            <a:ext cx="10245581" cy="83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2. MONTAGE SUR CHÂSSIS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48951" y="5336019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RONDELLE FLASH METAL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53713" y="6283330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PETIT ECROU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48951" y="5818206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PETITE VIS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11766" y="4813796"/>
            <a:ext cx="6594395" cy="1672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1508"/>
          <a:stretch>
            <a:fillRect/>
          </a:stretch>
        </p:blipFill>
        <p:spPr>
          <a:xfrm>
            <a:off x="0" y="2936244"/>
            <a:ext cx="6022763" cy="73507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505200" y="759681"/>
            <a:ext cx="10245581" cy="83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CONNEXION DU MOTEUR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707577">
            <a:off x="2606077" y="6061358"/>
            <a:ext cx="2158896" cy="21588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72400" y="3372121"/>
            <a:ext cx="9812612" cy="4235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Remarque: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si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le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moteur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tourne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l'envers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inversez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les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connexions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des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câbles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Déplacez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la position rouge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noire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et la position noire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rouge.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7500" y="2761440"/>
            <a:ext cx="9770025" cy="7525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19212" b="19212"/>
          <a:stretch>
            <a:fillRect/>
          </a:stretch>
        </p:blipFill>
        <p:spPr>
          <a:xfrm rot="925840">
            <a:off x="14856831" y="-358636"/>
            <a:ext cx="4202210" cy="26778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2354" y="820413"/>
            <a:ext cx="8334511" cy="1084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130"/>
              </a:lnSpc>
              <a:spcBef>
                <a:spcPct val="0"/>
              </a:spcBef>
            </a:pPr>
            <a:r>
              <a:rPr lang="en-US" sz="6521" dirty="0">
                <a:solidFill>
                  <a:srgbClr val="FFFFFF"/>
                </a:solidFill>
                <a:latin typeface="Roboto Condensed Bold"/>
              </a:rPr>
              <a:t>PRÊT POUR LA COURSE?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9694" y="1904684"/>
            <a:ext cx="7677427" cy="8249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Maintenant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que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vous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avez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assemblé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toutes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les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pièces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lancez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la voiture!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36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Apportez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des modifications et des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ajustements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au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besoin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36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Mesurez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jusqu'où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il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peut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aller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avec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une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charge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d'hydrogène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/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oxygène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36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Pouvez-vous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régler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l'entrée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de la pile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combustible pour la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rendre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 plus </a:t>
            </a:r>
            <a:r>
              <a:rPr lang="en-US" sz="3600" dirty="0" err="1">
                <a:solidFill>
                  <a:srgbClr val="FFFFFF"/>
                </a:solidFill>
                <a:latin typeface="Roboto Condensed"/>
              </a:rPr>
              <a:t>rapide</a:t>
            </a:r>
            <a:r>
              <a:rPr lang="en-US" sz="3600" dirty="0">
                <a:solidFill>
                  <a:srgbClr val="FFFFFF"/>
                </a:solidFill>
                <a:latin typeface="Roboto Condensed"/>
              </a:rPr>
              <a:t>?</a:t>
            </a:r>
            <a:endParaRPr lang="en-US" sz="24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3" r="1311" b="13480"/>
          <a:stretch>
            <a:fillRect/>
          </a:stretch>
        </p:blipFill>
        <p:spPr>
          <a:xfrm>
            <a:off x="0" y="1866900"/>
            <a:ext cx="18288000" cy="84420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133" b="61269"/>
          <a:stretch>
            <a:fillRect/>
          </a:stretch>
        </p:blipFill>
        <p:spPr>
          <a:xfrm>
            <a:off x="0" y="-11629"/>
            <a:ext cx="18288000" cy="21414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523" y="3032380"/>
            <a:ext cx="6831279" cy="7155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214"/>
              </a:lnSpc>
              <a:spcBef>
                <a:spcPct val="0"/>
              </a:spcBef>
            </a:pPr>
            <a:r>
              <a:rPr lang="en-US" sz="5500" spc="577" dirty="0">
                <a:solidFill>
                  <a:srgbClr val="FFFFFF"/>
                </a:solidFill>
                <a:latin typeface="Roboto Condensed Bold"/>
              </a:rPr>
              <a:t>QUELS SONT LES AUTRES EXEMPLES D'APPLICATIONS AUXQUELS VOUS PENSEZ POUR UTILISER L'HYDROGÈNE COMME SOURCE D'ÉNERGIE?</a:t>
            </a:r>
            <a:endParaRPr lang="en-US" sz="5500" u="none" spc="577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62325" y="2466532"/>
            <a:ext cx="10510152" cy="693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4"/>
              </a:lnSpc>
            </a:pP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On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peut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l’utiliser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pour la pile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à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combustible pour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produire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l'électricité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  <a:p>
            <a:endParaRPr lang="en-US" sz="105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On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peut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l’utiliser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comme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source de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chaleur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et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d'électricité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pour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votre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maison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  <a:p>
            <a:endParaRPr lang="en-US" sz="105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On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peut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l’utiliser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pour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raffiner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le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pétrole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et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produire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des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engrais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  <a:p>
            <a:endParaRPr lang="en-US" sz="105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On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peut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l’utiliser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en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tant que batterie pour stocker de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l'énergie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pour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une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utilisation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ultérieure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  <a:p>
            <a:endParaRPr lang="en-US" sz="105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On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l’utilise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aussi</a:t>
            </a:r>
            <a:r>
              <a:rPr lang="en-US" sz="32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dans le transport.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362" r="7310" b="1348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129"/>
          <a:stretch>
            <a:fillRect/>
          </a:stretch>
        </p:blipFill>
        <p:spPr>
          <a:xfrm>
            <a:off x="0" y="-9525"/>
            <a:ext cx="7680964" cy="4601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757" b="1026"/>
          <a:stretch>
            <a:fillRect/>
          </a:stretch>
        </p:blipFill>
        <p:spPr>
          <a:xfrm>
            <a:off x="7680964" y="-9525"/>
            <a:ext cx="10607036" cy="4601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9676"/>
          <a:stretch>
            <a:fillRect/>
          </a:stretch>
        </p:blipFill>
        <p:spPr>
          <a:xfrm>
            <a:off x="9560797" y="4592443"/>
            <a:ext cx="8727203" cy="5694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1516" r="33953"/>
          <a:stretch>
            <a:fillRect/>
          </a:stretch>
        </p:blipFill>
        <p:spPr>
          <a:xfrm>
            <a:off x="0" y="4592443"/>
            <a:ext cx="9560797" cy="56945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050" y="0"/>
            <a:ext cx="18288000" cy="1359061"/>
          </a:xfrm>
          <a:prstGeom prst="rect">
            <a:avLst/>
          </a:prstGeom>
          <a:solidFill>
            <a:srgbClr val="43C3D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57944" y="226203"/>
            <a:ext cx="9050120" cy="50831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213" r="22060"/>
          <a:stretch>
            <a:fillRect/>
          </a:stretch>
        </p:blipFill>
        <p:spPr>
          <a:xfrm>
            <a:off x="-381491" y="4780840"/>
            <a:ext cx="6320014" cy="52036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18828" y="7484439"/>
            <a:ext cx="13182600" cy="213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03"/>
              </a:lnSpc>
            </a:pPr>
            <a:r>
              <a:rPr lang="en-US" sz="3933" spc="98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ZÉRO ÉMISSIONS! LES ÉMISSIONS DE L'ÉLECTROLYSE </a:t>
            </a:r>
          </a:p>
          <a:p>
            <a:pPr>
              <a:lnSpc>
                <a:spcPts val="5703"/>
              </a:lnSpc>
            </a:pPr>
            <a:r>
              <a:rPr lang="en-US" sz="3933" spc="98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SONT SIMPLEMENT DE L'EAU, PRODUIT DU LIANT ENTRE DEUX PARTIES D'HYDROGÈNE ET UNE PARTIE D'OXYGÈNE.</a:t>
            </a:r>
            <a:endParaRPr lang="en-US" sz="3933" spc="98" dirty="0">
              <a:solidFill>
                <a:srgbClr val="09429C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96398" y="4602291"/>
            <a:ext cx="12027461" cy="2522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1E2D4B"/>
                </a:solidFill>
                <a:latin typeface="Roboto Condensed"/>
              </a:rPr>
              <a:t>Des camions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utilisant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des piles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à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combustible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sont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également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en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cours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 fabrication.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Ils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permettront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remplacer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lentement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les camions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fonctionnant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aux combustibles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fossiles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. 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Ainsi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l'hydrogène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nous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rapproche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d'un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environnement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plus propre!</a:t>
            </a: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0456" y="277832"/>
            <a:ext cx="17525187" cy="66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Les piles </a:t>
            </a:r>
            <a:r>
              <a:rPr lang="en-US" sz="3600" dirty="0" err="1">
                <a:solidFill>
                  <a:srgbClr val="FFFFFF"/>
                </a:solidFill>
                <a:latin typeface="Roboto Condensed Bold"/>
              </a:rPr>
              <a:t>à</a:t>
            </a: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 Bold"/>
              </a:rPr>
              <a:t>hydrogène</a:t>
            </a: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 Bold"/>
              </a:rPr>
              <a:t>sont</a:t>
            </a: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 Bold"/>
              </a:rPr>
              <a:t>une</a:t>
            </a: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 ÉNERGIE RENOUVELABLE et </a:t>
            </a:r>
            <a:r>
              <a:rPr lang="en-US" sz="3600" dirty="0" err="1">
                <a:solidFill>
                  <a:srgbClr val="FFFFFF"/>
                </a:solidFill>
                <a:latin typeface="Roboto Condensed Bold"/>
              </a:rPr>
              <a:t>sont</a:t>
            </a: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 Condensed Bold"/>
              </a:rPr>
              <a:t>utilisées</a:t>
            </a:r>
            <a:r>
              <a:rPr lang="en-US" sz="3600" dirty="0">
                <a:solidFill>
                  <a:srgbClr val="FFFFFF"/>
                </a:solidFill>
                <a:latin typeface="Roboto Condensed Bold"/>
              </a:rPr>
              <a:t> dans les transports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" y="1414110"/>
            <a:ext cx="9298972" cy="316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1E2D4B"/>
                </a:solidFill>
                <a:latin typeface="Roboto Condensed"/>
              </a:rPr>
              <a:t>La Toyota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Mirai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peut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utiliser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environ 4,8 kg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d'hydrogène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comme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source de carburant.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Cette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source de carburant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permettra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produire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l'électricité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afin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 faire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fonctionner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le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moteur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électrique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de la voiture.</a:t>
            </a: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89" b="147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2599" y="9098413"/>
            <a:ext cx="18952535" cy="1359061"/>
          </a:xfrm>
          <a:prstGeom prst="rect">
            <a:avLst/>
          </a:prstGeom>
          <a:solidFill>
            <a:srgbClr val="43C3DD"/>
          </a:solidFill>
        </p:spPr>
      </p:sp>
      <p:grpSp>
        <p:nvGrpSpPr>
          <p:cNvPr id="3" name="Group 3"/>
          <p:cNvGrpSpPr/>
          <p:nvPr/>
        </p:nvGrpSpPr>
        <p:grpSpPr>
          <a:xfrm>
            <a:off x="7201144" y="276184"/>
            <a:ext cx="2610638" cy="261063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E59">
                <a:alpha val="2784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67974" y="432545"/>
            <a:ext cx="2610638" cy="261063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C52FF">
                <a:alpha val="5098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941450" y="276184"/>
            <a:ext cx="1065758" cy="106575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>
                <a:alpha val="2784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666694" y="2749865"/>
            <a:ext cx="1065758" cy="106575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5757">
                <a:alpha val="27843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177712" y="413140"/>
            <a:ext cx="1065758" cy="106575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>
                <a:alpha val="27843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30812" y="2946850"/>
            <a:ext cx="1401652" cy="140165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>
                <a:alpha val="27843"/>
              </a:srgbClr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73725">
            <a:off x="11215554" y="1478898"/>
            <a:ext cx="2379438" cy="23348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442174" y="1735623"/>
            <a:ext cx="1847794" cy="184779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65750" y="356345"/>
            <a:ext cx="7977870" cy="3161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fr-FR" sz="3600">
                <a:solidFill>
                  <a:srgbClr val="09429C"/>
                </a:solidFill>
                <a:latin typeface="Roboto Condensed"/>
              </a:rPr>
              <a:t>En fait, les deux éléments sont utilisés dans la technologie des piles à combustible mais puisque l'oxygène est déjà présent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fr-FR" sz="3600">
                <a:solidFill>
                  <a:srgbClr val="09429C"/>
                </a:solidFill>
                <a:latin typeface="Roboto Condensed"/>
              </a:rPr>
              <a:t>dans l'air que nous respirons, les piles à combustible sont capables de l'utiliser.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8954" y="9059976"/>
            <a:ext cx="16230600" cy="140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Pourquoi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utilise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-t-on de </a:t>
            </a: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l'hydrogène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au lieu de </a:t>
            </a: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l'oxygène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pour </a:t>
            </a: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alimenter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les voitures </a:t>
            </a: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à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pile </a:t>
            </a:r>
            <a:r>
              <a:rPr lang="en-US" sz="4062" dirty="0" err="1">
                <a:solidFill>
                  <a:srgbClr val="FFFFFF"/>
                </a:solidFill>
                <a:latin typeface="Roboto Condensed Bold"/>
              </a:rPr>
              <a:t>à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combustible?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77712" y="3764802"/>
            <a:ext cx="2848196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 dirty="0">
                <a:solidFill>
                  <a:srgbClr val="DCFCFD"/>
                </a:solidFill>
                <a:latin typeface="Roboto Condensed"/>
              </a:rPr>
              <a:t>LES PLANTES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35267" y="7899244"/>
            <a:ext cx="2412731" cy="52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76"/>
              </a:lnSpc>
            </a:pPr>
            <a:r>
              <a:rPr lang="en-US" sz="3126" dirty="0">
                <a:solidFill>
                  <a:srgbClr val="1E2D4B"/>
                </a:solidFill>
                <a:latin typeface="Roboto Condensed"/>
              </a:rPr>
              <a:t>LES ANIMAUX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03521" y="3454267"/>
            <a:ext cx="1997356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 dirty="0">
                <a:solidFill>
                  <a:srgbClr val="1E2D4B"/>
                </a:solidFill>
                <a:latin typeface="Roboto Condensed"/>
              </a:rPr>
              <a:t>OCÉAN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01144" y="1109735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67974" y="1246692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317890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4254" y="2861125"/>
            <a:ext cx="2412731" cy="81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4805">
                <a:solidFill>
                  <a:srgbClr val="000000"/>
                </a:solidFill>
                <a:latin typeface="Open Sans"/>
              </a:rPr>
              <a:t>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05272" y="509243"/>
            <a:ext cx="2462701" cy="83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sz="4905">
                <a:solidFill>
                  <a:srgbClr val="000000"/>
                </a:solidFill>
                <a:latin typeface="Open Sans"/>
              </a:rPr>
              <a:t>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40510" y="3156503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H 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95576" y="1451759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46644" y="3473317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66694" y="3133595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77712" y="825871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80263" y="1617716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47998" y="2299744"/>
            <a:ext cx="2848196" cy="743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3"/>
              </a:lnSpc>
            </a:pPr>
            <a:r>
              <a:rPr lang="en-US" sz="2131" dirty="0" err="1">
                <a:solidFill>
                  <a:srgbClr val="FFFFFF"/>
                </a:solidFill>
                <a:latin typeface="Open Sans Light Bold"/>
              </a:rPr>
              <a:t>atmosphère</a:t>
            </a:r>
            <a:r>
              <a:rPr lang="en-US" sz="2131" dirty="0">
                <a:solidFill>
                  <a:srgbClr val="FFFFFF"/>
                </a:solidFill>
                <a:latin typeface="Open Sans Light Bold"/>
              </a:rPr>
              <a:t> </a:t>
            </a:r>
            <a:r>
              <a:rPr lang="en-US" sz="2131" dirty="0" err="1">
                <a:solidFill>
                  <a:srgbClr val="FFFFFF"/>
                </a:solidFill>
                <a:latin typeface="Open Sans Light Bold"/>
              </a:rPr>
              <a:t>oxydante</a:t>
            </a:r>
            <a:endParaRPr lang="en-US" sz="2131" dirty="0">
              <a:solidFill>
                <a:srgbClr val="FFFFFF"/>
              </a:solidFill>
              <a:latin typeface="Open Sans Light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3578" y="756560"/>
            <a:ext cx="13421436" cy="9008429"/>
            <a:chOff x="0" y="0"/>
            <a:chExt cx="17895247" cy="12011239"/>
          </a:xfrm>
        </p:grpSpPr>
        <p:sp>
          <p:nvSpPr>
            <p:cNvPr id="3" name="TextBox 3"/>
            <p:cNvSpPr txBox="1"/>
            <p:nvPr/>
          </p:nvSpPr>
          <p:spPr>
            <a:xfrm>
              <a:off x="0" y="11202482"/>
              <a:ext cx="17895247" cy="808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5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7895247" cy="21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7"/>
                </a:lnSpc>
              </a:pPr>
              <a:r>
                <a:rPr lang="en-US" sz="4625" spc="485" dirty="0">
                  <a:solidFill>
                    <a:srgbClr val="F2FAFF"/>
                  </a:solidFill>
                  <a:latin typeface="Roboto Bold"/>
                </a:rPr>
                <a:t>RESSOURCES: DÉPARTEMENT DE L'ÉNERGIE DES ÉTATS-UNIS, 101 VIDÉOS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396652" y="2805150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396652" y="10299855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94266" y="7348717"/>
            <a:ext cx="2980060" cy="29382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94918" y="2804914"/>
            <a:ext cx="10840282" cy="4812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Énergie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101 </a:t>
            </a:r>
            <a:r>
              <a:rPr lang="en-US" sz="3000" dirty="0" err="1">
                <a:solidFill>
                  <a:srgbClr val="FFFFFF"/>
                </a:solidFill>
                <a:latin typeface="Open Sans"/>
              </a:rPr>
              <a:t>Géothermie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: https://youtu.be/mCRDf7QxjDk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Énergie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101 </a:t>
            </a:r>
            <a:r>
              <a:rPr lang="en-US" sz="3000" dirty="0" err="1">
                <a:solidFill>
                  <a:srgbClr val="FFFFFF"/>
                </a:solidFill>
                <a:latin typeface="Open Sans"/>
              </a:rPr>
              <a:t>Énergie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Open Sans"/>
              </a:rPr>
              <a:t>éolienne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: https://youtu.be/EYYHfMCw-FI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Open Sans"/>
              </a:rPr>
              <a:t>Énergie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101 </a:t>
            </a:r>
            <a:r>
              <a:rPr lang="en-US" sz="3000" dirty="0" err="1">
                <a:solidFill>
                  <a:srgbClr val="FFFFFF"/>
                </a:solidFill>
                <a:latin typeface="Open Sans"/>
              </a:rPr>
              <a:t>solaire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PV : https://youtu.be/EYYHfMCw-FI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Open Sans"/>
              </a:rPr>
              <a:t>Energy 101 </a:t>
            </a:r>
            <a:r>
              <a:rPr lang="en-US" sz="3000" dirty="0" err="1">
                <a:solidFill>
                  <a:srgbClr val="FFFFFF"/>
                </a:solidFill>
                <a:latin typeface="Open Sans"/>
              </a:rPr>
              <a:t>Biocarburant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: https://youtu.be/-ck3FYVNl6s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3515"/>
          <a:stretch>
            <a:fillRect/>
          </a:stretch>
        </p:blipFill>
        <p:spPr>
          <a:xfrm>
            <a:off x="-11140" y="0"/>
            <a:ext cx="18596716" cy="1749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09646" y="-220744"/>
            <a:ext cx="2099308" cy="218970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53747" y="3762541"/>
            <a:ext cx="4352809" cy="2761918"/>
            <a:chOff x="0" y="0"/>
            <a:chExt cx="2283670" cy="14490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6C4D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04201" y="3762541"/>
            <a:ext cx="4352809" cy="2761918"/>
            <a:chOff x="0" y="0"/>
            <a:chExt cx="2283670" cy="1449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C8CB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381445" y="3762541"/>
            <a:ext cx="4352809" cy="2761918"/>
            <a:chOff x="0" y="0"/>
            <a:chExt cx="2283670" cy="1449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316007" y="7173145"/>
            <a:ext cx="4352809" cy="2761918"/>
            <a:chOff x="0" y="0"/>
            <a:chExt cx="2283670" cy="14490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25A3C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848904" y="7173145"/>
            <a:ext cx="4352809" cy="2761918"/>
            <a:chOff x="0" y="0"/>
            <a:chExt cx="2283670" cy="1449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5473353" y="4891253"/>
            <a:ext cx="1596643" cy="7023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1273" y="772557"/>
            <a:ext cx="13818030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6214"/>
              </a:lnSpc>
              <a:spcBef>
                <a:spcPct val="0"/>
              </a:spcBef>
            </a:pPr>
            <a:r>
              <a:rPr lang="en-US" sz="5500" spc="577" dirty="0">
                <a:solidFill>
                  <a:srgbClr val="FFFFFF"/>
                </a:solidFill>
                <a:latin typeface="Roboto Condensed Bold"/>
              </a:rPr>
              <a:t>OBJECTIFS PÉDAGOGIQUES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0669" y="1883240"/>
            <a:ext cx="12019207" cy="678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8"/>
              </a:lnSpc>
              <a:spcBef>
                <a:spcPct val="0"/>
              </a:spcBef>
            </a:pPr>
            <a:r>
              <a:rPr lang="en-US" sz="4048" dirty="0" err="1">
                <a:solidFill>
                  <a:srgbClr val="1E2D4B"/>
                </a:solidFill>
                <a:latin typeface="Roboto Condensed"/>
              </a:rPr>
              <a:t>À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 la fin de </a:t>
            </a:r>
            <a:r>
              <a:rPr lang="en-US" sz="4048" dirty="0" err="1">
                <a:solidFill>
                  <a:srgbClr val="1E2D4B"/>
                </a:solidFill>
                <a:latin typeface="Roboto Condensed"/>
              </a:rPr>
              <a:t>cette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048" dirty="0" err="1">
                <a:solidFill>
                  <a:srgbClr val="1E2D4B"/>
                </a:solidFill>
                <a:latin typeface="Roboto Condensed"/>
              </a:rPr>
              <a:t>leçon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, les </a:t>
            </a:r>
            <a:r>
              <a:rPr lang="en-US" sz="4048" dirty="0" err="1">
                <a:solidFill>
                  <a:srgbClr val="1E2D4B"/>
                </a:solidFill>
                <a:latin typeface="Roboto Condensed"/>
              </a:rPr>
              <a:t>élèves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048" dirty="0" err="1">
                <a:solidFill>
                  <a:srgbClr val="1E2D4B"/>
                </a:solidFill>
                <a:latin typeface="Roboto Condensed"/>
              </a:rPr>
              <a:t>seront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048" dirty="0" err="1">
                <a:solidFill>
                  <a:srgbClr val="1E2D4B"/>
                </a:solidFill>
                <a:latin typeface="Roboto Condensed"/>
              </a:rPr>
              <a:t>capables</a:t>
            </a:r>
            <a:r>
              <a:rPr lang="en-US" sz="4048" dirty="0">
                <a:solidFill>
                  <a:srgbClr val="1E2D4B"/>
                </a:solidFill>
                <a:latin typeface="Roboto Condensed"/>
              </a:rPr>
              <a:t> de: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6498" y="3774726"/>
            <a:ext cx="3527303" cy="273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Démontrer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la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capacité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d'utiliser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de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l'énergie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pour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briser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les liaisons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chimiques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en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utilisant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le kit DIY La voiture du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futur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88551" y="4005559"/>
            <a:ext cx="3797333" cy="227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Faciliter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la production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d'électricité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grâce au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processus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de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réaction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chimique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à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l'aide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du kit DIY La voiture du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futur</a:t>
            </a:r>
            <a:endParaRPr lang="en-US" sz="2587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85337" y="3981649"/>
            <a:ext cx="3447931" cy="227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Comprendre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qu'est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l'électrolyse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et comment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elle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est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utilisée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pour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diviser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l'eau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51533" y="7514994"/>
            <a:ext cx="3153279" cy="181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Assembler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efficacement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le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châssis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de DIY La voiture du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futur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;</a:t>
            </a:r>
            <a:endParaRPr lang="en-US" sz="1109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19632" y="7168371"/>
            <a:ext cx="3611352" cy="273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Analyser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et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interpréter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les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différentes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applications de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l'hydrogène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, y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compris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 le stockage et le transport </a:t>
            </a:r>
            <a:r>
              <a:rPr lang="en-US" sz="2587" dirty="0" err="1">
                <a:solidFill>
                  <a:srgbClr val="FFFFFF"/>
                </a:solidFill>
                <a:latin typeface="Roboto Bold"/>
              </a:rPr>
              <a:t>d'énergie</a:t>
            </a:r>
            <a:r>
              <a:rPr lang="en-US" sz="2587" dirty="0">
                <a:solidFill>
                  <a:srgbClr val="FFFFFF"/>
                </a:solidFill>
                <a:latin typeface="Roboto Bold"/>
              </a:rPr>
              <a:t>.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10954462" y="4842736"/>
            <a:ext cx="1596643" cy="7023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2931829" y="8202930"/>
            <a:ext cx="1596643" cy="70234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8382283" y="8202930"/>
            <a:ext cx="1596643" cy="70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49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55875"/>
            <a:ext cx="18288000" cy="9324721"/>
          </a:xfrm>
          <a:prstGeom prst="rect">
            <a:avLst/>
          </a:prstGeom>
          <a:solidFill>
            <a:srgbClr val="F2FAFF">
              <a:alpha val="83921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565174" y="3029553"/>
            <a:ext cx="9018297" cy="7002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976"/>
              </a:lnSpc>
              <a:spcBef>
                <a:spcPct val="0"/>
              </a:spcBef>
            </a:pP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L'électrolyse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est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une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option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prometteuse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pour la production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d'hydrogène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à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partir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de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ressources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renouvelables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.</a:t>
            </a:r>
          </a:p>
          <a:p>
            <a:pPr lvl="0">
              <a:lnSpc>
                <a:spcPts val="4976"/>
              </a:lnSpc>
              <a:spcBef>
                <a:spcPct val="0"/>
              </a:spcBef>
            </a:pPr>
            <a:endParaRPr lang="en-US" sz="3431" spc="85" dirty="0">
              <a:solidFill>
                <a:srgbClr val="244357"/>
              </a:solidFill>
              <a:latin typeface="Roboto"/>
            </a:endParaRPr>
          </a:p>
          <a:p>
            <a:pPr lvl="0">
              <a:lnSpc>
                <a:spcPts val="4976"/>
              </a:lnSpc>
              <a:spcBef>
                <a:spcPct val="0"/>
              </a:spcBef>
            </a:pP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C'est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le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processus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d'utilisation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de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l'électricité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pour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diviser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l'eau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en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ses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composants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: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l'hydrogène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et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l'oxygène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.</a:t>
            </a:r>
          </a:p>
          <a:p>
            <a:pPr lvl="0">
              <a:lnSpc>
                <a:spcPts val="4976"/>
              </a:lnSpc>
              <a:spcBef>
                <a:spcPct val="0"/>
              </a:spcBef>
            </a:pPr>
            <a:endParaRPr lang="en-US" sz="3431" spc="85" dirty="0">
              <a:solidFill>
                <a:srgbClr val="244357"/>
              </a:solidFill>
              <a:latin typeface="Roboto"/>
            </a:endParaRPr>
          </a:p>
          <a:p>
            <a:pPr lvl="0">
              <a:lnSpc>
                <a:spcPts val="4976"/>
              </a:lnSpc>
              <a:spcBef>
                <a:spcPct val="0"/>
              </a:spcBef>
            </a:pP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Cette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réaction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a lieu dans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une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unité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appelée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électrolyseur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-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ce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que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vous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avez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utilisé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dans la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leçon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 </a:t>
            </a:r>
            <a:r>
              <a:rPr lang="en-US" sz="3431" spc="85" dirty="0" err="1">
                <a:solidFill>
                  <a:srgbClr val="244357"/>
                </a:solidFill>
                <a:latin typeface="Roboto"/>
              </a:rPr>
              <a:t>précédente</a:t>
            </a:r>
            <a:r>
              <a:rPr lang="en-US" sz="3431" spc="85" dirty="0">
                <a:solidFill>
                  <a:srgbClr val="244357"/>
                </a:solidFill>
                <a:latin typeface="Roboto"/>
              </a:rPr>
              <a:t>.</a:t>
            </a:r>
            <a:endParaRPr lang="en-US" sz="3431" u="none" spc="85" dirty="0">
              <a:solidFill>
                <a:srgbClr val="244357"/>
              </a:solidFill>
              <a:latin typeface="Robot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83204" y="1644677"/>
            <a:ext cx="6145329" cy="2701297"/>
            <a:chOff x="0" y="0"/>
            <a:chExt cx="8193772" cy="3601730"/>
          </a:xfrm>
        </p:grpSpPr>
        <p:sp>
          <p:nvSpPr>
            <p:cNvPr id="5" name="TextBox 5"/>
            <p:cNvSpPr txBox="1"/>
            <p:nvPr/>
          </p:nvSpPr>
          <p:spPr>
            <a:xfrm>
              <a:off x="0" y="28575"/>
              <a:ext cx="8193772" cy="2119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6214"/>
                </a:lnSpc>
                <a:spcBef>
                  <a:spcPct val="0"/>
                </a:spcBef>
              </a:pPr>
              <a:r>
                <a:rPr lang="en-US" sz="5500" spc="577" dirty="0">
                  <a:solidFill>
                    <a:srgbClr val="244357"/>
                  </a:solidFill>
                  <a:latin typeface="Roboto Condensed Bold"/>
                </a:rPr>
                <a:t>QU'EST-CE QUE L'ÉLECTROLYSE?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75663"/>
              <a:ext cx="7342776" cy="922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7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2833220" y="4925347"/>
            <a:ext cx="627431" cy="99768"/>
            <a:chOff x="0" y="0"/>
            <a:chExt cx="3594100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3146935" y="4611631"/>
            <a:ext cx="627431" cy="99768"/>
            <a:chOff x="0" y="0"/>
            <a:chExt cx="359410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4641" y="4367263"/>
            <a:ext cx="511097" cy="48873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4490704" y="4611631"/>
            <a:ext cx="627431" cy="99768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989840" y="5283889"/>
            <a:ext cx="331361" cy="3547235"/>
            <a:chOff x="0" y="0"/>
            <a:chExt cx="157059" cy="1681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4799362" y="4920289"/>
            <a:ext cx="627431" cy="99768"/>
            <a:chOff x="0" y="0"/>
            <a:chExt cx="3594100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196820" y="5297779"/>
            <a:ext cx="1784546" cy="3561125"/>
            <a:chOff x="0" y="0"/>
            <a:chExt cx="842544" cy="16813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836632" y="5311669"/>
            <a:ext cx="346244" cy="3547235"/>
            <a:chOff x="0" y="0"/>
            <a:chExt cx="164113" cy="1681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818548" y="5169498"/>
            <a:ext cx="4603284" cy="238896"/>
            <a:chOff x="0" y="0"/>
            <a:chExt cx="11012208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1048419" y="6978630"/>
            <a:ext cx="3575016" cy="185532"/>
            <a:chOff x="0" y="0"/>
            <a:chExt cx="11012208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396074" y="6992521"/>
            <a:ext cx="3575016" cy="185532"/>
            <a:chOff x="0" y="0"/>
            <a:chExt cx="11012208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3193857" y="6992521"/>
            <a:ext cx="3575016" cy="185532"/>
            <a:chOff x="0" y="0"/>
            <a:chExt cx="11012208" cy="571500"/>
          </a:xfrm>
        </p:grpSpPr>
        <p:sp>
          <p:nvSpPr>
            <p:cNvPr id="29" name="Freeform 29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3525106" y="6978630"/>
            <a:ext cx="3575016" cy="185532"/>
            <a:chOff x="0" y="0"/>
            <a:chExt cx="11012208" cy="571500"/>
          </a:xfrm>
        </p:grpSpPr>
        <p:sp>
          <p:nvSpPr>
            <p:cNvPr id="31" name="Freeform 31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1291610" y="7058961"/>
            <a:ext cx="2281513" cy="118404"/>
            <a:chOff x="0" y="0"/>
            <a:chExt cx="11012208" cy="571500"/>
          </a:xfrm>
        </p:grpSpPr>
        <p:sp>
          <p:nvSpPr>
            <p:cNvPr id="33" name="Freeform 3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4722825" y="7058961"/>
            <a:ext cx="2281513" cy="118404"/>
            <a:chOff x="0" y="0"/>
            <a:chExt cx="11012208" cy="571500"/>
          </a:xfrm>
        </p:grpSpPr>
        <p:sp>
          <p:nvSpPr>
            <p:cNvPr id="35" name="Freeform 3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1814813" y="5927522"/>
            <a:ext cx="627431" cy="99768"/>
            <a:chOff x="0" y="0"/>
            <a:chExt cx="3594100" cy="571500"/>
          </a:xfrm>
        </p:grpSpPr>
        <p:sp>
          <p:nvSpPr>
            <p:cNvPr id="37" name="Freeform 3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1797949" y="8202800"/>
            <a:ext cx="627431" cy="99768"/>
            <a:chOff x="0" y="0"/>
            <a:chExt cx="3594100" cy="571500"/>
          </a:xfrm>
        </p:grpSpPr>
        <p:sp>
          <p:nvSpPr>
            <p:cNvPr id="39" name="Freeform 3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867091" y="8209035"/>
            <a:ext cx="627431" cy="99768"/>
            <a:chOff x="0" y="0"/>
            <a:chExt cx="3594100" cy="571500"/>
          </a:xfrm>
        </p:grpSpPr>
        <p:sp>
          <p:nvSpPr>
            <p:cNvPr id="41" name="Freeform 4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5863582" y="5927522"/>
            <a:ext cx="627431" cy="99768"/>
            <a:chOff x="0" y="0"/>
            <a:chExt cx="3594100" cy="571500"/>
          </a:xfrm>
        </p:grpSpPr>
        <p:sp>
          <p:nvSpPr>
            <p:cNvPr id="43" name="Freeform 4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818548" y="8739456"/>
            <a:ext cx="4603284" cy="238896"/>
            <a:chOff x="0" y="0"/>
            <a:chExt cx="11012208" cy="571500"/>
          </a:xfrm>
        </p:grpSpPr>
        <p:sp>
          <p:nvSpPr>
            <p:cNvPr id="45" name="Freeform 4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2061" y="5471391"/>
            <a:ext cx="759507" cy="407372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2491568" y="6820214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57238" y="694750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405380" y="70289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580286" y="7144912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372103" y="7884897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13563" y="7884897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949854" y="5764884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73796" y="532134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464" y="6568569"/>
            <a:ext cx="669472" cy="35908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41523" y="7118163"/>
            <a:ext cx="705412" cy="378357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2061" y="8332084"/>
            <a:ext cx="759507" cy="407372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21163" y="6160935"/>
            <a:ext cx="578868" cy="31048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33882" y="5432508"/>
            <a:ext cx="578868" cy="31048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82">
            <a:off x="3194439" y="4354623"/>
            <a:ext cx="578868" cy="31048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700406" y="4819989"/>
            <a:ext cx="578868" cy="31048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847865" y="5714974"/>
            <a:ext cx="578868" cy="31048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23180" y="6774803"/>
            <a:ext cx="578868" cy="31048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12145" y="5297779"/>
            <a:ext cx="578868" cy="31048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42964" y="8299450"/>
            <a:ext cx="578868" cy="31048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833611" y="8539346"/>
            <a:ext cx="578868" cy="31048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51341" y="7378011"/>
            <a:ext cx="578868" cy="31048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2320" y="7623543"/>
            <a:ext cx="578868" cy="310484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16487" y="5557248"/>
            <a:ext cx="578868" cy="310484"/>
          </a:xfrm>
          <a:prstGeom prst="rect">
            <a:avLst/>
          </a:prstGeom>
        </p:spPr>
      </p:pic>
      <p:grpSp>
        <p:nvGrpSpPr>
          <p:cNvPr id="70" name="Group 70"/>
          <p:cNvGrpSpPr/>
          <p:nvPr/>
        </p:nvGrpSpPr>
        <p:grpSpPr>
          <a:xfrm rot="-5400000">
            <a:off x="2625337" y="8904426"/>
            <a:ext cx="775071" cy="186086"/>
            <a:chOff x="0" y="0"/>
            <a:chExt cx="2115877" cy="508000"/>
          </a:xfrm>
        </p:grpSpPr>
        <p:sp>
          <p:nvSpPr>
            <p:cNvPr id="71" name="Freeform 71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2" name="Group 72"/>
          <p:cNvGrpSpPr/>
          <p:nvPr/>
        </p:nvGrpSpPr>
        <p:grpSpPr>
          <a:xfrm rot="-5400000">
            <a:off x="3542552" y="9063431"/>
            <a:ext cx="1093082" cy="186086"/>
            <a:chOff x="0" y="0"/>
            <a:chExt cx="2984020" cy="508000"/>
          </a:xfrm>
        </p:grpSpPr>
        <p:sp>
          <p:nvSpPr>
            <p:cNvPr id="73" name="Freeform 73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4" name="Group 74"/>
          <p:cNvGrpSpPr/>
          <p:nvPr/>
        </p:nvGrpSpPr>
        <p:grpSpPr>
          <a:xfrm rot="-5400000">
            <a:off x="4749278" y="8904426"/>
            <a:ext cx="775071" cy="186086"/>
            <a:chOff x="0" y="0"/>
            <a:chExt cx="2115877" cy="508000"/>
          </a:xfrm>
        </p:grpSpPr>
        <p:sp>
          <p:nvSpPr>
            <p:cNvPr id="75" name="Freeform 75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6" name="TextBox 76"/>
          <p:cNvSpPr txBox="1"/>
          <p:nvPr/>
        </p:nvSpPr>
        <p:spPr>
          <a:xfrm>
            <a:off x="452222" y="4959388"/>
            <a:ext cx="2543965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ENTRÉE DE CARBURANT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066804" y="4025864"/>
            <a:ext cx="2434692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COURANT ÉLECTRIQUE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67135" y="7556286"/>
            <a:ext cx="1437696" cy="61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EXCÈS DE CARBURANT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944899" y="4941598"/>
            <a:ext cx="1438014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ENTRÉE D'AIR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005465" y="5948831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246925" y="59488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174704" y="6083518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944899" y="7556286"/>
            <a:ext cx="1612219" cy="61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SORTIE DE GAZ INUTILISÉS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5541342" y="801958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3917226" y="6054943"/>
            <a:ext cx="257799" cy="46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945959" y="7439370"/>
            <a:ext cx="257699" cy="45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155869" y="6035564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213331" y="480691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099944" y="6149615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175025" y="7396841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339366" y="473015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054689" y="5683915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5199831" y="526037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199831" y="6051094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477464" y="9491711"/>
            <a:ext cx="908668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ANODE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411620" y="9733726"/>
            <a:ext cx="143689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ÉLECTROLYTE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4673357" y="9464352"/>
            <a:ext cx="103681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 dirty="0">
                <a:solidFill>
                  <a:srgbClr val="7F888B"/>
                </a:solidFill>
                <a:latin typeface="Open Sans"/>
              </a:rPr>
              <a:t>CATHODE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30399" b="41792"/>
          <a:stretch>
            <a:fillRect/>
          </a:stretch>
        </p:blipFill>
        <p:spPr>
          <a:xfrm>
            <a:off x="0" y="0"/>
            <a:ext cx="18288000" cy="33913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1259" y="3619500"/>
            <a:ext cx="17845482" cy="617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1"/>
              </a:lnSpc>
            </a:pP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Maintenant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que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vous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savez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ce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qu'est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l'hydrogène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et comment le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produire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,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vous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pouvez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utiliser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ces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connaissances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pour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produire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l'électricité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à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l'aide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de la pile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à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combustible!</a:t>
            </a:r>
          </a:p>
          <a:p>
            <a:pPr>
              <a:lnSpc>
                <a:spcPts val="6061"/>
              </a:lnSpc>
            </a:pPr>
            <a:endParaRPr lang="en-US" sz="360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L'électrolyseur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votre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kit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peut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désormais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être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utilisé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comme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pile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à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combustible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en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y injectant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l'hydrogène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et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l'oxygène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produits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.</a:t>
            </a:r>
          </a:p>
          <a:p>
            <a:pPr>
              <a:lnSpc>
                <a:spcPts val="6061"/>
              </a:lnSpc>
            </a:pPr>
            <a:endParaRPr lang="en-US" sz="360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Suivez les instructions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fournies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dans la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présentation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de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l'assemblage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du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châssis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de DIY La voiture du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futur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et /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ou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regardez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la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vidéo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 pour des instructions plus </a:t>
            </a:r>
            <a:r>
              <a:rPr lang="en-US" sz="3600" spc="104" dirty="0" err="1">
                <a:solidFill>
                  <a:srgbClr val="244357"/>
                </a:solidFill>
                <a:latin typeface="Roboto Condensed"/>
              </a:rPr>
              <a:t>spécifiques</a:t>
            </a:r>
            <a:r>
              <a:rPr lang="en-US" sz="3600" spc="104" dirty="0">
                <a:solidFill>
                  <a:srgbClr val="244357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4570"/>
          <a:stretch>
            <a:fillRect/>
          </a:stretch>
        </p:blipFill>
        <p:spPr>
          <a:xfrm>
            <a:off x="-3964" y="-164078"/>
            <a:ext cx="18295928" cy="1637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0" y="1943100"/>
            <a:ext cx="13235160" cy="88234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00" y="1507400"/>
            <a:ext cx="15460117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13"/>
              </a:lnSpc>
            </a:pPr>
            <a:r>
              <a:rPr lang="en-US" sz="6901" spc="172" dirty="0">
                <a:solidFill>
                  <a:srgbClr val="1E2D4B"/>
                </a:solidFill>
                <a:latin typeface="Roboto Condensed Bold"/>
              </a:rPr>
              <a:t>ASSEMBLAGE DU CHÂSSIS </a:t>
            </a:r>
          </a:p>
          <a:p>
            <a:pPr>
              <a:lnSpc>
                <a:spcPts val="8213"/>
              </a:lnSpc>
            </a:pPr>
            <a:r>
              <a:rPr lang="en-US" sz="6901" spc="172" dirty="0">
                <a:solidFill>
                  <a:srgbClr val="1E2D4B"/>
                </a:solidFill>
                <a:latin typeface="Roboto Condensed Bold"/>
              </a:rPr>
              <a:t>DIY LA VOITURE </a:t>
            </a:r>
          </a:p>
          <a:p>
            <a:pPr>
              <a:lnSpc>
                <a:spcPts val="8213"/>
              </a:lnSpc>
            </a:pPr>
            <a:r>
              <a:rPr lang="en-US" sz="6901" spc="172" dirty="0">
                <a:solidFill>
                  <a:srgbClr val="1E2D4B"/>
                </a:solidFill>
                <a:latin typeface="Roboto Condensed Bold"/>
              </a:rPr>
              <a:t>DU FUTUR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9957" y="0"/>
            <a:ext cx="7898066" cy="98418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9420" y="7534531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8991" y="9021717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9640" y="8178325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65923" y="3522941"/>
            <a:ext cx="4859887" cy="10799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65923" y="5672542"/>
            <a:ext cx="4859887" cy="1079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80971" y="1652815"/>
            <a:ext cx="4859887" cy="1079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66949" t="17245" r="10059" b="55379"/>
          <a:stretch>
            <a:fillRect/>
          </a:stretch>
        </p:blipFill>
        <p:spPr>
          <a:xfrm>
            <a:off x="352247" y="1246540"/>
            <a:ext cx="3987710" cy="47481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664557" y="7799529"/>
            <a:ext cx="2675400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châssis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en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bois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406569" y="971550"/>
            <a:ext cx="1178594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roues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98635" y="2583794"/>
            <a:ext cx="3027252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support de pile </a:t>
            </a:r>
          </a:p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à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combustible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66965" y="5937539"/>
            <a:ext cx="3920835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support de roue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avant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24054" y="8443322"/>
            <a:ext cx="4663746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rondelle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profilée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en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métal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36842" y="9348997"/>
            <a:ext cx="688257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axe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7122" y="225577"/>
            <a:ext cx="4859887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b="1" dirty="0">
                <a:solidFill>
                  <a:srgbClr val="FFFFFF"/>
                </a:solidFill>
                <a:latin typeface="Open Sans"/>
              </a:rPr>
              <a:t>MOTEUR ET </a:t>
            </a:r>
          </a:p>
          <a:p>
            <a:pPr algn="ctr">
              <a:lnSpc>
                <a:spcPts val="4005"/>
              </a:lnSpc>
            </a:pPr>
            <a:r>
              <a:rPr lang="en-US" sz="2861" b="1" dirty="0">
                <a:solidFill>
                  <a:srgbClr val="FFFFFF"/>
                </a:solidFill>
                <a:latin typeface="Open Sans"/>
              </a:rPr>
              <a:t>TRANSMISSION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093827"/>
            <a:ext cx="14580813" cy="819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35700" y="4603513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3689" y="6161393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43618" y="6701381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3674" y="7950841"/>
            <a:ext cx="4859887" cy="10799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95109" y="4050193"/>
            <a:ext cx="688257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axe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79402" y="8347953"/>
            <a:ext cx="3826998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>
                <a:solidFill>
                  <a:srgbClr val="FFFFFF"/>
                </a:solidFill>
                <a:latin typeface="Open Sans"/>
              </a:rPr>
              <a:t>support de roue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avant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14723" y="6148036"/>
            <a:ext cx="4532180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une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rondelle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en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caoutchouc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4576" y="7184218"/>
            <a:ext cx="3681965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5"/>
              </a:lnSpc>
            </a:pPr>
            <a:r>
              <a:rPr lang="en-US" sz="2861" dirty="0" err="1">
                <a:solidFill>
                  <a:srgbClr val="FFFFFF"/>
                </a:solidFill>
                <a:latin typeface="Open Sans"/>
              </a:rPr>
              <a:t>poteau</a:t>
            </a:r>
            <a:r>
              <a:rPr lang="en-US" sz="2861" dirty="0">
                <a:solidFill>
                  <a:srgbClr val="FFFFFF"/>
                </a:solidFill>
                <a:latin typeface="Open Sans"/>
              </a:rPr>
              <a:t> de choc de roue </a:t>
            </a:r>
            <a:r>
              <a:rPr lang="en-US" sz="2861" dirty="0" err="1">
                <a:solidFill>
                  <a:srgbClr val="FFFFFF"/>
                </a:solidFill>
                <a:latin typeface="Open Sans"/>
              </a:rPr>
              <a:t>avant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1817" y="6165959"/>
            <a:ext cx="8642183" cy="41210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64568"/>
          <a:stretch>
            <a:fillRect/>
          </a:stretch>
        </p:blipFill>
        <p:spPr>
          <a:xfrm>
            <a:off x="2750585" y="4130037"/>
            <a:ext cx="4963490" cy="17670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07302" y="6418109"/>
            <a:ext cx="9480698" cy="386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8238"/>
          <a:stretch>
            <a:fillRect/>
          </a:stretch>
        </p:blipFill>
        <p:spPr>
          <a:xfrm>
            <a:off x="11216598" y="2856764"/>
            <a:ext cx="5671025" cy="52038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90031" y="895350"/>
            <a:ext cx="6907937" cy="107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FIXER AU CHÂSSIS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2376" y="2761238"/>
            <a:ext cx="2019908" cy="103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1er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67693" y="2723414"/>
            <a:ext cx="2019908" cy="107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2ème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73190" cy="4105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69221" y="0"/>
            <a:ext cx="5818779" cy="42400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330390"/>
            <a:ext cx="5918340" cy="49566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5943"/>
          <a:stretch>
            <a:fillRect/>
          </a:stretch>
        </p:blipFill>
        <p:spPr>
          <a:xfrm>
            <a:off x="11447626" y="5330390"/>
            <a:ext cx="6840374" cy="49257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48919" y="2807320"/>
            <a:ext cx="6594395" cy="1465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7053" y="6844655"/>
            <a:ext cx="6594395" cy="14654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8256" y="4196541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1. DÉCOUPE CÔTÉ GAUCHE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32531" y="6125313"/>
            <a:ext cx="5576115" cy="1239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11448" y="199777"/>
            <a:ext cx="5800121" cy="12889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02651" y="246700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2. VIS LONGUES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45653" y="7501165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3. RONDELLES MÉTALLIQUES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57776" y="5527778"/>
            <a:ext cx="6594395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4. PETITES NOIX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4981DA-2914-4DE1-BB2B-D50569A09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E1614C-390D-4E8E-BB63-A20697119C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2A5C3F-4034-4914-96E7-C03F7F541ADC}">
  <ds:schemaRefs>
    <ds:schemaRef ds:uri="http://purl.org/dc/terms/"/>
    <ds:schemaRef ds:uri="http://schemas.openxmlformats.org/package/2006/metadata/core-properties"/>
    <ds:schemaRef ds:uri="65342464-89e8-45be-a6b6-76ec2cfaafb3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3b551fe5-994f-461c-9952-50457ddbe9d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760</Words>
  <Application>Microsoft Office PowerPoint</Application>
  <PresentationFormat>Vlastní</PresentationFormat>
  <Paragraphs>140</Paragraphs>
  <Slides>18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ENERGY: HYDROGEN LESSON 3</dc:title>
  <dc:creator>Sabrina Plisková</dc:creator>
  <cp:lastModifiedBy>GLUNTZ Sebastian</cp:lastModifiedBy>
  <cp:revision>38</cp:revision>
  <dcterms:created xsi:type="dcterms:W3CDTF">2006-08-16T00:00:00Z</dcterms:created>
  <dcterms:modified xsi:type="dcterms:W3CDTF">2021-03-08T11:44:06Z</dcterms:modified>
  <dc:identifier>DAEJGyb8MLk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