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Lst>
  <p:sldSz cx="18288000" cy="10287000"/>
  <p:notesSz cx="6858000" cy="9144000"/>
  <p:embeddedFontLst>
    <p:embeddedFont>
      <p:font typeface="Calibri" panose="020F0502020204030204" pitchFamily="34" charset="0"/>
      <p:regular r:id="rId43"/>
      <p:bold r:id="rId44"/>
      <p:italic r:id="rId45"/>
      <p:boldItalic r:id="rId46"/>
    </p:embeddedFont>
    <p:embeddedFont>
      <p:font typeface="Montserrat Extra-Bold" panose="020B0604020202020204" charset="0"/>
      <p:regular r:id="rId47"/>
      <p:bold r:id="rId48"/>
    </p:embeddedFont>
    <p:embeddedFont>
      <p:font typeface="Montserrat Light Italics" panose="020B0604020202020204" charset="0"/>
      <p:regular r:id="rId49"/>
      <p:italic r:id="rId50"/>
    </p:embeddedFont>
    <p:embeddedFont>
      <p:font typeface="Open Sans Bold" panose="020B0604020202020204" charset="0"/>
      <p:regular r:id="rId51"/>
      <p:bold r:id="rId52"/>
    </p:embeddedFont>
    <p:embeddedFont>
      <p:font typeface="Roboto" panose="020B0604020202020204" charset="0"/>
      <p:regular r:id="rId53"/>
    </p:embeddedFont>
    <p:embeddedFont>
      <p:font typeface="Roboto Bold" panose="020B0604020202020204" charset="0"/>
      <p:regular r:id="rId54"/>
      <p:bold r:id="rId55"/>
    </p:embeddedFont>
    <p:embeddedFont>
      <p:font typeface="Roboto Condensed" panose="020B0604020202020204" charset="0"/>
      <p:regular r:id="rId56"/>
    </p:embeddedFont>
    <p:embeddedFont>
      <p:font typeface="Roboto Condensed Bold" panose="020B0604020202020204" charset="0"/>
      <p:regular r:id="rId57"/>
      <p:bold r:id="rId58"/>
    </p:embeddedFont>
    <p:embeddedFont>
      <p:font typeface="Roboto Italics" panose="020B0604020202020204" charset="0"/>
      <p:regular r:id="rId59"/>
      <p:italic r:id="rId60"/>
    </p:embeddedFont>
    <p:embeddedFont>
      <p:font typeface="Schoolbell" panose="020B0604020202020204" charset="0"/>
      <p:regular r:id="rId6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997" autoAdjust="0"/>
    <p:restoredTop sz="95794" autoAdjust="0"/>
  </p:normalViewPr>
  <p:slideViewPr>
    <p:cSldViewPr>
      <p:cViewPr varScale="1">
        <p:scale>
          <a:sx n="70" d="100"/>
          <a:sy n="70" d="100"/>
        </p:scale>
        <p:origin x="992" y="2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font" Target="fonts/font5.fntdata"/><Relationship Id="rId50" Type="http://schemas.openxmlformats.org/officeDocument/2006/relationships/font" Target="fonts/font8.fntdata"/><Relationship Id="rId55" Type="http://schemas.openxmlformats.org/officeDocument/2006/relationships/font" Target="fonts/font13.fntdata"/><Relationship Id="rId63"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font" Target="fonts/font3.fntdata"/><Relationship Id="rId53" Type="http://schemas.openxmlformats.org/officeDocument/2006/relationships/font" Target="fonts/font11.fntdata"/><Relationship Id="rId58" Type="http://schemas.openxmlformats.org/officeDocument/2006/relationships/font" Target="fonts/font16.fntdata"/><Relationship Id="rId5" Type="http://schemas.openxmlformats.org/officeDocument/2006/relationships/slide" Target="slides/slide1.xml"/><Relationship Id="rId61" Type="http://schemas.openxmlformats.org/officeDocument/2006/relationships/font" Target="fonts/font19.fntdata"/><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font" Target="fonts/font1.fntdata"/><Relationship Id="rId48" Type="http://schemas.openxmlformats.org/officeDocument/2006/relationships/font" Target="fonts/font6.fntdata"/><Relationship Id="rId56" Type="http://schemas.openxmlformats.org/officeDocument/2006/relationships/font" Target="fonts/font14.fntdata"/><Relationship Id="rId64"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font" Target="fonts/font9.fntdata"/><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font" Target="fonts/font4.fntdata"/><Relationship Id="rId59" Type="http://schemas.openxmlformats.org/officeDocument/2006/relationships/font" Target="fonts/font17.fntdata"/><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font" Target="fonts/font12.fntdata"/><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font" Target="fonts/font7.fntdata"/><Relationship Id="rId57" Type="http://schemas.openxmlformats.org/officeDocument/2006/relationships/font" Target="fonts/font15.fntdata"/><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font" Target="fonts/font2.fntdata"/><Relationship Id="rId52" Type="http://schemas.openxmlformats.org/officeDocument/2006/relationships/font" Target="fonts/font10.fntdata"/><Relationship Id="rId60" Type="http://schemas.openxmlformats.org/officeDocument/2006/relationships/font" Target="fonts/font18.fntdata"/><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3/8/2021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13.png"/><Relationship Id="rId2" Type="http://schemas.openxmlformats.org/officeDocument/2006/relationships/image" Target="../media/image9.jpe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image" Target="../media/image18.pn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png"/><Relationship Id="rId4" Type="http://schemas.openxmlformats.org/officeDocument/2006/relationships/image" Target="../media/image16.png"/><Relationship Id="rId9" Type="http://schemas.openxmlformats.org/officeDocument/2006/relationships/image" Target="../media/image21.png"/></Relationships>
</file>

<file path=ppt/slides/_rels/slide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6.jpeg"/><Relationship Id="rId7" Type="http://schemas.openxmlformats.org/officeDocument/2006/relationships/image" Target="../media/image30.jpeg"/><Relationship Id="rId2" Type="http://schemas.openxmlformats.org/officeDocument/2006/relationships/image" Target="../media/image25.jpeg"/><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0.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image" Target="../media/image41.jpe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png"/><Relationship Id="rId2" Type="http://schemas.openxmlformats.org/officeDocument/2006/relationships/image" Target="../media/image30.jpeg"/><Relationship Id="rId1" Type="http://schemas.openxmlformats.org/officeDocument/2006/relationships/slideLayout" Target="../slideLayouts/slideLayout7.xml"/><Relationship Id="rId6" Type="http://schemas.openxmlformats.org/officeDocument/2006/relationships/image" Target="../media/image34.pn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png"/><Relationship Id="rId4" Type="http://schemas.openxmlformats.org/officeDocument/2006/relationships/image" Target="../media/image32.png"/><Relationship Id="rId9" Type="http://schemas.openxmlformats.org/officeDocument/2006/relationships/image" Target="../media/image37.png"/></Relationships>
</file>

<file path=ppt/slides/_rels/slide11.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image" Target="../media/image42.jpe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png"/><Relationship Id="rId2" Type="http://schemas.openxmlformats.org/officeDocument/2006/relationships/image" Target="../media/image30.jpeg"/><Relationship Id="rId16" Type="http://schemas.openxmlformats.org/officeDocument/2006/relationships/image" Target="../media/image27.png"/><Relationship Id="rId1" Type="http://schemas.openxmlformats.org/officeDocument/2006/relationships/slideLayout" Target="../slideLayouts/slideLayout7.xml"/><Relationship Id="rId6" Type="http://schemas.openxmlformats.org/officeDocument/2006/relationships/image" Target="../media/image34.png"/><Relationship Id="rId11" Type="http://schemas.openxmlformats.org/officeDocument/2006/relationships/image" Target="../media/image39.png"/><Relationship Id="rId5" Type="http://schemas.openxmlformats.org/officeDocument/2006/relationships/image" Target="../media/image33.png"/><Relationship Id="rId15" Type="http://schemas.openxmlformats.org/officeDocument/2006/relationships/image" Target="../media/image29.png"/><Relationship Id="rId10" Type="http://schemas.openxmlformats.org/officeDocument/2006/relationships/image" Target="../media/image38.png"/><Relationship Id="rId4" Type="http://schemas.openxmlformats.org/officeDocument/2006/relationships/image" Target="../media/image32.png"/><Relationship Id="rId9" Type="http://schemas.openxmlformats.org/officeDocument/2006/relationships/image" Target="../media/image37.png"/><Relationship Id="rId14" Type="http://schemas.openxmlformats.org/officeDocument/2006/relationships/image" Target="../media/image28.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44.png"/><Relationship Id="rId4" Type="http://schemas.openxmlformats.org/officeDocument/2006/relationships/image" Target="../media/image43.png"/></Relationships>
</file>

<file path=ppt/slides/_rels/slide13.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7.xml"/><Relationship Id="rId5" Type="http://schemas.openxmlformats.org/officeDocument/2006/relationships/image" Target="../media/image48.png"/><Relationship Id="rId4" Type="http://schemas.openxmlformats.org/officeDocument/2006/relationships/image" Target="../media/image47.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49.png"/></Relationships>
</file>

<file path=ppt/slides/_rels/slide15.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8.png"/><Relationship Id="rId1" Type="http://schemas.openxmlformats.org/officeDocument/2006/relationships/slideLayout" Target="../slideLayouts/slideLayout7.xml"/><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51.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55.jpeg"/><Relationship Id="rId4" Type="http://schemas.openxmlformats.org/officeDocument/2006/relationships/image" Target="../media/image54.png"/></Relationships>
</file>

<file path=ppt/slides/_rels/slide17.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7.xml"/><Relationship Id="rId5" Type="http://schemas.openxmlformats.org/officeDocument/2006/relationships/image" Target="../media/image48.png"/><Relationship Id="rId4" Type="http://schemas.openxmlformats.org/officeDocument/2006/relationships/image" Target="../media/image58.jpeg"/></Relationships>
</file>

<file path=ppt/slides/_rels/slide1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jpeg"/><Relationship Id="rId1" Type="http://schemas.openxmlformats.org/officeDocument/2006/relationships/slideLayout" Target="../slideLayouts/slideLayout7.xml"/><Relationship Id="rId4" Type="http://schemas.microsoft.com/office/2007/relationships/hdphoto" Target="../media/hdphoto1.wdp"/></Relationships>
</file>

<file path=ppt/slides/_rels/slide19.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microsoft.com/office/2007/relationships/media" Target="../media/media8.mp4"/><Relationship Id="rId7" Type="http://schemas.openxmlformats.org/officeDocument/2006/relationships/image" Target="../media/image65.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64.png"/><Relationship Id="rId5" Type="http://schemas.openxmlformats.org/officeDocument/2006/relationships/slideLayout" Target="../slideLayouts/slideLayout7.xml"/><Relationship Id="rId4" Type="http://schemas.openxmlformats.org/officeDocument/2006/relationships/video" Target="../media/media8.mp4"/></Relationships>
</file>

<file path=ppt/slides/_rels/slide22.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9.mp4"/><Relationship Id="rId1" Type="http://schemas.microsoft.com/office/2007/relationships/media" Target="../media/media9.mp4"/><Relationship Id="rId4" Type="http://schemas.openxmlformats.org/officeDocument/2006/relationships/image" Target="../media/image68.png"/></Relationships>
</file>

<file path=ppt/slides/_rels/slide24.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jpeg"/><Relationship Id="rId1" Type="http://schemas.openxmlformats.org/officeDocument/2006/relationships/slideLayout" Target="../slideLayouts/slideLayout7.xml"/><Relationship Id="rId5" Type="http://schemas.openxmlformats.org/officeDocument/2006/relationships/image" Target="../media/image74.png"/><Relationship Id="rId4" Type="http://schemas.openxmlformats.org/officeDocument/2006/relationships/image" Target="../media/image73.jpe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77.png"/><Relationship Id="rId5" Type="http://schemas.openxmlformats.org/officeDocument/2006/relationships/image" Target="../media/image76.jpeg"/><Relationship Id="rId4" Type="http://schemas.openxmlformats.org/officeDocument/2006/relationships/image" Target="../media/image75.png"/></Relationships>
</file>

<file path=ppt/slides/_rels/slide27.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8.jpeg"/><Relationship Id="rId1" Type="http://schemas.openxmlformats.org/officeDocument/2006/relationships/slideLayout" Target="../slideLayouts/slideLayout7.xml"/><Relationship Id="rId5" Type="http://schemas.openxmlformats.org/officeDocument/2006/relationships/image" Target="../media/image81.png"/><Relationship Id="rId4" Type="http://schemas.openxmlformats.org/officeDocument/2006/relationships/image" Target="../media/image80.jpeg"/></Relationships>
</file>

<file path=ppt/slides/_rels/slide28.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84.png"/><Relationship Id="rId7" Type="http://schemas.openxmlformats.org/officeDocument/2006/relationships/image" Target="../media/image88.png"/><Relationship Id="rId2" Type="http://schemas.openxmlformats.org/officeDocument/2006/relationships/image" Target="../media/image83.png"/><Relationship Id="rId1" Type="http://schemas.openxmlformats.org/officeDocument/2006/relationships/slideLayout" Target="../slideLayouts/slideLayout7.xml"/><Relationship Id="rId6" Type="http://schemas.openxmlformats.org/officeDocument/2006/relationships/image" Target="../media/image87.png"/><Relationship Id="rId5" Type="http://schemas.openxmlformats.org/officeDocument/2006/relationships/image" Target="../media/image86.png"/><Relationship Id="rId4" Type="http://schemas.openxmlformats.org/officeDocument/2006/relationships/image" Target="../media/image85.png"/></Relationships>
</file>

<file path=ppt/slides/_rels/slide30.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image" Target="../media/image89.jpeg"/><Relationship Id="rId1" Type="http://schemas.openxmlformats.org/officeDocument/2006/relationships/slideLayout" Target="../slideLayouts/slideLayout7.xml"/><Relationship Id="rId4" Type="http://schemas.openxmlformats.org/officeDocument/2006/relationships/image" Target="../media/image91.jpeg"/></Relationships>
</file>

<file path=ppt/slides/_rels/slide31.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image" Target="../media/image92.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93.png"/><Relationship Id="rId4" Type="http://schemas.openxmlformats.org/officeDocument/2006/relationships/image" Target="../media/image92.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2.mp4"/><Relationship Id="rId1" Type="http://schemas.microsoft.com/office/2007/relationships/media" Target="../media/media12.mp4"/><Relationship Id="rId5" Type="http://schemas.openxmlformats.org/officeDocument/2006/relationships/image" Target="../media/image94.png"/><Relationship Id="rId4" Type="http://schemas.openxmlformats.org/officeDocument/2006/relationships/image" Target="../media/image92.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3.mp4"/><Relationship Id="rId1" Type="http://schemas.microsoft.com/office/2007/relationships/media" Target="../media/media13.mp4"/><Relationship Id="rId5" Type="http://schemas.openxmlformats.org/officeDocument/2006/relationships/image" Target="../media/image95.png"/><Relationship Id="rId4" Type="http://schemas.openxmlformats.org/officeDocument/2006/relationships/image" Target="../media/image92.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4.mp4"/><Relationship Id="rId1" Type="http://schemas.microsoft.com/office/2007/relationships/media" Target="../media/media14.mp4"/><Relationship Id="rId5" Type="http://schemas.openxmlformats.org/officeDocument/2006/relationships/image" Target="../media/image96.png"/><Relationship Id="rId4" Type="http://schemas.openxmlformats.org/officeDocument/2006/relationships/image" Target="../media/image92.png"/></Relationships>
</file>

<file path=ppt/slides/_rels/slide36.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image" Target="../media/image92.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5.mp4"/><Relationship Id="rId1" Type="http://schemas.microsoft.com/office/2007/relationships/media" Target="../media/media15.mp4"/><Relationship Id="rId5" Type="http://schemas.openxmlformats.org/officeDocument/2006/relationships/image" Target="../media/image98.png"/><Relationship Id="rId4" Type="http://schemas.openxmlformats.org/officeDocument/2006/relationships/image" Target="../media/image92.png"/></Relationships>
</file>

<file path=ppt/slides/_rels/slide38.xml.rels><?xml version="1.0" encoding="UTF-8" standalone="yes"?>
<Relationships xmlns="http://schemas.openxmlformats.org/package/2006/relationships"><Relationship Id="rId8" Type="http://schemas.openxmlformats.org/officeDocument/2006/relationships/image" Target="../media/image105.png"/><Relationship Id="rId13" Type="http://schemas.openxmlformats.org/officeDocument/2006/relationships/image" Target="../media/image110.png"/><Relationship Id="rId3" Type="http://schemas.openxmlformats.org/officeDocument/2006/relationships/image" Target="../media/image100.png"/><Relationship Id="rId7" Type="http://schemas.openxmlformats.org/officeDocument/2006/relationships/image" Target="../media/image104.png"/><Relationship Id="rId12" Type="http://schemas.openxmlformats.org/officeDocument/2006/relationships/image" Target="../media/image109.png"/><Relationship Id="rId2" Type="http://schemas.openxmlformats.org/officeDocument/2006/relationships/image" Target="../media/image99.png"/><Relationship Id="rId1" Type="http://schemas.openxmlformats.org/officeDocument/2006/relationships/slideLayout" Target="../slideLayouts/slideLayout7.xml"/><Relationship Id="rId6" Type="http://schemas.openxmlformats.org/officeDocument/2006/relationships/image" Target="../media/image103.png"/><Relationship Id="rId11" Type="http://schemas.openxmlformats.org/officeDocument/2006/relationships/image" Target="../media/image108.png"/><Relationship Id="rId5" Type="http://schemas.openxmlformats.org/officeDocument/2006/relationships/image" Target="../media/image102.png"/><Relationship Id="rId10" Type="http://schemas.openxmlformats.org/officeDocument/2006/relationships/image" Target="../media/image107.png"/><Relationship Id="rId4" Type="http://schemas.openxmlformats.org/officeDocument/2006/relationships/image" Target="../media/image101.png"/><Relationship Id="rId9" Type="http://schemas.openxmlformats.org/officeDocument/2006/relationships/image" Target="../media/image106.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rcRect t="7812" b="7812"/>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3">
            <a:alphaModFix amt="93000"/>
          </a:blip>
          <a:srcRect t="8706" b="33333"/>
          <a:stretch>
            <a:fillRect/>
          </a:stretch>
        </p:blipFill>
        <p:spPr>
          <a:xfrm>
            <a:off x="-40731" y="2686919"/>
            <a:ext cx="18328731" cy="5962341"/>
          </a:xfrm>
          <a:prstGeom prst="rect">
            <a:avLst/>
          </a:prstGeom>
        </p:spPr>
      </p:pic>
      <p:pic>
        <p:nvPicPr>
          <p:cNvPr id="3" name="Picture 3"/>
          <p:cNvPicPr>
            <a:picLocks noChangeAspect="1"/>
          </p:cNvPicPr>
          <p:nvPr/>
        </p:nvPicPr>
        <p:blipFill>
          <a:blip r:embed="rId4"/>
          <a:srcRect l="16232" t="27798" r="13494" b="28549"/>
          <a:stretch>
            <a:fillRect/>
          </a:stretch>
        </p:blipFill>
        <p:spPr>
          <a:xfrm>
            <a:off x="11620103" y="189763"/>
            <a:ext cx="7060007" cy="2283199"/>
          </a:xfrm>
          <a:prstGeom prst="rect">
            <a:avLst/>
          </a:prstGeom>
        </p:spPr>
      </p:pic>
      <p:sp>
        <p:nvSpPr>
          <p:cNvPr id="4" name="TextBox 4"/>
          <p:cNvSpPr txBox="1"/>
          <p:nvPr/>
        </p:nvSpPr>
        <p:spPr>
          <a:xfrm>
            <a:off x="-26315" y="3285395"/>
            <a:ext cx="18328731" cy="3716210"/>
          </a:xfrm>
          <a:prstGeom prst="rect">
            <a:avLst/>
          </a:prstGeom>
        </p:spPr>
        <p:txBody>
          <a:bodyPr wrap="square" lIns="0" tIns="0" rIns="0" bIns="0" rtlCol="0" anchor="t">
            <a:spAutoFit/>
          </a:bodyPr>
          <a:lstStyle/>
          <a:p>
            <a:pPr algn="ctr">
              <a:lnSpc>
                <a:spcPts val="9936"/>
              </a:lnSpc>
            </a:pPr>
            <a:r>
              <a:rPr lang="en-US" sz="7097" dirty="0">
                <a:solidFill>
                  <a:srgbClr val="FFFFFF"/>
                </a:solidFill>
                <a:latin typeface="Montserrat Extra-Bold"/>
              </a:rPr>
              <a:t>L’ENVIRONNEMENT </a:t>
            </a:r>
          </a:p>
          <a:p>
            <a:pPr algn="ctr">
              <a:lnSpc>
                <a:spcPts val="9936"/>
              </a:lnSpc>
            </a:pPr>
            <a:r>
              <a:rPr lang="en-US" sz="7097" dirty="0">
                <a:solidFill>
                  <a:srgbClr val="FFFFFF"/>
                </a:solidFill>
                <a:latin typeface="Montserrat Extra-Bold"/>
              </a:rPr>
              <a:t>ET </a:t>
            </a:r>
          </a:p>
          <a:p>
            <a:pPr algn="ctr">
              <a:lnSpc>
                <a:spcPts val="9936"/>
              </a:lnSpc>
            </a:pPr>
            <a:r>
              <a:rPr lang="en-US" sz="7097" dirty="0">
                <a:solidFill>
                  <a:srgbClr val="FFFFFF"/>
                </a:solidFill>
                <a:latin typeface="Montserrat Extra-Bold"/>
              </a:rPr>
              <a:t>LE CHANGEMENT CLIMATIQUE</a:t>
            </a:r>
          </a:p>
        </p:txBody>
      </p:sp>
      <p:sp>
        <p:nvSpPr>
          <p:cNvPr id="5" name="TextBox 5"/>
          <p:cNvSpPr txBox="1"/>
          <p:nvPr/>
        </p:nvSpPr>
        <p:spPr>
          <a:xfrm>
            <a:off x="8014146" y="7477672"/>
            <a:ext cx="3187254" cy="866840"/>
          </a:xfrm>
          <a:prstGeom prst="rect">
            <a:avLst/>
          </a:prstGeom>
        </p:spPr>
        <p:txBody>
          <a:bodyPr wrap="square" lIns="0" tIns="0" rIns="0" bIns="0" rtlCol="0" anchor="t">
            <a:spAutoFit/>
          </a:bodyPr>
          <a:lstStyle/>
          <a:p>
            <a:pPr algn="ctr">
              <a:lnSpc>
                <a:spcPts val="7280"/>
              </a:lnSpc>
            </a:pPr>
            <a:r>
              <a:rPr lang="fr-FR" sz="5200" dirty="0">
                <a:solidFill>
                  <a:srgbClr val="FFFFFF"/>
                </a:solidFill>
                <a:latin typeface="Montserrat Light Italics"/>
              </a:rPr>
              <a:t>Leçon</a:t>
            </a:r>
            <a:r>
              <a:rPr lang="en-US" sz="5200" dirty="0">
                <a:solidFill>
                  <a:srgbClr val="FFFFFF"/>
                </a:solidFill>
                <a:latin typeface="Montserrat Light Italics"/>
              </a:rPr>
              <a:t> n°1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rcRect t="7812" b="7812"/>
          <a:stretch>
            <a:fillRect/>
          </a:stretch>
        </a:blipFill>
        <a:effectLst/>
      </p:bgPr>
    </p:bg>
    <p:spTree>
      <p:nvGrpSpPr>
        <p:cNvPr id="1" name=""/>
        <p:cNvGrpSpPr/>
        <p:nvPr/>
      </p:nvGrpSpPr>
      <p:grpSpPr>
        <a:xfrm>
          <a:off x="0" y="0"/>
          <a:ext cx="0" cy="0"/>
          <a:chOff x="0" y="0"/>
          <a:chExt cx="0" cy="0"/>
        </a:xfrm>
      </p:grpSpPr>
      <p:grpSp>
        <p:nvGrpSpPr>
          <p:cNvPr id="2" name="Group 2"/>
          <p:cNvGrpSpPr/>
          <p:nvPr/>
        </p:nvGrpSpPr>
        <p:grpSpPr>
          <a:xfrm>
            <a:off x="-18535" y="7359702"/>
            <a:ext cx="18306535" cy="2931270"/>
            <a:chOff x="0" y="0"/>
            <a:chExt cx="6389181" cy="909763"/>
          </a:xfrm>
        </p:grpSpPr>
        <p:sp>
          <p:nvSpPr>
            <p:cNvPr id="3" name="Freeform 3"/>
            <p:cNvSpPr/>
            <p:nvPr/>
          </p:nvSpPr>
          <p:spPr>
            <a:xfrm>
              <a:off x="0" y="0"/>
              <a:ext cx="6389181" cy="909763"/>
            </a:xfrm>
            <a:custGeom>
              <a:avLst/>
              <a:gdLst/>
              <a:ahLst/>
              <a:cxnLst/>
              <a:rect l="l" t="t" r="r" b="b"/>
              <a:pathLst>
                <a:path w="6389181" h="909763">
                  <a:moveTo>
                    <a:pt x="0" y="0"/>
                  </a:moveTo>
                  <a:lnTo>
                    <a:pt x="6389181" y="0"/>
                  </a:lnTo>
                  <a:lnTo>
                    <a:pt x="6389181" y="909763"/>
                  </a:lnTo>
                  <a:lnTo>
                    <a:pt x="0" y="909763"/>
                  </a:lnTo>
                  <a:close/>
                </a:path>
              </a:pathLst>
            </a:custGeom>
            <a:solidFill>
              <a:srgbClr val="F2FAFF">
                <a:alpha val="86666"/>
              </a:srgbClr>
            </a:solidFill>
          </p:spPr>
        </p:sp>
      </p:grpSp>
      <p:grpSp>
        <p:nvGrpSpPr>
          <p:cNvPr id="4" name="Group 4"/>
          <p:cNvGrpSpPr/>
          <p:nvPr/>
        </p:nvGrpSpPr>
        <p:grpSpPr>
          <a:xfrm>
            <a:off x="489156" y="7796739"/>
            <a:ext cx="17417844" cy="2398903"/>
            <a:chOff x="-1" y="-28575"/>
            <a:chExt cx="23223792" cy="3198536"/>
          </a:xfrm>
        </p:grpSpPr>
        <p:sp>
          <p:nvSpPr>
            <p:cNvPr id="5" name="TextBox 5"/>
            <p:cNvSpPr txBox="1"/>
            <p:nvPr/>
          </p:nvSpPr>
          <p:spPr>
            <a:xfrm>
              <a:off x="1539647" y="-28575"/>
              <a:ext cx="19488492" cy="853877"/>
            </a:xfrm>
            <a:prstGeom prst="rect">
              <a:avLst/>
            </a:prstGeom>
          </p:spPr>
          <p:txBody>
            <a:bodyPr lIns="0" tIns="0" rIns="0" bIns="0" rtlCol="0" anchor="t">
              <a:spAutoFit/>
            </a:bodyPr>
            <a:lstStyle/>
            <a:p>
              <a:pPr>
                <a:lnSpc>
                  <a:spcPts val="5094"/>
                </a:lnSpc>
              </a:pPr>
              <a:r>
                <a:rPr lang="en-US" sz="4075" spc="101" dirty="0">
                  <a:solidFill>
                    <a:srgbClr val="1C2B47"/>
                  </a:solidFill>
                  <a:latin typeface="Roboto Condensed Bold"/>
                </a:rPr>
                <a:t>INTRODUCTION</a:t>
              </a:r>
            </a:p>
          </p:txBody>
        </p:sp>
        <p:sp>
          <p:nvSpPr>
            <p:cNvPr id="6" name="TextBox 6"/>
            <p:cNvSpPr txBox="1"/>
            <p:nvPr/>
          </p:nvSpPr>
          <p:spPr>
            <a:xfrm>
              <a:off x="-1" y="825302"/>
              <a:ext cx="23223792" cy="2344659"/>
            </a:xfrm>
            <a:prstGeom prst="rect">
              <a:avLst/>
            </a:prstGeom>
          </p:spPr>
          <p:txBody>
            <a:bodyPr wrap="square" lIns="0" tIns="0" rIns="0" bIns="0" rtlCol="0" anchor="t">
              <a:spAutoFit/>
            </a:bodyPr>
            <a:lstStyle/>
            <a:p>
              <a:pPr>
                <a:lnSpc>
                  <a:spcPts val="3453"/>
                </a:lnSpc>
              </a:pPr>
              <a:r>
                <a:rPr lang="en-US" sz="2350" spc="59" dirty="0">
                  <a:solidFill>
                    <a:srgbClr val="1C2B47"/>
                  </a:solidFill>
                  <a:latin typeface="Roboto Bold"/>
                </a:rPr>
                <a:t>Dans </a:t>
              </a:r>
              <a:r>
                <a:rPr lang="en-US" sz="2350" spc="59" dirty="0" err="1">
                  <a:solidFill>
                    <a:srgbClr val="1C2B47"/>
                  </a:solidFill>
                  <a:latin typeface="Roboto Bold"/>
                </a:rPr>
                <a:t>cette</a:t>
              </a:r>
              <a:r>
                <a:rPr lang="en-US" sz="2350" spc="59" dirty="0">
                  <a:solidFill>
                    <a:srgbClr val="1C2B47"/>
                  </a:solidFill>
                  <a:latin typeface="Roboto Bold"/>
                </a:rPr>
                <a:t> première </a:t>
              </a:r>
              <a:r>
                <a:rPr lang="en-US" sz="2350" spc="59" dirty="0" err="1">
                  <a:solidFill>
                    <a:srgbClr val="1C2B47"/>
                  </a:solidFill>
                  <a:latin typeface="Roboto Bold"/>
                </a:rPr>
                <a:t>leçon</a:t>
              </a:r>
              <a:r>
                <a:rPr lang="en-US" sz="2350" spc="59" dirty="0">
                  <a:solidFill>
                    <a:srgbClr val="1C2B47"/>
                  </a:solidFill>
                  <a:latin typeface="Roboto Bold"/>
                </a:rPr>
                <a:t> , grâce </a:t>
              </a:r>
              <a:r>
                <a:rPr lang="en-US" sz="2350" spc="59" dirty="0" err="1">
                  <a:solidFill>
                    <a:srgbClr val="1C2B47"/>
                  </a:solidFill>
                  <a:latin typeface="Roboto Bold"/>
                </a:rPr>
                <a:t>à</a:t>
              </a:r>
              <a:r>
                <a:rPr lang="en-US" sz="2350" spc="59" dirty="0">
                  <a:solidFill>
                    <a:srgbClr val="1C2B47"/>
                  </a:solidFill>
                  <a:latin typeface="Roboto Bold"/>
                </a:rPr>
                <a:t> des </a:t>
              </a:r>
              <a:r>
                <a:rPr lang="en-US" sz="2350" spc="59" dirty="0" err="1">
                  <a:solidFill>
                    <a:srgbClr val="1C2B47"/>
                  </a:solidFill>
                  <a:latin typeface="Roboto Bold"/>
                </a:rPr>
                <a:t>activités</a:t>
              </a:r>
              <a:r>
                <a:rPr lang="en-US" sz="2350" spc="59" dirty="0">
                  <a:solidFill>
                    <a:srgbClr val="1C2B47"/>
                  </a:solidFill>
                  <a:latin typeface="Roboto Bold"/>
                </a:rPr>
                <a:t>, </a:t>
              </a:r>
              <a:r>
                <a:rPr lang="en-US" sz="2350" spc="59" dirty="0" err="1">
                  <a:solidFill>
                    <a:srgbClr val="1C2B47"/>
                  </a:solidFill>
                  <a:latin typeface="Roboto Bold"/>
                </a:rPr>
                <a:t>à</a:t>
              </a:r>
              <a:r>
                <a:rPr lang="en-US" sz="2350" spc="59" dirty="0">
                  <a:solidFill>
                    <a:srgbClr val="1C2B47"/>
                  </a:solidFill>
                  <a:latin typeface="Roboto Bold"/>
                </a:rPr>
                <a:t> la recherche et </a:t>
              </a:r>
              <a:r>
                <a:rPr lang="en-US" sz="2350" spc="59" dirty="0" err="1">
                  <a:solidFill>
                    <a:srgbClr val="1C2B47"/>
                  </a:solidFill>
                  <a:latin typeface="Roboto Bold"/>
                </a:rPr>
                <a:t>à</a:t>
              </a:r>
              <a:r>
                <a:rPr lang="en-US" sz="2350" spc="59" dirty="0">
                  <a:solidFill>
                    <a:srgbClr val="1C2B47"/>
                  </a:solidFill>
                  <a:latin typeface="Roboto Bold"/>
                </a:rPr>
                <a:t> </a:t>
              </a:r>
              <a:r>
                <a:rPr lang="en-US" sz="2350" spc="59" dirty="0" err="1">
                  <a:solidFill>
                    <a:srgbClr val="1C2B47"/>
                  </a:solidFill>
                  <a:latin typeface="Roboto Bold"/>
                </a:rPr>
                <a:t>l'innovation</a:t>
              </a:r>
              <a:r>
                <a:rPr lang="en-US" sz="2350" spc="59" dirty="0">
                  <a:solidFill>
                    <a:srgbClr val="1C2B47"/>
                  </a:solidFill>
                  <a:latin typeface="Roboto Bold"/>
                </a:rPr>
                <a:t>, les </a:t>
              </a:r>
              <a:r>
                <a:rPr lang="en-US" sz="2350" spc="59" dirty="0" err="1">
                  <a:solidFill>
                    <a:srgbClr val="1C2B47"/>
                  </a:solidFill>
                  <a:latin typeface="Roboto Bold"/>
                </a:rPr>
                <a:t>élèves</a:t>
              </a:r>
              <a:r>
                <a:rPr lang="en-US" sz="2350" spc="59" dirty="0">
                  <a:solidFill>
                    <a:srgbClr val="1C2B47"/>
                  </a:solidFill>
                  <a:latin typeface="Roboto Bold"/>
                </a:rPr>
                <a:t> </a:t>
              </a:r>
              <a:r>
                <a:rPr lang="en-US" sz="2350" spc="59" dirty="0" err="1">
                  <a:solidFill>
                    <a:srgbClr val="1C2B47"/>
                  </a:solidFill>
                  <a:latin typeface="Roboto Bold"/>
                </a:rPr>
                <a:t>seront</a:t>
              </a:r>
              <a:r>
                <a:rPr lang="en-US" sz="2350" spc="59" dirty="0">
                  <a:solidFill>
                    <a:srgbClr val="1C2B47"/>
                  </a:solidFill>
                  <a:latin typeface="Roboto Bold"/>
                </a:rPr>
                <a:t> </a:t>
              </a:r>
              <a:r>
                <a:rPr lang="en-US" sz="2350" spc="59" dirty="0" err="1">
                  <a:solidFill>
                    <a:srgbClr val="1C2B47"/>
                  </a:solidFill>
                  <a:latin typeface="Roboto Bold"/>
                </a:rPr>
                <a:t>en</a:t>
              </a:r>
              <a:r>
                <a:rPr lang="en-US" sz="2350" spc="59" dirty="0">
                  <a:solidFill>
                    <a:srgbClr val="1C2B47"/>
                  </a:solidFill>
                  <a:latin typeface="Roboto Bold"/>
                </a:rPr>
                <a:t> </a:t>
              </a:r>
              <a:r>
                <a:rPr lang="en-US" sz="2350" spc="59" dirty="0" err="1">
                  <a:solidFill>
                    <a:srgbClr val="1C2B47"/>
                  </a:solidFill>
                  <a:latin typeface="Roboto Bold"/>
                </a:rPr>
                <a:t>mesure</a:t>
              </a:r>
              <a:r>
                <a:rPr lang="en-US" sz="2350" spc="59" dirty="0">
                  <a:solidFill>
                    <a:srgbClr val="1C2B47"/>
                  </a:solidFill>
                  <a:latin typeface="Roboto Bold"/>
                </a:rPr>
                <a:t> </a:t>
              </a:r>
              <a:r>
                <a:rPr lang="en-US" sz="2350" spc="59" dirty="0" err="1">
                  <a:solidFill>
                    <a:srgbClr val="1C2B47"/>
                  </a:solidFill>
                  <a:latin typeface="Roboto Bold"/>
                </a:rPr>
                <a:t>d'aborder</a:t>
              </a:r>
              <a:r>
                <a:rPr lang="en-US" sz="2350" spc="59" dirty="0">
                  <a:solidFill>
                    <a:srgbClr val="1C2B47"/>
                  </a:solidFill>
                  <a:latin typeface="Roboto Bold"/>
                </a:rPr>
                <a:t> le </a:t>
              </a:r>
              <a:r>
                <a:rPr lang="en-US" sz="2350" spc="59" dirty="0" err="1">
                  <a:solidFill>
                    <a:srgbClr val="1C2B47"/>
                  </a:solidFill>
                  <a:latin typeface="Roboto Bold"/>
                </a:rPr>
                <a:t>changement</a:t>
              </a:r>
              <a:r>
                <a:rPr lang="en-US" sz="2350" spc="59" dirty="0">
                  <a:solidFill>
                    <a:srgbClr val="1C2B47"/>
                  </a:solidFill>
                  <a:latin typeface="Roboto Bold"/>
                </a:rPr>
                <a:t> </a:t>
              </a:r>
              <a:r>
                <a:rPr lang="en-US" sz="2350" spc="59" dirty="0" err="1">
                  <a:solidFill>
                    <a:srgbClr val="1C2B47"/>
                  </a:solidFill>
                  <a:latin typeface="Roboto Bold"/>
                </a:rPr>
                <a:t>climatique</a:t>
              </a:r>
              <a:r>
                <a:rPr lang="en-US" sz="2350" spc="59" dirty="0">
                  <a:solidFill>
                    <a:srgbClr val="1C2B47"/>
                  </a:solidFill>
                  <a:latin typeface="Roboto Bold"/>
                </a:rPr>
                <a:t> </a:t>
              </a:r>
              <a:r>
                <a:rPr lang="en-US" sz="2350" spc="59" dirty="0" err="1">
                  <a:solidFill>
                    <a:srgbClr val="1C2B47"/>
                  </a:solidFill>
                  <a:latin typeface="Roboto Bold"/>
                </a:rPr>
                <a:t>à</a:t>
              </a:r>
              <a:r>
                <a:rPr lang="en-US" sz="2350" spc="59" dirty="0">
                  <a:solidFill>
                    <a:srgbClr val="1C2B47"/>
                  </a:solidFill>
                  <a:latin typeface="Roboto Bold"/>
                </a:rPr>
                <a:t> petite </a:t>
              </a:r>
              <a:r>
                <a:rPr lang="en-US" sz="2350" spc="59" dirty="0" err="1">
                  <a:solidFill>
                    <a:srgbClr val="1C2B47"/>
                  </a:solidFill>
                  <a:latin typeface="Roboto Bold"/>
                </a:rPr>
                <a:t>échelle</a:t>
              </a:r>
              <a:r>
                <a:rPr lang="en-US" sz="2350" spc="59" dirty="0">
                  <a:solidFill>
                    <a:srgbClr val="1C2B47"/>
                  </a:solidFill>
                  <a:latin typeface="Roboto Bold"/>
                </a:rPr>
                <a:t>. </a:t>
              </a:r>
              <a:r>
                <a:rPr lang="en-US" sz="2350" spc="59" dirty="0" err="1">
                  <a:solidFill>
                    <a:srgbClr val="1C2B47"/>
                  </a:solidFill>
                  <a:latin typeface="Roboto Bold"/>
                </a:rPr>
                <a:t>Cela</a:t>
              </a:r>
              <a:r>
                <a:rPr lang="en-US" sz="2350" spc="59" dirty="0">
                  <a:solidFill>
                    <a:srgbClr val="1C2B47"/>
                  </a:solidFill>
                  <a:latin typeface="Roboto Bold"/>
                </a:rPr>
                <a:t> les </a:t>
              </a:r>
              <a:r>
                <a:rPr lang="en-US" sz="2350" spc="59" dirty="0" err="1">
                  <a:solidFill>
                    <a:srgbClr val="1C2B47"/>
                  </a:solidFill>
                  <a:latin typeface="Roboto Bold"/>
                </a:rPr>
                <a:t>mettra</a:t>
              </a:r>
              <a:r>
                <a:rPr lang="en-US" sz="2350" spc="59" dirty="0">
                  <a:solidFill>
                    <a:srgbClr val="1C2B47"/>
                  </a:solidFill>
                  <a:latin typeface="Roboto Bold"/>
                </a:rPr>
                <a:t> au </a:t>
              </a:r>
              <a:r>
                <a:rPr lang="en-US" sz="2350" spc="59" dirty="0" err="1">
                  <a:solidFill>
                    <a:srgbClr val="1C2B47"/>
                  </a:solidFill>
                  <a:latin typeface="Roboto Bold"/>
                </a:rPr>
                <a:t>défi</a:t>
              </a:r>
              <a:r>
                <a:rPr lang="en-US" sz="2350" spc="59" dirty="0">
                  <a:solidFill>
                    <a:srgbClr val="1C2B47"/>
                  </a:solidFill>
                  <a:latin typeface="Roboto Bold"/>
                </a:rPr>
                <a:t> de </a:t>
              </a:r>
              <a:r>
                <a:rPr lang="en-US" sz="2350" spc="59" dirty="0" err="1">
                  <a:solidFill>
                    <a:srgbClr val="1C2B47"/>
                  </a:solidFill>
                  <a:latin typeface="Roboto Bold"/>
                </a:rPr>
                <a:t>réfléchir</a:t>
              </a:r>
              <a:r>
                <a:rPr lang="en-US" sz="2350" spc="59" dirty="0">
                  <a:solidFill>
                    <a:srgbClr val="1C2B47"/>
                  </a:solidFill>
                  <a:latin typeface="Roboto Bold"/>
                </a:rPr>
                <a:t> de manière critique </a:t>
              </a:r>
              <a:r>
                <a:rPr lang="en-US" sz="2350" spc="59" dirty="0" err="1">
                  <a:solidFill>
                    <a:srgbClr val="1C2B47"/>
                  </a:solidFill>
                  <a:latin typeface="Roboto Bold"/>
                </a:rPr>
                <a:t>à</a:t>
              </a:r>
              <a:r>
                <a:rPr lang="en-US" sz="2350" spc="59" dirty="0">
                  <a:solidFill>
                    <a:srgbClr val="1C2B47"/>
                  </a:solidFill>
                  <a:latin typeface="Roboto Bold"/>
                </a:rPr>
                <a:t> la question </a:t>
              </a:r>
              <a:r>
                <a:rPr lang="en-US" sz="2350" spc="59" dirty="0" err="1">
                  <a:solidFill>
                    <a:srgbClr val="1C2B47"/>
                  </a:solidFill>
                  <a:latin typeface="Roboto Bold"/>
                </a:rPr>
                <a:t>climatique</a:t>
              </a:r>
              <a:r>
                <a:rPr lang="en-US" sz="2350" spc="59" dirty="0">
                  <a:solidFill>
                    <a:srgbClr val="1C2B47"/>
                  </a:solidFill>
                  <a:latin typeface="Roboto Bold"/>
                </a:rPr>
                <a:t>. </a:t>
              </a:r>
              <a:r>
                <a:rPr lang="en-US" sz="2350" spc="59" dirty="0" err="1">
                  <a:solidFill>
                    <a:srgbClr val="1C2B47"/>
                  </a:solidFill>
                  <a:latin typeface="Roboto Bold"/>
                </a:rPr>
                <a:t>En</a:t>
              </a:r>
              <a:r>
                <a:rPr lang="en-US" sz="2350" spc="59" dirty="0">
                  <a:solidFill>
                    <a:srgbClr val="1C2B47"/>
                  </a:solidFill>
                  <a:latin typeface="Roboto Bold"/>
                </a:rPr>
                <a:t> </a:t>
              </a:r>
              <a:r>
                <a:rPr lang="en-US" sz="2350" spc="59" dirty="0" err="1">
                  <a:solidFill>
                    <a:srgbClr val="1C2B47"/>
                  </a:solidFill>
                  <a:latin typeface="Roboto Bold"/>
                </a:rPr>
                <a:t>abordant</a:t>
              </a:r>
              <a:r>
                <a:rPr lang="en-US" sz="2350" spc="59" dirty="0">
                  <a:solidFill>
                    <a:srgbClr val="1C2B47"/>
                  </a:solidFill>
                  <a:latin typeface="Roboto Bold"/>
                </a:rPr>
                <a:t> les causes de la pollution, de </a:t>
              </a:r>
              <a:r>
                <a:rPr lang="en-US" sz="2350" spc="59" dirty="0" err="1">
                  <a:solidFill>
                    <a:srgbClr val="1C2B47"/>
                  </a:solidFill>
                  <a:latin typeface="Roboto Bold"/>
                </a:rPr>
                <a:t>meilleures</a:t>
              </a:r>
              <a:r>
                <a:rPr lang="en-US" sz="2350" spc="59" dirty="0">
                  <a:solidFill>
                    <a:srgbClr val="1C2B47"/>
                  </a:solidFill>
                  <a:latin typeface="Roboto Bold"/>
                </a:rPr>
                <a:t> decisions sur les </a:t>
              </a:r>
              <a:r>
                <a:rPr lang="en-US" sz="2350" spc="59" dirty="0" err="1">
                  <a:solidFill>
                    <a:srgbClr val="1C2B47"/>
                  </a:solidFill>
                  <a:latin typeface="Roboto Bold"/>
                </a:rPr>
                <a:t>mesures</a:t>
              </a:r>
              <a:r>
                <a:rPr lang="en-US" sz="2350" spc="59" dirty="0">
                  <a:solidFill>
                    <a:srgbClr val="1C2B47"/>
                  </a:solidFill>
                  <a:latin typeface="Roboto Bold"/>
                </a:rPr>
                <a:t> </a:t>
              </a:r>
              <a:r>
                <a:rPr lang="en-US" sz="2350" spc="59" dirty="0" err="1">
                  <a:solidFill>
                    <a:srgbClr val="1C2B47"/>
                  </a:solidFill>
                  <a:latin typeface="Roboto Bold"/>
                </a:rPr>
                <a:t>à</a:t>
              </a:r>
              <a:r>
                <a:rPr lang="en-US" sz="2350" spc="59" dirty="0">
                  <a:solidFill>
                    <a:srgbClr val="1C2B47"/>
                  </a:solidFill>
                  <a:latin typeface="Roboto Bold"/>
                </a:rPr>
                <a:t> prendre pour </a:t>
              </a:r>
              <a:r>
                <a:rPr lang="en-US" sz="2350" spc="59" dirty="0" err="1">
                  <a:solidFill>
                    <a:srgbClr val="1C2B47"/>
                  </a:solidFill>
                  <a:latin typeface="Roboto Bold"/>
                </a:rPr>
                <a:t>diminuer</a:t>
              </a:r>
              <a:r>
                <a:rPr lang="en-US" sz="2350" spc="59" dirty="0">
                  <a:solidFill>
                    <a:srgbClr val="1C2B47"/>
                  </a:solidFill>
                  <a:latin typeface="Roboto Bold"/>
                </a:rPr>
                <a:t> les </a:t>
              </a:r>
              <a:r>
                <a:rPr lang="en-US" sz="2350" spc="59" dirty="0" err="1">
                  <a:solidFill>
                    <a:srgbClr val="1C2B47"/>
                  </a:solidFill>
                  <a:latin typeface="Roboto Bold"/>
                </a:rPr>
                <a:t>effets</a:t>
              </a:r>
              <a:r>
                <a:rPr lang="en-US" sz="2350" spc="59" dirty="0">
                  <a:solidFill>
                    <a:srgbClr val="1C2B47"/>
                  </a:solidFill>
                  <a:latin typeface="Roboto Bold"/>
                </a:rPr>
                <a:t> de la pollution, ne </a:t>
              </a:r>
              <a:r>
                <a:rPr lang="en-US" sz="2350" spc="59" dirty="0" err="1">
                  <a:solidFill>
                    <a:srgbClr val="1C2B47"/>
                  </a:solidFill>
                  <a:latin typeface="Roboto Bold"/>
                </a:rPr>
                <a:t>manqueront</a:t>
              </a:r>
              <a:r>
                <a:rPr lang="en-US" sz="2350" spc="59" dirty="0">
                  <a:solidFill>
                    <a:srgbClr val="1C2B47"/>
                  </a:solidFill>
                  <a:latin typeface="Roboto Bold"/>
                </a:rPr>
                <a:t> pas de </a:t>
              </a:r>
              <a:r>
                <a:rPr lang="en-US" sz="2350" spc="59" dirty="0" err="1">
                  <a:solidFill>
                    <a:srgbClr val="1C2B47"/>
                  </a:solidFill>
                  <a:latin typeface="Roboto Bold"/>
                </a:rPr>
                <a:t>leur</a:t>
              </a:r>
              <a:r>
                <a:rPr lang="en-US" sz="2350" spc="59" dirty="0">
                  <a:solidFill>
                    <a:srgbClr val="1C2B47"/>
                  </a:solidFill>
                  <a:latin typeface="Roboto Bold"/>
                </a:rPr>
                <a:t> </a:t>
              </a:r>
              <a:r>
                <a:rPr lang="en-US" sz="2350" spc="59" dirty="0" err="1">
                  <a:solidFill>
                    <a:srgbClr val="1C2B47"/>
                  </a:solidFill>
                  <a:latin typeface="Roboto Bold"/>
                </a:rPr>
                <a:t>venir</a:t>
              </a:r>
              <a:r>
                <a:rPr lang="en-US" sz="2350" spc="59" dirty="0">
                  <a:solidFill>
                    <a:srgbClr val="1C2B47"/>
                  </a:solidFill>
                  <a:latin typeface="Roboto Bold"/>
                </a:rPr>
                <a:t> </a:t>
              </a:r>
              <a:r>
                <a:rPr lang="en-US" sz="2350" spc="59" dirty="0" err="1">
                  <a:solidFill>
                    <a:srgbClr val="1C2B47"/>
                  </a:solidFill>
                  <a:latin typeface="Roboto Bold"/>
                </a:rPr>
                <a:t>à</a:t>
              </a:r>
              <a:r>
                <a:rPr lang="en-US" sz="2350" spc="59" dirty="0">
                  <a:solidFill>
                    <a:srgbClr val="1C2B47"/>
                  </a:solidFill>
                  <a:latin typeface="Roboto Bold"/>
                </a:rPr>
                <a:t> </a:t>
              </a:r>
              <a:r>
                <a:rPr lang="en-US" sz="2350" spc="59" dirty="0" err="1">
                  <a:solidFill>
                    <a:srgbClr val="1C2B47"/>
                  </a:solidFill>
                  <a:latin typeface="Roboto Bold"/>
                </a:rPr>
                <a:t>l’esprit</a:t>
              </a:r>
              <a:r>
                <a:rPr lang="en-US" sz="2350" spc="59" dirty="0">
                  <a:solidFill>
                    <a:srgbClr val="1C2B47"/>
                  </a:solidFill>
                  <a:latin typeface="Roboto Bold"/>
                </a:rPr>
                <a:t> </a:t>
              </a:r>
              <a:r>
                <a:rPr lang="en-US" sz="2350" spc="59" dirty="0" err="1">
                  <a:solidFill>
                    <a:srgbClr val="1C2B47"/>
                  </a:solidFill>
                  <a:latin typeface="Roboto Bold"/>
                </a:rPr>
                <a:t>en</a:t>
              </a:r>
              <a:r>
                <a:rPr lang="en-US" sz="2350" spc="59" dirty="0">
                  <a:solidFill>
                    <a:srgbClr val="1C2B47"/>
                  </a:solidFill>
                  <a:latin typeface="Roboto Bold"/>
                </a:rPr>
                <a:t> tant que </a:t>
              </a:r>
              <a:r>
                <a:rPr lang="en-US" sz="2350" spc="59" dirty="0" err="1">
                  <a:solidFill>
                    <a:srgbClr val="1C2B47"/>
                  </a:solidFill>
                  <a:latin typeface="Roboto Bold"/>
                </a:rPr>
                <a:t>futurs</a:t>
              </a:r>
              <a:r>
                <a:rPr lang="en-US" sz="2350" spc="59" dirty="0">
                  <a:solidFill>
                    <a:srgbClr val="1C2B47"/>
                  </a:solidFill>
                  <a:latin typeface="Roboto Bold"/>
                </a:rPr>
                <a:t> </a:t>
              </a:r>
              <a:r>
                <a:rPr lang="en-US" sz="2350" spc="59" dirty="0" err="1">
                  <a:solidFill>
                    <a:srgbClr val="1C2B47"/>
                  </a:solidFill>
                  <a:latin typeface="Roboto Bold"/>
                </a:rPr>
                <a:t>dirigeants</a:t>
              </a:r>
              <a:r>
                <a:rPr lang="en-US" sz="2350" spc="59" dirty="0">
                  <a:solidFill>
                    <a:srgbClr val="1C2B47"/>
                  </a:solidFill>
                  <a:latin typeface="Roboto Bold"/>
                </a:rPr>
                <a:t>.</a:t>
              </a:r>
            </a:p>
          </p:txBody>
        </p:sp>
      </p:grpSp>
      <p:pic>
        <p:nvPicPr>
          <p:cNvPr id="7" name="Picture 7"/>
          <p:cNvPicPr>
            <a:picLocks noChangeAspect="1"/>
          </p:cNvPicPr>
          <p:nvPr/>
        </p:nvPicPr>
        <p:blipFill>
          <a:blip r:embed="rId3"/>
          <a:srcRect/>
          <a:stretch>
            <a:fillRect/>
          </a:stretch>
        </p:blipFill>
        <p:spPr>
          <a:xfrm>
            <a:off x="13189217" y="299083"/>
            <a:ext cx="4847625" cy="1459234"/>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THE ENVIRONMENT AND CLIMATE CHANGE (1)">
            <a:hlinkClick r:id="" action="ppaction://media"/>
            <a:extLst>
              <a:ext uri="{FF2B5EF4-FFF2-40B4-BE49-F238E27FC236}">
                <a16:creationId xmlns:a16="http://schemas.microsoft.com/office/drawing/2014/main" id="{DC95CFC1-8454-4F8C-B2FD-260FFEFDC86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8288000" cy="10287000"/>
          </a:xfrm>
          <a:prstGeom prst="rect">
            <a:avLst/>
          </a:prstGeom>
        </p:spPr>
      </p:pic>
      <p:grpSp>
        <p:nvGrpSpPr>
          <p:cNvPr id="2" name="Group 2"/>
          <p:cNvGrpSpPr/>
          <p:nvPr/>
        </p:nvGrpSpPr>
        <p:grpSpPr>
          <a:xfrm>
            <a:off x="-1" y="1841378"/>
            <a:ext cx="8771427" cy="7168189"/>
            <a:chOff x="0" y="0"/>
            <a:chExt cx="12036432" cy="9557585"/>
          </a:xfrm>
        </p:grpSpPr>
        <p:sp>
          <p:nvSpPr>
            <p:cNvPr id="3" name="AutoShape 3"/>
            <p:cNvSpPr/>
            <p:nvPr/>
          </p:nvSpPr>
          <p:spPr>
            <a:xfrm>
              <a:off x="0" y="0"/>
              <a:ext cx="12036432" cy="9557585"/>
            </a:xfrm>
            <a:prstGeom prst="rect">
              <a:avLst/>
            </a:prstGeom>
            <a:solidFill>
              <a:srgbClr val="FFFFFF">
                <a:alpha val="90980"/>
              </a:srgbClr>
            </a:solidFill>
          </p:spPr>
        </p:sp>
        <p:sp>
          <p:nvSpPr>
            <p:cNvPr id="4" name="TextBox 4"/>
            <p:cNvSpPr txBox="1"/>
            <p:nvPr/>
          </p:nvSpPr>
          <p:spPr>
            <a:xfrm>
              <a:off x="1898572" y="1041684"/>
              <a:ext cx="8239288" cy="930166"/>
            </a:xfrm>
            <a:prstGeom prst="rect">
              <a:avLst/>
            </a:prstGeom>
          </p:spPr>
          <p:txBody>
            <a:bodyPr lIns="0" tIns="0" rIns="0" bIns="0" rtlCol="0" anchor="t">
              <a:spAutoFit/>
            </a:bodyPr>
            <a:lstStyle/>
            <a:p>
              <a:pPr>
                <a:lnSpc>
                  <a:spcPts val="5506"/>
                </a:lnSpc>
              </a:pPr>
              <a:r>
                <a:rPr lang="en-US" sz="4429" spc="110">
                  <a:solidFill>
                    <a:srgbClr val="1C2B47">
                      <a:alpha val="90980"/>
                    </a:srgbClr>
                  </a:solidFill>
                  <a:latin typeface="Roboto Condensed Bold"/>
                </a:rPr>
                <a:t>INTRODUCTION</a:t>
              </a:r>
            </a:p>
          </p:txBody>
        </p:sp>
        <p:sp>
          <p:nvSpPr>
            <p:cNvPr id="5" name="TextBox 5"/>
            <p:cNvSpPr txBox="1"/>
            <p:nvPr/>
          </p:nvSpPr>
          <p:spPr>
            <a:xfrm>
              <a:off x="1247646" y="2464859"/>
              <a:ext cx="10463532" cy="6202553"/>
            </a:xfrm>
            <a:prstGeom prst="rect">
              <a:avLst/>
            </a:prstGeom>
          </p:spPr>
          <p:txBody>
            <a:bodyPr wrap="square" lIns="0" tIns="0" rIns="0" bIns="0" rtlCol="0" anchor="t">
              <a:spAutoFit/>
            </a:bodyPr>
            <a:lstStyle/>
            <a:p>
              <a:pPr>
                <a:lnSpc>
                  <a:spcPts val="4060"/>
                </a:lnSpc>
              </a:pPr>
              <a:r>
                <a:rPr lang="fr-FR" sz="2800" spc="70" dirty="0">
                  <a:solidFill>
                    <a:srgbClr val="1C2B47">
                      <a:alpha val="90980"/>
                    </a:srgbClr>
                  </a:solidFill>
                  <a:latin typeface="Roboto"/>
                </a:rPr>
                <a:t>L'énergie est une composante vitale des sociétés modernes. Les ressources énergétiques telles que le charbon, le pétrole et le gaz naturel, ont toutes été au cœur de l'expansion de la richesse matérielle. Elles ont aussi permis l'amélioration globale de la qualité de vie de millions de personnes, au cours des trois derniers siècles.</a:t>
              </a:r>
            </a:p>
            <a:p>
              <a:pPr>
                <a:lnSpc>
                  <a:spcPts val="3732"/>
                </a:lnSpc>
              </a:pPr>
              <a:endParaRPr lang="fr-FR" sz="2800" spc="70" dirty="0">
                <a:solidFill>
                  <a:srgbClr val="1C2B47">
                    <a:alpha val="90980"/>
                  </a:srgbClr>
                </a:solidFill>
                <a:latin typeface="Roboto"/>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83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THE ENVIRONMENT AND CLIMATE CHANGE (2)">
            <a:hlinkClick r:id="" action="ppaction://media"/>
            <a:extLst>
              <a:ext uri="{FF2B5EF4-FFF2-40B4-BE49-F238E27FC236}">
                <a16:creationId xmlns:a16="http://schemas.microsoft.com/office/drawing/2014/main" id="{23915101-F29C-4077-9D4E-85F6EA64D85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626" y="0"/>
            <a:ext cx="18288000" cy="10287000"/>
          </a:xfrm>
          <a:prstGeom prst="rect">
            <a:avLst/>
          </a:prstGeom>
        </p:spPr>
      </p:pic>
      <p:grpSp>
        <p:nvGrpSpPr>
          <p:cNvPr id="2" name="Group 2"/>
          <p:cNvGrpSpPr/>
          <p:nvPr/>
        </p:nvGrpSpPr>
        <p:grpSpPr>
          <a:xfrm>
            <a:off x="-30859" y="1790700"/>
            <a:ext cx="8610600" cy="7085585"/>
            <a:chOff x="0" y="0"/>
            <a:chExt cx="2833669" cy="1931138"/>
          </a:xfrm>
        </p:grpSpPr>
        <p:sp>
          <p:nvSpPr>
            <p:cNvPr id="3" name="Freeform 3"/>
            <p:cNvSpPr/>
            <p:nvPr/>
          </p:nvSpPr>
          <p:spPr>
            <a:xfrm>
              <a:off x="0" y="0"/>
              <a:ext cx="2833669" cy="1931138"/>
            </a:xfrm>
            <a:custGeom>
              <a:avLst/>
              <a:gdLst/>
              <a:ahLst/>
              <a:cxnLst/>
              <a:rect l="l" t="t" r="r" b="b"/>
              <a:pathLst>
                <a:path w="2833669" h="1931138">
                  <a:moveTo>
                    <a:pt x="0" y="0"/>
                  </a:moveTo>
                  <a:lnTo>
                    <a:pt x="2833669" y="0"/>
                  </a:lnTo>
                  <a:lnTo>
                    <a:pt x="2833669" y="1931138"/>
                  </a:lnTo>
                  <a:lnTo>
                    <a:pt x="0" y="1931138"/>
                  </a:lnTo>
                  <a:close/>
                </a:path>
              </a:pathLst>
            </a:custGeom>
            <a:solidFill>
              <a:srgbClr val="FFFFFF">
                <a:alpha val="93725"/>
              </a:srgbClr>
            </a:solidFill>
          </p:spPr>
        </p:sp>
      </p:grpSp>
      <p:grpSp>
        <p:nvGrpSpPr>
          <p:cNvPr id="4" name="Group 4"/>
          <p:cNvGrpSpPr/>
          <p:nvPr/>
        </p:nvGrpSpPr>
        <p:grpSpPr>
          <a:xfrm>
            <a:off x="457200" y="2037950"/>
            <a:ext cx="7634482" cy="6166520"/>
            <a:chOff x="-380299" y="-28575"/>
            <a:chExt cx="10179309" cy="8222027"/>
          </a:xfrm>
        </p:grpSpPr>
        <p:sp>
          <p:nvSpPr>
            <p:cNvPr id="5" name="TextBox 5"/>
            <p:cNvSpPr txBox="1"/>
            <p:nvPr/>
          </p:nvSpPr>
          <p:spPr>
            <a:xfrm>
              <a:off x="694465" y="-28575"/>
              <a:ext cx="8790378" cy="980308"/>
            </a:xfrm>
            <a:prstGeom prst="rect">
              <a:avLst/>
            </a:prstGeom>
          </p:spPr>
          <p:txBody>
            <a:bodyPr lIns="0" tIns="0" rIns="0" bIns="0" rtlCol="0" anchor="t">
              <a:spAutoFit/>
            </a:bodyPr>
            <a:lstStyle/>
            <a:p>
              <a:pPr>
                <a:lnSpc>
                  <a:spcPts val="5874"/>
                </a:lnSpc>
              </a:pPr>
              <a:endParaRPr/>
            </a:p>
          </p:txBody>
        </p:sp>
        <p:sp>
          <p:nvSpPr>
            <p:cNvPr id="6" name="TextBox 6"/>
            <p:cNvSpPr txBox="1"/>
            <p:nvPr/>
          </p:nvSpPr>
          <p:spPr>
            <a:xfrm>
              <a:off x="-380299" y="537510"/>
              <a:ext cx="10179309" cy="7655942"/>
            </a:xfrm>
            <a:prstGeom prst="rect">
              <a:avLst/>
            </a:prstGeom>
          </p:spPr>
          <p:txBody>
            <a:bodyPr lIns="0" tIns="0" rIns="0" bIns="0" rtlCol="0" anchor="t">
              <a:spAutoFit/>
            </a:bodyPr>
            <a:lstStyle/>
            <a:p>
              <a:pPr>
                <a:lnSpc>
                  <a:spcPts val="4060"/>
                </a:lnSpc>
              </a:pPr>
              <a:r>
                <a:rPr lang="fr-FR" sz="2800" spc="70" dirty="0">
                  <a:solidFill>
                    <a:srgbClr val="1C2B47">
                      <a:alpha val="95686"/>
                    </a:srgbClr>
                  </a:solidFill>
                  <a:latin typeface="Roboto"/>
                </a:rPr>
                <a:t>Cependant, l'utilisation de combustibles fossiles a également produit de nombreuses conséquences négatives, telles que la pollution de l'environnement, ou encore la surexploitation des ressources naturelles.</a:t>
              </a:r>
            </a:p>
            <a:p>
              <a:pPr>
                <a:lnSpc>
                  <a:spcPts val="4060"/>
                </a:lnSpc>
              </a:pPr>
              <a:endParaRPr lang="fr-FR" sz="2800" spc="70" dirty="0">
                <a:solidFill>
                  <a:srgbClr val="1C2B47">
                    <a:alpha val="95686"/>
                  </a:srgbClr>
                </a:solidFill>
                <a:latin typeface="Roboto"/>
              </a:endParaRPr>
            </a:p>
            <a:p>
              <a:pPr>
                <a:lnSpc>
                  <a:spcPts val="4060"/>
                </a:lnSpc>
              </a:pPr>
              <a:r>
                <a:rPr lang="fr-FR" sz="2800" spc="70" dirty="0">
                  <a:solidFill>
                    <a:srgbClr val="1C2B47">
                      <a:alpha val="95686"/>
                    </a:srgbClr>
                  </a:solidFill>
                  <a:latin typeface="Roboto"/>
                </a:rPr>
                <a:t>L’approvisionnement mondial en combustibles fossiles est limité. Ces sources d’énergie ne pourront pas suivre la croissance rapide de la population mondiale, si sa trajectoire actuelle persiste.</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4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remove"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THE ENVIRONMENT AND CLIMATE CHANGE (3)">
            <a:hlinkClick r:id="" action="ppaction://media"/>
            <a:extLst>
              <a:ext uri="{FF2B5EF4-FFF2-40B4-BE49-F238E27FC236}">
                <a16:creationId xmlns:a16="http://schemas.microsoft.com/office/drawing/2014/main" id="{A0E06194-1F4E-414A-ADFE-E7286927604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38100"/>
            <a:ext cx="18288000" cy="10287000"/>
          </a:xfrm>
          <a:prstGeom prst="rect">
            <a:avLst/>
          </a:prstGeom>
        </p:spPr>
      </p:pic>
      <p:grpSp>
        <p:nvGrpSpPr>
          <p:cNvPr id="2" name="Group 2"/>
          <p:cNvGrpSpPr/>
          <p:nvPr/>
        </p:nvGrpSpPr>
        <p:grpSpPr>
          <a:xfrm>
            <a:off x="832821" y="3346996"/>
            <a:ext cx="6380909" cy="6940004"/>
            <a:chOff x="0" y="0"/>
            <a:chExt cx="2158480" cy="2347606"/>
          </a:xfrm>
        </p:grpSpPr>
        <p:sp>
          <p:nvSpPr>
            <p:cNvPr id="3" name="Freeform 3"/>
            <p:cNvSpPr/>
            <p:nvPr/>
          </p:nvSpPr>
          <p:spPr>
            <a:xfrm>
              <a:off x="0" y="0"/>
              <a:ext cx="2158480" cy="2347606"/>
            </a:xfrm>
            <a:custGeom>
              <a:avLst/>
              <a:gdLst/>
              <a:ahLst/>
              <a:cxnLst/>
              <a:rect l="l" t="t" r="r" b="b"/>
              <a:pathLst>
                <a:path w="2158480" h="2347606">
                  <a:moveTo>
                    <a:pt x="0" y="0"/>
                  </a:moveTo>
                  <a:lnTo>
                    <a:pt x="2158480" y="0"/>
                  </a:lnTo>
                  <a:lnTo>
                    <a:pt x="2158480" y="2347606"/>
                  </a:lnTo>
                  <a:lnTo>
                    <a:pt x="0" y="2347606"/>
                  </a:lnTo>
                  <a:close/>
                </a:path>
              </a:pathLst>
            </a:custGeom>
            <a:solidFill>
              <a:srgbClr val="FFFFFF">
                <a:alpha val="83921"/>
              </a:srgbClr>
            </a:solidFill>
          </p:spPr>
        </p:sp>
      </p:grpSp>
      <p:sp>
        <p:nvSpPr>
          <p:cNvPr id="4" name="TextBox 4"/>
          <p:cNvSpPr txBox="1"/>
          <p:nvPr/>
        </p:nvSpPr>
        <p:spPr>
          <a:xfrm>
            <a:off x="1216667" y="4018837"/>
            <a:ext cx="5592351" cy="5470152"/>
          </a:xfrm>
          <a:prstGeom prst="rect">
            <a:avLst/>
          </a:prstGeom>
        </p:spPr>
        <p:txBody>
          <a:bodyPr wrap="square" lIns="0" tIns="0" rIns="0" bIns="0" rtlCol="0" anchor="t">
            <a:spAutoFit/>
          </a:bodyPr>
          <a:lstStyle/>
          <a:p>
            <a:pPr>
              <a:lnSpc>
                <a:spcPts val="3935"/>
              </a:lnSpc>
            </a:pPr>
            <a:r>
              <a:rPr lang="en-US" sz="2800" dirty="0">
                <a:solidFill>
                  <a:srgbClr val="000000"/>
                </a:solidFill>
                <a:latin typeface="Roboto"/>
              </a:rPr>
              <a:t>Dans </a:t>
            </a:r>
            <a:r>
              <a:rPr lang="en-US" sz="2800" dirty="0" err="1">
                <a:solidFill>
                  <a:srgbClr val="000000"/>
                </a:solidFill>
                <a:latin typeface="Roboto"/>
              </a:rPr>
              <a:t>cette</a:t>
            </a:r>
            <a:r>
              <a:rPr lang="en-US" sz="2800" dirty="0">
                <a:solidFill>
                  <a:srgbClr val="000000"/>
                </a:solidFill>
                <a:latin typeface="Roboto"/>
              </a:rPr>
              <a:t> </a:t>
            </a:r>
            <a:r>
              <a:rPr lang="en-US" sz="2800" dirty="0" err="1">
                <a:solidFill>
                  <a:srgbClr val="000000"/>
                </a:solidFill>
                <a:latin typeface="Roboto"/>
              </a:rPr>
              <a:t>leçon</a:t>
            </a:r>
            <a:r>
              <a:rPr lang="en-US" sz="2800" dirty="0">
                <a:solidFill>
                  <a:srgbClr val="000000"/>
                </a:solidFill>
                <a:latin typeface="Roboto"/>
              </a:rPr>
              <a:t>, les </a:t>
            </a:r>
            <a:r>
              <a:rPr lang="en-US" sz="2800" dirty="0" err="1">
                <a:solidFill>
                  <a:srgbClr val="000000"/>
                </a:solidFill>
                <a:latin typeface="Roboto"/>
              </a:rPr>
              <a:t>élèves</a:t>
            </a:r>
            <a:r>
              <a:rPr lang="en-US" sz="2800" dirty="0">
                <a:solidFill>
                  <a:srgbClr val="000000"/>
                </a:solidFill>
                <a:latin typeface="Roboto"/>
              </a:rPr>
              <a:t> </a:t>
            </a:r>
            <a:r>
              <a:rPr lang="en-US" sz="2800" dirty="0" err="1">
                <a:solidFill>
                  <a:srgbClr val="000000"/>
                </a:solidFill>
                <a:latin typeface="Roboto"/>
              </a:rPr>
              <a:t>découvriront</a:t>
            </a:r>
            <a:r>
              <a:rPr lang="en-US" sz="2800" dirty="0">
                <a:solidFill>
                  <a:srgbClr val="000000"/>
                </a:solidFill>
                <a:latin typeface="Roboto"/>
              </a:rPr>
              <a:t> </a:t>
            </a:r>
            <a:r>
              <a:rPr lang="en-US" sz="2800" dirty="0" err="1">
                <a:solidFill>
                  <a:srgbClr val="000000"/>
                </a:solidFill>
                <a:latin typeface="Roboto"/>
              </a:rPr>
              <a:t>différentes</a:t>
            </a:r>
            <a:r>
              <a:rPr lang="en-US" sz="2800" dirty="0">
                <a:solidFill>
                  <a:srgbClr val="000000"/>
                </a:solidFill>
                <a:latin typeface="Roboto"/>
              </a:rPr>
              <a:t> sources </a:t>
            </a:r>
            <a:r>
              <a:rPr lang="en-US" sz="2800" dirty="0" err="1">
                <a:solidFill>
                  <a:srgbClr val="000000"/>
                </a:solidFill>
                <a:latin typeface="Roboto"/>
              </a:rPr>
              <a:t>d'énergie</a:t>
            </a:r>
            <a:r>
              <a:rPr lang="en-US" sz="2800" dirty="0">
                <a:solidFill>
                  <a:srgbClr val="000000"/>
                </a:solidFill>
                <a:latin typeface="Roboto"/>
              </a:rPr>
              <a:t> et </a:t>
            </a:r>
            <a:r>
              <a:rPr lang="en-US" sz="2800" dirty="0" err="1">
                <a:solidFill>
                  <a:srgbClr val="000000"/>
                </a:solidFill>
                <a:latin typeface="Roboto"/>
              </a:rPr>
              <a:t>étudieront</a:t>
            </a:r>
            <a:r>
              <a:rPr lang="en-US" sz="2800" dirty="0">
                <a:solidFill>
                  <a:srgbClr val="000000"/>
                </a:solidFill>
                <a:latin typeface="Roboto"/>
              </a:rPr>
              <a:t> comment </a:t>
            </a:r>
            <a:r>
              <a:rPr lang="en-US" sz="2800" dirty="0" err="1">
                <a:solidFill>
                  <a:srgbClr val="000000"/>
                </a:solidFill>
                <a:latin typeface="Roboto"/>
              </a:rPr>
              <a:t>elles</a:t>
            </a:r>
            <a:r>
              <a:rPr lang="en-US" sz="2800" dirty="0">
                <a:solidFill>
                  <a:srgbClr val="000000"/>
                </a:solidFill>
                <a:latin typeface="Roboto"/>
              </a:rPr>
              <a:t> </a:t>
            </a:r>
            <a:r>
              <a:rPr lang="en-US" sz="2800" dirty="0" err="1">
                <a:solidFill>
                  <a:srgbClr val="000000"/>
                </a:solidFill>
                <a:latin typeface="Roboto"/>
              </a:rPr>
              <a:t>sont</a:t>
            </a:r>
            <a:r>
              <a:rPr lang="en-US" sz="2800" dirty="0">
                <a:solidFill>
                  <a:srgbClr val="000000"/>
                </a:solidFill>
                <a:latin typeface="Roboto"/>
              </a:rPr>
              <a:t> </a:t>
            </a:r>
            <a:r>
              <a:rPr lang="en-US" sz="2800" dirty="0" err="1">
                <a:solidFill>
                  <a:srgbClr val="000000"/>
                </a:solidFill>
                <a:latin typeface="Roboto"/>
              </a:rPr>
              <a:t>utilisées</a:t>
            </a:r>
            <a:r>
              <a:rPr lang="en-US" sz="2800" dirty="0">
                <a:solidFill>
                  <a:srgbClr val="000000"/>
                </a:solidFill>
                <a:latin typeface="Roboto"/>
              </a:rPr>
              <a:t> pour </a:t>
            </a:r>
            <a:r>
              <a:rPr lang="en-US" sz="2800" dirty="0" err="1">
                <a:solidFill>
                  <a:srgbClr val="000000"/>
                </a:solidFill>
                <a:latin typeface="Roboto"/>
              </a:rPr>
              <a:t>produire</a:t>
            </a:r>
            <a:r>
              <a:rPr lang="en-US" sz="2800" dirty="0">
                <a:solidFill>
                  <a:srgbClr val="000000"/>
                </a:solidFill>
                <a:latin typeface="Roboto"/>
              </a:rPr>
              <a:t> de </a:t>
            </a:r>
            <a:r>
              <a:rPr lang="en-US" sz="2800" dirty="0" err="1">
                <a:solidFill>
                  <a:srgbClr val="000000"/>
                </a:solidFill>
                <a:latin typeface="Roboto"/>
              </a:rPr>
              <a:t>l'électricité</a:t>
            </a:r>
            <a:r>
              <a:rPr lang="en-US" sz="2800" dirty="0">
                <a:solidFill>
                  <a:srgbClr val="000000"/>
                </a:solidFill>
                <a:latin typeface="Roboto"/>
              </a:rPr>
              <a:t>. </a:t>
            </a:r>
          </a:p>
          <a:p>
            <a:pPr>
              <a:lnSpc>
                <a:spcPts val="3935"/>
              </a:lnSpc>
            </a:pPr>
            <a:r>
              <a:rPr lang="en-US" sz="2800" dirty="0" err="1">
                <a:solidFill>
                  <a:srgbClr val="000000"/>
                </a:solidFill>
                <a:latin typeface="Roboto"/>
              </a:rPr>
              <a:t>En</a:t>
            </a:r>
            <a:r>
              <a:rPr lang="en-US" sz="2800" dirty="0">
                <a:solidFill>
                  <a:srgbClr val="000000"/>
                </a:solidFill>
                <a:latin typeface="Roboto"/>
              </a:rPr>
              <a:t> </a:t>
            </a:r>
            <a:r>
              <a:rPr lang="en-US" sz="2800" dirty="0" err="1">
                <a:solidFill>
                  <a:srgbClr val="000000"/>
                </a:solidFill>
                <a:latin typeface="Roboto"/>
              </a:rPr>
              <a:t>outre</a:t>
            </a:r>
            <a:r>
              <a:rPr lang="en-US" sz="2800" dirty="0">
                <a:solidFill>
                  <a:srgbClr val="000000"/>
                </a:solidFill>
                <a:latin typeface="Roboto"/>
              </a:rPr>
              <a:t>, </a:t>
            </a:r>
            <a:r>
              <a:rPr lang="en-US" sz="2800" dirty="0" err="1">
                <a:solidFill>
                  <a:srgbClr val="000000"/>
                </a:solidFill>
                <a:latin typeface="Roboto"/>
              </a:rPr>
              <a:t>ils</a:t>
            </a:r>
            <a:r>
              <a:rPr lang="en-US" sz="2800" dirty="0">
                <a:solidFill>
                  <a:srgbClr val="000000"/>
                </a:solidFill>
                <a:latin typeface="Roboto"/>
              </a:rPr>
              <a:t> </a:t>
            </a:r>
            <a:r>
              <a:rPr lang="en-US" sz="2800" dirty="0" err="1">
                <a:solidFill>
                  <a:srgbClr val="000000"/>
                </a:solidFill>
                <a:latin typeface="Roboto"/>
              </a:rPr>
              <a:t>analyseront</a:t>
            </a:r>
            <a:r>
              <a:rPr lang="en-US" sz="2800" dirty="0">
                <a:solidFill>
                  <a:srgbClr val="000000"/>
                </a:solidFill>
                <a:latin typeface="Roboto"/>
              </a:rPr>
              <a:t> et </a:t>
            </a:r>
            <a:r>
              <a:rPr lang="en-US" sz="2800" dirty="0" err="1">
                <a:solidFill>
                  <a:srgbClr val="000000"/>
                </a:solidFill>
                <a:latin typeface="Roboto"/>
              </a:rPr>
              <a:t>détermineront</a:t>
            </a:r>
            <a:r>
              <a:rPr lang="en-US" sz="2800" dirty="0">
                <a:solidFill>
                  <a:srgbClr val="000000"/>
                </a:solidFill>
                <a:latin typeface="Roboto"/>
              </a:rPr>
              <a:t> la </a:t>
            </a:r>
            <a:r>
              <a:rPr lang="en-US" sz="2800" dirty="0" err="1">
                <a:solidFill>
                  <a:srgbClr val="000000"/>
                </a:solidFill>
                <a:latin typeface="Roboto"/>
              </a:rPr>
              <a:t>ou</a:t>
            </a:r>
            <a:r>
              <a:rPr lang="en-US" sz="2800" dirty="0">
                <a:solidFill>
                  <a:srgbClr val="000000"/>
                </a:solidFill>
                <a:latin typeface="Roboto"/>
              </a:rPr>
              <a:t> les sources </a:t>
            </a:r>
            <a:r>
              <a:rPr lang="en-US" sz="2800" dirty="0" err="1">
                <a:solidFill>
                  <a:srgbClr val="000000"/>
                </a:solidFill>
                <a:latin typeface="Roboto"/>
              </a:rPr>
              <a:t>d'énergie</a:t>
            </a:r>
            <a:r>
              <a:rPr lang="en-US" sz="2800" dirty="0">
                <a:solidFill>
                  <a:srgbClr val="000000"/>
                </a:solidFill>
                <a:latin typeface="Roboto"/>
              </a:rPr>
              <a:t> qui </a:t>
            </a:r>
            <a:r>
              <a:rPr lang="en-US" sz="2800" dirty="0" err="1">
                <a:solidFill>
                  <a:srgbClr val="000000"/>
                </a:solidFill>
                <a:latin typeface="Roboto"/>
              </a:rPr>
              <a:t>seraient</a:t>
            </a:r>
            <a:r>
              <a:rPr lang="en-US" sz="2800" dirty="0">
                <a:solidFill>
                  <a:srgbClr val="000000"/>
                </a:solidFill>
                <a:latin typeface="Roboto"/>
              </a:rPr>
              <a:t> les plus </a:t>
            </a:r>
            <a:r>
              <a:rPr lang="en-US" sz="2800" dirty="0" err="1">
                <a:solidFill>
                  <a:srgbClr val="000000"/>
                </a:solidFill>
                <a:latin typeface="Roboto"/>
              </a:rPr>
              <a:t>efficaces</a:t>
            </a:r>
            <a:r>
              <a:rPr lang="en-US" sz="2800" dirty="0">
                <a:solidFill>
                  <a:srgbClr val="000000"/>
                </a:solidFill>
                <a:latin typeface="Roboto"/>
              </a:rPr>
              <a:t> et les plus </a:t>
            </a:r>
            <a:r>
              <a:rPr lang="en-US" sz="2800" dirty="0" err="1">
                <a:solidFill>
                  <a:srgbClr val="000000"/>
                </a:solidFill>
                <a:latin typeface="Roboto"/>
              </a:rPr>
              <a:t>avantageuses</a:t>
            </a:r>
            <a:r>
              <a:rPr lang="en-US" sz="2800" dirty="0">
                <a:solidFill>
                  <a:srgbClr val="000000"/>
                </a:solidFill>
                <a:latin typeface="Roboto"/>
              </a:rPr>
              <a:t> pour </a:t>
            </a:r>
            <a:r>
              <a:rPr lang="en-US" sz="2800" dirty="0" err="1">
                <a:solidFill>
                  <a:srgbClr val="000000"/>
                </a:solidFill>
                <a:latin typeface="Roboto"/>
              </a:rPr>
              <a:t>leur</a:t>
            </a:r>
            <a:r>
              <a:rPr lang="en-US" sz="2800" dirty="0">
                <a:solidFill>
                  <a:srgbClr val="000000"/>
                </a:solidFill>
                <a:latin typeface="Roboto"/>
              </a:rPr>
              <a:t> </a:t>
            </a:r>
            <a:r>
              <a:rPr lang="en-US" sz="2800" dirty="0" err="1">
                <a:solidFill>
                  <a:srgbClr val="000000"/>
                </a:solidFill>
                <a:latin typeface="Roboto"/>
              </a:rPr>
              <a:t>communauté</a:t>
            </a:r>
            <a:r>
              <a:rPr lang="en-US" sz="2800" dirty="0">
                <a:solidFill>
                  <a:srgbClr val="000000"/>
                </a:solidFill>
                <a:latin typeface="Roboto"/>
              </a:rPr>
              <a:t> locale, </a:t>
            </a:r>
            <a:r>
              <a:rPr lang="en-US" sz="2800" dirty="0" err="1">
                <a:solidFill>
                  <a:srgbClr val="000000"/>
                </a:solidFill>
                <a:latin typeface="Roboto"/>
              </a:rPr>
              <a:t>leur</a:t>
            </a:r>
            <a:r>
              <a:rPr lang="en-US" sz="2800" dirty="0">
                <a:solidFill>
                  <a:srgbClr val="000000"/>
                </a:solidFill>
                <a:latin typeface="Roboto"/>
              </a:rPr>
              <a:t> </a:t>
            </a:r>
            <a:r>
              <a:rPr lang="en-US" sz="2800" dirty="0" err="1">
                <a:solidFill>
                  <a:srgbClr val="000000"/>
                </a:solidFill>
                <a:latin typeface="Roboto"/>
              </a:rPr>
              <a:t>ville</a:t>
            </a:r>
            <a:r>
              <a:rPr lang="en-US" sz="2800" dirty="0">
                <a:solidFill>
                  <a:srgbClr val="000000"/>
                </a:solidFill>
                <a:latin typeface="Roboto"/>
              </a:rPr>
              <a:t>, </a:t>
            </a:r>
            <a:r>
              <a:rPr lang="en-US" sz="2800" dirty="0" err="1">
                <a:solidFill>
                  <a:srgbClr val="000000"/>
                </a:solidFill>
                <a:latin typeface="Roboto"/>
              </a:rPr>
              <a:t>leur</a:t>
            </a:r>
            <a:r>
              <a:rPr lang="en-US" sz="2800" dirty="0">
                <a:solidFill>
                  <a:srgbClr val="000000"/>
                </a:solidFill>
                <a:latin typeface="Roboto"/>
              </a:rPr>
              <a:t> nation et le monde.</a:t>
            </a:r>
            <a:endParaRPr lang="cs-CZ" dirty="0">
              <a:cs typeface="Calibri"/>
            </a:endParaRPr>
          </a:p>
        </p:txBody>
      </p:sp>
      <p:sp>
        <p:nvSpPr>
          <p:cNvPr id="5" name="TextBox 5"/>
          <p:cNvSpPr txBox="1"/>
          <p:nvPr/>
        </p:nvSpPr>
        <p:spPr>
          <a:xfrm>
            <a:off x="-76200" y="-262152"/>
            <a:ext cx="8880730" cy="2519774"/>
          </a:xfrm>
          <a:prstGeom prst="rect">
            <a:avLst/>
          </a:prstGeom>
        </p:spPr>
        <p:txBody>
          <a:bodyPr lIns="0" tIns="0" rIns="0" bIns="0" rtlCol="0" anchor="t">
            <a:spAutoFit/>
          </a:bodyPr>
          <a:lstStyle/>
          <a:p>
            <a:pPr algn="ctr">
              <a:lnSpc>
                <a:spcPts val="20588"/>
              </a:lnSpc>
            </a:pPr>
            <a:r>
              <a:rPr lang="en-US" sz="14706" dirty="0">
                <a:solidFill>
                  <a:srgbClr val="FFFFFF"/>
                </a:solidFill>
                <a:latin typeface="Roboto Condensed"/>
              </a:rPr>
              <a:t>LEÇON N°1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0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rcRect l="4101" r="3232" b="21837"/>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l="363" r="1311" b="76490"/>
          <a:stretch>
            <a:fillRect/>
          </a:stretch>
        </p:blipFill>
        <p:spPr>
          <a:xfrm>
            <a:off x="5060" y="0"/>
            <a:ext cx="18280887" cy="2495550"/>
          </a:xfrm>
          <a:prstGeom prst="rect">
            <a:avLst/>
          </a:prstGeom>
        </p:spPr>
      </p:pic>
      <p:sp>
        <p:nvSpPr>
          <p:cNvPr id="3" name="AutoShape 3"/>
          <p:cNvSpPr/>
          <p:nvPr/>
        </p:nvSpPr>
        <p:spPr>
          <a:xfrm>
            <a:off x="9315450" y="3124200"/>
            <a:ext cx="7772400" cy="2609850"/>
          </a:xfrm>
          <a:prstGeom prst="rect">
            <a:avLst/>
          </a:prstGeom>
          <a:solidFill>
            <a:srgbClr val="F2FAFF"/>
          </a:solidFill>
        </p:spPr>
      </p:sp>
      <p:sp>
        <p:nvSpPr>
          <p:cNvPr id="4" name="AutoShape 4"/>
          <p:cNvSpPr/>
          <p:nvPr/>
        </p:nvSpPr>
        <p:spPr>
          <a:xfrm>
            <a:off x="9315450" y="6095556"/>
            <a:ext cx="7772400" cy="2609850"/>
          </a:xfrm>
          <a:prstGeom prst="rect">
            <a:avLst/>
          </a:prstGeom>
          <a:solidFill>
            <a:srgbClr val="F2FAFF"/>
          </a:solidFill>
        </p:spPr>
      </p:sp>
      <p:sp>
        <p:nvSpPr>
          <p:cNvPr id="5" name="AutoShape 5"/>
          <p:cNvSpPr/>
          <p:nvPr/>
        </p:nvSpPr>
        <p:spPr>
          <a:xfrm>
            <a:off x="1200150" y="6095556"/>
            <a:ext cx="7772400" cy="2609850"/>
          </a:xfrm>
          <a:prstGeom prst="rect">
            <a:avLst/>
          </a:prstGeom>
          <a:solidFill>
            <a:srgbClr val="F2FAFF"/>
          </a:solidFill>
        </p:spPr>
      </p:sp>
      <p:sp>
        <p:nvSpPr>
          <p:cNvPr id="6" name="AutoShape 6"/>
          <p:cNvSpPr/>
          <p:nvPr/>
        </p:nvSpPr>
        <p:spPr>
          <a:xfrm>
            <a:off x="1200150" y="3047556"/>
            <a:ext cx="7772400" cy="2609850"/>
          </a:xfrm>
          <a:prstGeom prst="rect">
            <a:avLst/>
          </a:prstGeom>
          <a:solidFill>
            <a:srgbClr val="F2FAFF"/>
          </a:solidFill>
        </p:spPr>
      </p:sp>
      <p:pic>
        <p:nvPicPr>
          <p:cNvPr id="7" name="Picture 7"/>
          <p:cNvPicPr>
            <a:picLocks noChangeAspect="1"/>
          </p:cNvPicPr>
          <p:nvPr/>
        </p:nvPicPr>
        <p:blipFill>
          <a:blip r:embed="rId4"/>
          <a:srcRect/>
          <a:stretch>
            <a:fillRect/>
          </a:stretch>
        </p:blipFill>
        <p:spPr>
          <a:xfrm>
            <a:off x="1632606" y="3333110"/>
            <a:ext cx="1825032" cy="1805123"/>
          </a:xfrm>
          <a:prstGeom prst="rect">
            <a:avLst/>
          </a:prstGeom>
        </p:spPr>
      </p:pic>
      <p:pic>
        <p:nvPicPr>
          <p:cNvPr id="8" name="Picture 8"/>
          <p:cNvPicPr>
            <a:picLocks noChangeAspect="1"/>
          </p:cNvPicPr>
          <p:nvPr/>
        </p:nvPicPr>
        <p:blipFill>
          <a:blip r:embed="rId5"/>
          <a:srcRect/>
          <a:stretch>
            <a:fillRect/>
          </a:stretch>
        </p:blipFill>
        <p:spPr>
          <a:xfrm>
            <a:off x="9747906" y="3552825"/>
            <a:ext cx="1752600" cy="1752600"/>
          </a:xfrm>
          <a:prstGeom prst="rect">
            <a:avLst/>
          </a:prstGeom>
        </p:spPr>
      </p:pic>
      <p:grpSp>
        <p:nvGrpSpPr>
          <p:cNvPr id="9" name="Group 9"/>
          <p:cNvGrpSpPr/>
          <p:nvPr/>
        </p:nvGrpSpPr>
        <p:grpSpPr>
          <a:xfrm>
            <a:off x="3760643" y="3333110"/>
            <a:ext cx="4779451" cy="2038741"/>
            <a:chOff x="0" y="0"/>
            <a:chExt cx="6372601" cy="2718322"/>
          </a:xfrm>
        </p:grpSpPr>
        <p:sp>
          <p:nvSpPr>
            <p:cNvPr id="10" name="TextBox 10"/>
            <p:cNvSpPr txBox="1"/>
            <p:nvPr/>
          </p:nvSpPr>
          <p:spPr>
            <a:xfrm>
              <a:off x="0" y="-76200"/>
              <a:ext cx="6297513" cy="1661160"/>
            </a:xfrm>
            <a:prstGeom prst="rect">
              <a:avLst/>
            </a:prstGeom>
          </p:spPr>
          <p:txBody>
            <a:bodyPr lIns="0" tIns="0" rIns="0" bIns="0" rtlCol="0" anchor="t">
              <a:spAutoFit/>
            </a:bodyPr>
            <a:lstStyle/>
            <a:p>
              <a:pPr>
                <a:lnSpc>
                  <a:spcPts val="5040"/>
                </a:lnSpc>
              </a:pPr>
              <a:r>
                <a:rPr lang="en-US" sz="3600" spc="89" dirty="0">
                  <a:solidFill>
                    <a:srgbClr val="244357"/>
                  </a:solidFill>
                  <a:latin typeface="Roboto Condensed Bold"/>
                </a:rPr>
                <a:t>TYPES DE SOURCES D'ÉNERGIE</a:t>
              </a:r>
            </a:p>
          </p:txBody>
        </p:sp>
        <p:sp>
          <p:nvSpPr>
            <p:cNvPr id="11" name="TextBox 11"/>
            <p:cNvSpPr txBox="1"/>
            <p:nvPr/>
          </p:nvSpPr>
          <p:spPr>
            <a:xfrm>
              <a:off x="0" y="1828687"/>
              <a:ext cx="6372601" cy="889635"/>
            </a:xfrm>
            <a:prstGeom prst="rect">
              <a:avLst/>
            </a:prstGeom>
          </p:spPr>
          <p:txBody>
            <a:bodyPr lIns="0" tIns="0" rIns="0" bIns="0" rtlCol="0" anchor="t">
              <a:spAutoFit/>
            </a:bodyPr>
            <a:lstStyle/>
            <a:p>
              <a:pPr>
                <a:lnSpc>
                  <a:spcPts val="2700"/>
                </a:lnSpc>
              </a:pPr>
              <a:r>
                <a:rPr lang="en-US" spc="44" dirty="0">
                  <a:solidFill>
                    <a:srgbClr val="244357"/>
                  </a:solidFill>
                  <a:latin typeface="Roboto"/>
                </a:rPr>
                <a:t>Identifier et </a:t>
              </a:r>
              <a:r>
                <a:rPr lang="en-US" spc="44" dirty="0" err="1">
                  <a:solidFill>
                    <a:srgbClr val="244357"/>
                  </a:solidFill>
                  <a:latin typeface="Roboto"/>
                </a:rPr>
                <a:t>évaluer</a:t>
              </a:r>
              <a:r>
                <a:rPr lang="en-US" spc="44" dirty="0">
                  <a:solidFill>
                    <a:srgbClr val="244357"/>
                  </a:solidFill>
                  <a:latin typeface="Roboto"/>
                </a:rPr>
                <a:t> </a:t>
              </a:r>
              <a:r>
                <a:rPr lang="en-US" spc="44" dirty="0" err="1">
                  <a:solidFill>
                    <a:srgbClr val="244357"/>
                  </a:solidFill>
                  <a:latin typeface="Roboto"/>
                </a:rPr>
                <a:t>différents</a:t>
              </a:r>
              <a:r>
                <a:rPr lang="en-US" spc="44" dirty="0">
                  <a:solidFill>
                    <a:srgbClr val="244357"/>
                  </a:solidFill>
                  <a:latin typeface="Roboto"/>
                </a:rPr>
                <a:t> types de sources </a:t>
              </a:r>
              <a:r>
                <a:rPr lang="en-US" spc="44" dirty="0" err="1">
                  <a:solidFill>
                    <a:srgbClr val="244357"/>
                  </a:solidFill>
                  <a:latin typeface="Roboto"/>
                </a:rPr>
                <a:t>d'énergie</a:t>
              </a:r>
              <a:r>
                <a:rPr lang="en-US" spc="44" dirty="0">
                  <a:solidFill>
                    <a:srgbClr val="244357"/>
                  </a:solidFill>
                  <a:latin typeface="Roboto"/>
                </a:rPr>
                <a:t>;</a:t>
              </a:r>
              <a:endParaRPr lang="en-US" sz="1800" spc="44" dirty="0">
                <a:solidFill>
                  <a:srgbClr val="244357"/>
                </a:solidFill>
                <a:latin typeface="Roboto"/>
              </a:endParaRPr>
            </a:p>
          </p:txBody>
        </p:sp>
      </p:grpSp>
      <p:grpSp>
        <p:nvGrpSpPr>
          <p:cNvPr id="12" name="Group 12"/>
          <p:cNvGrpSpPr/>
          <p:nvPr/>
        </p:nvGrpSpPr>
        <p:grpSpPr>
          <a:xfrm>
            <a:off x="11875943" y="3275960"/>
            <a:ext cx="4779451" cy="2384182"/>
            <a:chOff x="0" y="-76200"/>
            <a:chExt cx="6372601" cy="3178910"/>
          </a:xfrm>
        </p:grpSpPr>
        <p:sp>
          <p:nvSpPr>
            <p:cNvPr id="13" name="TextBox 13"/>
            <p:cNvSpPr txBox="1"/>
            <p:nvPr/>
          </p:nvSpPr>
          <p:spPr>
            <a:xfrm>
              <a:off x="0" y="-76200"/>
              <a:ext cx="6297513" cy="1661160"/>
            </a:xfrm>
            <a:prstGeom prst="rect">
              <a:avLst/>
            </a:prstGeom>
          </p:spPr>
          <p:txBody>
            <a:bodyPr lIns="0" tIns="0" rIns="0" bIns="0" rtlCol="0" anchor="t">
              <a:spAutoFit/>
            </a:bodyPr>
            <a:lstStyle/>
            <a:p>
              <a:pPr>
                <a:lnSpc>
                  <a:spcPts val="5040"/>
                </a:lnSpc>
              </a:pPr>
              <a:r>
                <a:rPr lang="en-US" sz="3600" spc="89" dirty="0">
                  <a:solidFill>
                    <a:srgbClr val="244357"/>
                  </a:solidFill>
                  <a:latin typeface="Roboto Condensed Bold"/>
                </a:rPr>
                <a:t>ÉNERGIE (NON) RENOUVELABLE</a:t>
              </a:r>
            </a:p>
          </p:txBody>
        </p:sp>
        <p:sp>
          <p:nvSpPr>
            <p:cNvPr id="14" name="TextBox 14"/>
            <p:cNvSpPr txBox="1"/>
            <p:nvPr/>
          </p:nvSpPr>
          <p:spPr>
            <a:xfrm>
              <a:off x="0" y="1756187"/>
              <a:ext cx="6372601" cy="1346523"/>
            </a:xfrm>
            <a:prstGeom prst="rect">
              <a:avLst/>
            </a:prstGeom>
          </p:spPr>
          <p:txBody>
            <a:bodyPr lIns="0" tIns="0" rIns="0" bIns="0" rtlCol="0" anchor="t">
              <a:spAutoFit/>
            </a:bodyPr>
            <a:lstStyle/>
            <a:p>
              <a:pPr>
                <a:lnSpc>
                  <a:spcPts val="2700"/>
                </a:lnSpc>
              </a:pPr>
              <a:r>
                <a:rPr lang="fr-FR" spc="44">
                  <a:solidFill>
                    <a:srgbClr val="244357"/>
                  </a:solidFill>
                  <a:latin typeface="Roboto"/>
                </a:rPr>
                <a:t>Faire la différence entre les énergies non renouvelables et les sources d'énergie renouvelables;</a:t>
              </a:r>
              <a:endParaRPr lang="fr-FR" sz="1800" spc="44">
                <a:solidFill>
                  <a:srgbClr val="244357"/>
                </a:solidFill>
                <a:latin typeface="Roboto"/>
              </a:endParaRPr>
            </a:p>
          </p:txBody>
        </p:sp>
      </p:grpSp>
      <p:grpSp>
        <p:nvGrpSpPr>
          <p:cNvPr id="15" name="Group 15"/>
          <p:cNvGrpSpPr/>
          <p:nvPr/>
        </p:nvGrpSpPr>
        <p:grpSpPr>
          <a:xfrm>
            <a:off x="11875943" y="6296992"/>
            <a:ext cx="5030911" cy="2317170"/>
            <a:chOff x="0" y="-538877"/>
            <a:chExt cx="6707881" cy="3089559"/>
          </a:xfrm>
        </p:grpSpPr>
        <p:sp>
          <p:nvSpPr>
            <p:cNvPr id="16" name="TextBox 16"/>
            <p:cNvSpPr txBox="1"/>
            <p:nvPr/>
          </p:nvSpPr>
          <p:spPr>
            <a:xfrm>
              <a:off x="0" y="-538877"/>
              <a:ext cx="6628842" cy="1650023"/>
            </a:xfrm>
            <a:prstGeom prst="rect">
              <a:avLst/>
            </a:prstGeom>
          </p:spPr>
          <p:txBody>
            <a:bodyPr lIns="0" tIns="0" rIns="0" bIns="0" rtlCol="0" anchor="t">
              <a:spAutoFit/>
            </a:bodyPr>
            <a:lstStyle/>
            <a:p>
              <a:pPr>
                <a:lnSpc>
                  <a:spcPts val="5040"/>
                </a:lnSpc>
              </a:pPr>
              <a:r>
                <a:rPr lang="en-US" sz="3600" spc="89" dirty="0">
                  <a:solidFill>
                    <a:srgbClr val="244357"/>
                  </a:solidFill>
                  <a:latin typeface="Roboto Condensed Bold"/>
                </a:rPr>
                <a:t>SOURCES D'ÉNERGIE PROPRE</a:t>
              </a:r>
            </a:p>
          </p:txBody>
        </p:sp>
        <p:sp>
          <p:nvSpPr>
            <p:cNvPr id="17" name="TextBox 17"/>
            <p:cNvSpPr txBox="1"/>
            <p:nvPr/>
          </p:nvSpPr>
          <p:spPr>
            <a:xfrm>
              <a:off x="0" y="1203848"/>
              <a:ext cx="6707881" cy="1346834"/>
            </a:xfrm>
            <a:prstGeom prst="rect">
              <a:avLst/>
            </a:prstGeom>
          </p:spPr>
          <p:txBody>
            <a:bodyPr lIns="0" tIns="0" rIns="0" bIns="0" rtlCol="0" anchor="t">
              <a:spAutoFit/>
            </a:bodyPr>
            <a:lstStyle/>
            <a:p>
              <a:pPr>
                <a:lnSpc>
                  <a:spcPts val="2700"/>
                </a:lnSpc>
              </a:pPr>
              <a:r>
                <a:rPr lang="en-US" spc="44" dirty="0">
                  <a:solidFill>
                    <a:srgbClr val="244357"/>
                  </a:solidFill>
                  <a:latin typeface="Roboto"/>
                </a:rPr>
                <a:t>Identifier </a:t>
              </a:r>
              <a:r>
                <a:rPr lang="en-US" spc="44" dirty="0" err="1">
                  <a:solidFill>
                    <a:srgbClr val="244357"/>
                  </a:solidFill>
                  <a:latin typeface="Roboto"/>
                </a:rPr>
                <a:t>diverses</a:t>
              </a:r>
              <a:r>
                <a:rPr lang="en-US" spc="44" dirty="0">
                  <a:solidFill>
                    <a:srgbClr val="244357"/>
                  </a:solidFill>
                  <a:latin typeface="Roboto"/>
                </a:rPr>
                <a:t> sources </a:t>
              </a:r>
              <a:r>
                <a:rPr lang="en-US" spc="44" dirty="0" err="1">
                  <a:solidFill>
                    <a:srgbClr val="244357"/>
                  </a:solidFill>
                  <a:latin typeface="Roboto"/>
                </a:rPr>
                <a:t>d'énergie</a:t>
              </a:r>
              <a:r>
                <a:rPr lang="en-US" spc="44" dirty="0">
                  <a:solidFill>
                    <a:srgbClr val="244357"/>
                  </a:solidFill>
                  <a:latin typeface="Roboto"/>
                </a:rPr>
                <a:t> et juger de </a:t>
              </a:r>
              <a:r>
                <a:rPr lang="en-US" spc="44" dirty="0" err="1">
                  <a:solidFill>
                    <a:srgbClr val="244357"/>
                  </a:solidFill>
                  <a:latin typeface="Roboto"/>
                </a:rPr>
                <a:t>leur</a:t>
              </a:r>
              <a:r>
                <a:rPr lang="en-US" spc="44" dirty="0">
                  <a:solidFill>
                    <a:srgbClr val="244357"/>
                  </a:solidFill>
                  <a:latin typeface="Roboto"/>
                </a:rPr>
                <a:t> </a:t>
              </a:r>
              <a:r>
                <a:rPr lang="en-US" spc="44" dirty="0" err="1">
                  <a:solidFill>
                    <a:srgbClr val="244357"/>
                  </a:solidFill>
                  <a:latin typeface="Roboto"/>
                </a:rPr>
                <a:t>efficacité</a:t>
              </a:r>
              <a:r>
                <a:rPr lang="en-US" spc="44" dirty="0">
                  <a:solidFill>
                    <a:srgbClr val="244357"/>
                  </a:solidFill>
                  <a:latin typeface="Roboto"/>
                </a:rPr>
                <a:t> </a:t>
              </a:r>
              <a:r>
                <a:rPr lang="en-US" spc="44" dirty="0" err="1">
                  <a:solidFill>
                    <a:srgbClr val="244357"/>
                  </a:solidFill>
                  <a:latin typeface="Roboto"/>
                </a:rPr>
                <a:t>en</a:t>
              </a:r>
              <a:r>
                <a:rPr lang="en-US" spc="44" dirty="0">
                  <a:solidFill>
                    <a:srgbClr val="244357"/>
                  </a:solidFill>
                  <a:latin typeface="Roboto"/>
                </a:rPr>
                <a:t> tant </a:t>
              </a:r>
              <a:r>
                <a:rPr lang="en-US" spc="44" dirty="0" err="1">
                  <a:solidFill>
                    <a:srgbClr val="244357"/>
                  </a:solidFill>
                  <a:latin typeface="Roboto"/>
                </a:rPr>
                <a:t>qu'alternatives</a:t>
              </a:r>
              <a:r>
                <a:rPr lang="en-US" spc="44" dirty="0">
                  <a:solidFill>
                    <a:srgbClr val="244357"/>
                  </a:solidFill>
                  <a:latin typeface="Roboto"/>
                </a:rPr>
                <a:t> </a:t>
              </a:r>
              <a:r>
                <a:rPr lang="en-US" spc="44" dirty="0" err="1">
                  <a:solidFill>
                    <a:srgbClr val="244357"/>
                  </a:solidFill>
                  <a:latin typeface="Roboto"/>
                </a:rPr>
                <a:t>viables</a:t>
              </a:r>
              <a:r>
                <a:rPr lang="en-US" spc="44" dirty="0">
                  <a:solidFill>
                    <a:srgbClr val="244357"/>
                  </a:solidFill>
                  <a:latin typeface="Roboto"/>
                </a:rPr>
                <a:t> aux combustibles </a:t>
              </a:r>
              <a:r>
                <a:rPr lang="en-US" spc="44" dirty="0" err="1">
                  <a:solidFill>
                    <a:srgbClr val="244357"/>
                  </a:solidFill>
                  <a:latin typeface="Roboto"/>
                </a:rPr>
                <a:t>fossiles</a:t>
              </a:r>
              <a:r>
                <a:rPr lang="en-US" spc="44" dirty="0">
                  <a:solidFill>
                    <a:srgbClr val="244357"/>
                  </a:solidFill>
                  <a:latin typeface="Roboto"/>
                </a:rPr>
                <a:t>.</a:t>
              </a:r>
              <a:endParaRPr lang="en-US" sz="1800" spc="44" dirty="0">
                <a:solidFill>
                  <a:srgbClr val="244357"/>
                </a:solidFill>
                <a:latin typeface="Roboto"/>
              </a:endParaRPr>
            </a:p>
          </p:txBody>
        </p:sp>
      </p:grpSp>
      <p:pic>
        <p:nvPicPr>
          <p:cNvPr id="18" name="Picture 18"/>
          <p:cNvPicPr>
            <a:picLocks noChangeAspect="1"/>
          </p:cNvPicPr>
          <p:nvPr/>
        </p:nvPicPr>
        <p:blipFill>
          <a:blip r:embed="rId6"/>
          <a:srcRect/>
          <a:stretch>
            <a:fillRect/>
          </a:stretch>
        </p:blipFill>
        <p:spPr>
          <a:xfrm>
            <a:off x="1965153" y="6545531"/>
            <a:ext cx="1159937" cy="1731250"/>
          </a:xfrm>
          <a:prstGeom prst="rect">
            <a:avLst/>
          </a:prstGeom>
        </p:spPr>
      </p:pic>
      <p:pic>
        <p:nvPicPr>
          <p:cNvPr id="19" name="Picture 19"/>
          <p:cNvPicPr>
            <a:picLocks noChangeAspect="1"/>
          </p:cNvPicPr>
          <p:nvPr/>
        </p:nvPicPr>
        <p:blipFill>
          <a:blip r:embed="rId7"/>
          <a:srcRect/>
          <a:stretch>
            <a:fillRect/>
          </a:stretch>
        </p:blipFill>
        <p:spPr>
          <a:xfrm>
            <a:off x="10097388" y="6545531"/>
            <a:ext cx="1053634" cy="1804941"/>
          </a:xfrm>
          <a:prstGeom prst="rect">
            <a:avLst/>
          </a:prstGeom>
        </p:spPr>
      </p:pic>
      <p:grpSp>
        <p:nvGrpSpPr>
          <p:cNvPr id="20" name="Group 20"/>
          <p:cNvGrpSpPr/>
          <p:nvPr/>
        </p:nvGrpSpPr>
        <p:grpSpPr>
          <a:xfrm>
            <a:off x="3712565" y="6410161"/>
            <a:ext cx="5211907" cy="2032551"/>
            <a:chOff x="-64104" y="-387985"/>
            <a:chExt cx="6949209" cy="2710067"/>
          </a:xfrm>
        </p:grpSpPr>
        <p:sp>
          <p:nvSpPr>
            <p:cNvPr id="21" name="TextBox 21"/>
            <p:cNvSpPr txBox="1"/>
            <p:nvPr/>
          </p:nvSpPr>
          <p:spPr>
            <a:xfrm>
              <a:off x="-64104" y="-387985"/>
              <a:ext cx="6949209" cy="1650024"/>
            </a:xfrm>
            <a:prstGeom prst="rect">
              <a:avLst/>
            </a:prstGeom>
          </p:spPr>
          <p:txBody>
            <a:bodyPr wrap="square" lIns="0" tIns="0" rIns="0" bIns="0" rtlCol="0" anchor="t">
              <a:spAutoFit/>
            </a:bodyPr>
            <a:lstStyle/>
            <a:p>
              <a:pPr>
                <a:lnSpc>
                  <a:spcPts val="5040"/>
                </a:lnSpc>
              </a:pPr>
              <a:r>
                <a:rPr lang="en-US" sz="3600" spc="89" dirty="0">
                  <a:solidFill>
                    <a:srgbClr val="244357"/>
                  </a:solidFill>
                  <a:latin typeface="Roboto Condensed Bold"/>
                </a:rPr>
                <a:t>TYPES DE COMBUSTIBLES FOSSILES</a:t>
              </a:r>
            </a:p>
          </p:txBody>
        </p:sp>
        <p:sp>
          <p:nvSpPr>
            <p:cNvPr id="22" name="TextBox 22"/>
            <p:cNvSpPr txBox="1"/>
            <p:nvPr/>
          </p:nvSpPr>
          <p:spPr>
            <a:xfrm>
              <a:off x="-64104" y="1432447"/>
              <a:ext cx="6372601" cy="889635"/>
            </a:xfrm>
            <a:prstGeom prst="rect">
              <a:avLst/>
            </a:prstGeom>
          </p:spPr>
          <p:txBody>
            <a:bodyPr lIns="0" tIns="0" rIns="0" bIns="0" rtlCol="0" anchor="t">
              <a:spAutoFit/>
            </a:bodyPr>
            <a:lstStyle/>
            <a:p>
              <a:pPr>
                <a:lnSpc>
                  <a:spcPts val="2700"/>
                </a:lnSpc>
              </a:pPr>
              <a:r>
                <a:rPr lang="en-US" spc="44" dirty="0" err="1">
                  <a:solidFill>
                    <a:srgbClr val="244357"/>
                  </a:solidFill>
                  <a:latin typeface="Roboto"/>
                </a:rPr>
                <a:t>Analyser</a:t>
              </a:r>
              <a:r>
                <a:rPr lang="en-US" spc="44" dirty="0">
                  <a:solidFill>
                    <a:srgbClr val="244357"/>
                  </a:solidFill>
                  <a:latin typeface="Roboto"/>
                </a:rPr>
                <a:t> les types de combustibles </a:t>
              </a:r>
              <a:r>
                <a:rPr lang="en-US" spc="44" dirty="0" err="1">
                  <a:solidFill>
                    <a:srgbClr val="244357"/>
                  </a:solidFill>
                  <a:latin typeface="Roboto"/>
                </a:rPr>
                <a:t>fossiles</a:t>
              </a:r>
              <a:r>
                <a:rPr lang="en-US" spc="44" dirty="0">
                  <a:solidFill>
                    <a:srgbClr val="244357"/>
                  </a:solidFill>
                  <a:latin typeface="Roboto"/>
                </a:rPr>
                <a:t> et </a:t>
              </a:r>
              <a:r>
                <a:rPr lang="en-US" spc="44" dirty="0" err="1">
                  <a:solidFill>
                    <a:srgbClr val="244357"/>
                  </a:solidFill>
                  <a:latin typeface="Roboto"/>
                </a:rPr>
                <a:t>leur</a:t>
              </a:r>
              <a:r>
                <a:rPr lang="en-US" spc="44" dirty="0">
                  <a:solidFill>
                    <a:srgbClr val="244357"/>
                  </a:solidFill>
                  <a:latin typeface="Roboto"/>
                </a:rPr>
                <a:t> impact </a:t>
              </a:r>
              <a:r>
                <a:rPr lang="en-US" spc="44" dirty="0" err="1">
                  <a:solidFill>
                    <a:srgbClr val="244357"/>
                  </a:solidFill>
                  <a:latin typeface="Roboto"/>
                </a:rPr>
                <a:t>négatif</a:t>
              </a:r>
              <a:r>
                <a:rPr lang="en-US" spc="44" dirty="0">
                  <a:solidFill>
                    <a:srgbClr val="244357"/>
                  </a:solidFill>
                  <a:latin typeface="Roboto"/>
                </a:rPr>
                <a:t>;</a:t>
              </a:r>
              <a:endParaRPr lang="en-US" sz="1800" spc="44" dirty="0">
                <a:solidFill>
                  <a:srgbClr val="244357"/>
                </a:solidFill>
                <a:latin typeface="Roboto"/>
              </a:endParaRPr>
            </a:p>
          </p:txBody>
        </p:sp>
      </p:grpSp>
      <p:sp>
        <p:nvSpPr>
          <p:cNvPr id="23" name="TextBox 23"/>
          <p:cNvSpPr txBox="1"/>
          <p:nvPr/>
        </p:nvSpPr>
        <p:spPr>
          <a:xfrm>
            <a:off x="914400" y="74992"/>
            <a:ext cx="14782800" cy="1489126"/>
          </a:xfrm>
          <a:prstGeom prst="rect">
            <a:avLst/>
          </a:prstGeom>
        </p:spPr>
        <p:txBody>
          <a:bodyPr wrap="square" lIns="0" tIns="0" rIns="0" bIns="0" rtlCol="0" anchor="t">
            <a:spAutoFit/>
          </a:bodyPr>
          <a:lstStyle/>
          <a:p>
            <a:pPr>
              <a:lnSpc>
                <a:spcPts val="12530"/>
              </a:lnSpc>
              <a:spcBef>
                <a:spcPct val="0"/>
              </a:spcBef>
            </a:pPr>
            <a:r>
              <a:rPr lang="en-US" sz="8950" spc="223" dirty="0">
                <a:solidFill>
                  <a:srgbClr val="FFFFFF"/>
                </a:solidFill>
                <a:latin typeface="Roboto Condensed Bold"/>
              </a:rPr>
              <a:t>OBJECTIFS PÉDAGOGIQUES</a:t>
            </a:r>
          </a:p>
        </p:txBody>
      </p:sp>
      <p:sp>
        <p:nvSpPr>
          <p:cNvPr id="24" name="TextBox 23">
            <a:extLst>
              <a:ext uri="{FF2B5EF4-FFF2-40B4-BE49-F238E27FC236}">
                <a16:creationId xmlns:a16="http://schemas.microsoft.com/office/drawing/2014/main" id="{AA8F4E58-29C0-4A57-AB78-FD6C21048CD3}"/>
              </a:ext>
            </a:extLst>
          </p:cNvPr>
          <p:cNvSpPr txBox="1"/>
          <p:nvPr/>
        </p:nvSpPr>
        <p:spPr>
          <a:xfrm>
            <a:off x="914400" y="1536033"/>
            <a:ext cx="14401800" cy="523220"/>
          </a:xfrm>
          <a:prstGeom prst="rect">
            <a:avLst/>
          </a:prstGeom>
          <a:noFill/>
        </p:spPr>
        <p:txBody>
          <a:bodyPr wrap="square" rtlCol="0">
            <a:spAutoFit/>
          </a:bodyPr>
          <a:lstStyle/>
          <a:p>
            <a:r>
              <a:rPr lang="en-US" sz="2800" b="1" dirty="0" err="1">
                <a:solidFill>
                  <a:schemeClr val="bg1"/>
                </a:solidFill>
                <a:latin typeface="Roboto Condensed Bold" panose="020B0604020202020204" charset="0"/>
                <a:ea typeface="Roboto Condensed Bold" panose="020B0604020202020204" charset="0"/>
              </a:rPr>
              <a:t>À</a:t>
            </a:r>
            <a:r>
              <a:rPr lang="en-US" sz="2800" b="1" dirty="0">
                <a:solidFill>
                  <a:schemeClr val="bg1"/>
                </a:solidFill>
                <a:latin typeface="Roboto Condensed Bold" panose="020B0604020202020204" charset="0"/>
                <a:ea typeface="Roboto Condensed Bold" panose="020B0604020202020204" charset="0"/>
              </a:rPr>
              <a:t> la fin de </a:t>
            </a:r>
            <a:r>
              <a:rPr lang="en-US" sz="2800" b="1" dirty="0" err="1">
                <a:solidFill>
                  <a:schemeClr val="bg1"/>
                </a:solidFill>
                <a:latin typeface="Roboto Condensed Bold" panose="020B0604020202020204" charset="0"/>
                <a:ea typeface="Roboto Condensed Bold" panose="020B0604020202020204" charset="0"/>
              </a:rPr>
              <a:t>cette</a:t>
            </a:r>
            <a:r>
              <a:rPr lang="en-US" sz="2800" b="1" dirty="0">
                <a:solidFill>
                  <a:schemeClr val="bg1"/>
                </a:solidFill>
                <a:latin typeface="Roboto Condensed Bold" panose="020B0604020202020204" charset="0"/>
                <a:ea typeface="Roboto Condensed Bold" panose="020B0604020202020204" charset="0"/>
              </a:rPr>
              <a:t> </a:t>
            </a:r>
            <a:r>
              <a:rPr lang="en-US" sz="2800" b="1" dirty="0" err="1">
                <a:solidFill>
                  <a:schemeClr val="bg1"/>
                </a:solidFill>
                <a:latin typeface="Roboto Condensed Bold" panose="020B0604020202020204" charset="0"/>
                <a:ea typeface="Roboto Condensed Bold" panose="020B0604020202020204" charset="0"/>
              </a:rPr>
              <a:t>leçon</a:t>
            </a:r>
            <a:r>
              <a:rPr lang="en-US" sz="2800" b="1" dirty="0">
                <a:solidFill>
                  <a:schemeClr val="bg1"/>
                </a:solidFill>
                <a:latin typeface="Roboto Condensed Bold" panose="020B0604020202020204" charset="0"/>
                <a:ea typeface="Roboto Condensed Bold" panose="020B0604020202020204" charset="0"/>
              </a:rPr>
              <a:t>, les </a:t>
            </a:r>
            <a:r>
              <a:rPr lang="en-US" sz="2800" b="1" dirty="0" err="1">
                <a:solidFill>
                  <a:schemeClr val="bg1"/>
                </a:solidFill>
                <a:latin typeface="Roboto Condensed Bold" panose="020B0604020202020204" charset="0"/>
                <a:ea typeface="Roboto Condensed Bold" panose="020B0604020202020204" charset="0"/>
              </a:rPr>
              <a:t>élèves</a:t>
            </a:r>
            <a:r>
              <a:rPr lang="en-US" sz="2800" b="1" dirty="0">
                <a:solidFill>
                  <a:schemeClr val="bg1"/>
                </a:solidFill>
                <a:latin typeface="Roboto Condensed Bold" panose="020B0604020202020204" charset="0"/>
                <a:ea typeface="Roboto Condensed Bold" panose="020B0604020202020204" charset="0"/>
              </a:rPr>
              <a:t> </a:t>
            </a:r>
            <a:r>
              <a:rPr lang="en-US" sz="2800" b="1" dirty="0" err="1">
                <a:solidFill>
                  <a:schemeClr val="bg1"/>
                </a:solidFill>
                <a:latin typeface="Roboto Condensed Bold" panose="020B0604020202020204" charset="0"/>
                <a:ea typeface="Roboto Condensed Bold" panose="020B0604020202020204" charset="0"/>
              </a:rPr>
              <a:t>seront</a:t>
            </a:r>
            <a:r>
              <a:rPr lang="en-US" sz="2800" b="1" dirty="0">
                <a:solidFill>
                  <a:schemeClr val="bg1"/>
                </a:solidFill>
                <a:latin typeface="Roboto Condensed Bold" panose="020B0604020202020204" charset="0"/>
                <a:ea typeface="Roboto Condensed Bold" panose="020B0604020202020204" charset="0"/>
              </a:rPr>
              <a:t> </a:t>
            </a:r>
            <a:r>
              <a:rPr lang="en-US" sz="2800" b="1" dirty="0" err="1">
                <a:solidFill>
                  <a:schemeClr val="bg1"/>
                </a:solidFill>
                <a:latin typeface="Roboto Condensed Bold" panose="020B0604020202020204" charset="0"/>
                <a:ea typeface="Roboto Condensed Bold" panose="020B0604020202020204" charset="0"/>
              </a:rPr>
              <a:t>capables</a:t>
            </a:r>
            <a:r>
              <a:rPr lang="en-US" sz="2800" b="1" dirty="0">
                <a:solidFill>
                  <a:schemeClr val="bg1"/>
                </a:solidFill>
                <a:latin typeface="Roboto Condensed Bold" panose="020B0604020202020204" charset="0"/>
                <a:ea typeface="Roboto Condensed Bold" panose="020B0604020202020204" charset="0"/>
              </a:rPr>
              <a:t> de:</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2FAFF"/>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r="30375"/>
          <a:stretch>
            <a:fillRect/>
          </a:stretch>
        </p:blipFill>
        <p:spPr>
          <a:xfrm>
            <a:off x="0" y="0"/>
            <a:ext cx="10750205" cy="10287000"/>
          </a:xfrm>
          <a:prstGeom prst="rect">
            <a:avLst/>
          </a:prstGeom>
        </p:spPr>
      </p:pic>
      <p:pic>
        <p:nvPicPr>
          <p:cNvPr id="3" name="Picture 3"/>
          <p:cNvPicPr>
            <a:picLocks noChangeAspect="1"/>
          </p:cNvPicPr>
          <p:nvPr/>
        </p:nvPicPr>
        <p:blipFill>
          <a:blip r:embed="rId3"/>
          <a:srcRect/>
          <a:stretch>
            <a:fillRect/>
          </a:stretch>
        </p:blipFill>
        <p:spPr>
          <a:xfrm>
            <a:off x="7424559" y="1245570"/>
            <a:ext cx="3048893" cy="2206290"/>
          </a:xfrm>
          <a:prstGeom prst="rect">
            <a:avLst/>
          </a:prstGeom>
        </p:spPr>
      </p:pic>
      <p:pic>
        <p:nvPicPr>
          <p:cNvPr id="4" name="Picture 4"/>
          <p:cNvPicPr>
            <a:picLocks noChangeAspect="1"/>
          </p:cNvPicPr>
          <p:nvPr/>
        </p:nvPicPr>
        <p:blipFill>
          <a:blip r:embed="rId4"/>
          <a:srcRect/>
          <a:stretch>
            <a:fillRect/>
          </a:stretch>
        </p:blipFill>
        <p:spPr>
          <a:xfrm>
            <a:off x="4181763" y="72268"/>
            <a:ext cx="3242796" cy="2346605"/>
          </a:xfrm>
          <a:prstGeom prst="rect">
            <a:avLst/>
          </a:prstGeom>
        </p:spPr>
      </p:pic>
      <p:pic>
        <p:nvPicPr>
          <p:cNvPr id="5" name="Picture 5"/>
          <p:cNvPicPr>
            <a:picLocks noChangeAspect="1"/>
          </p:cNvPicPr>
          <p:nvPr/>
        </p:nvPicPr>
        <p:blipFill>
          <a:blip r:embed="rId5">
            <a:alphaModFix amt="84000"/>
          </a:blip>
          <a:srcRect/>
          <a:stretch>
            <a:fillRect/>
          </a:stretch>
        </p:blipFill>
        <p:spPr>
          <a:xfrm>
            <a:off x="2998259" y="1245570"/>
            <a:ext cx="930991" cy="930991"/>
          </a:xfrm>
          <a:prstGeom prst="rect">
            <a:avLst/>
          </a:prstGeom>
        </p:spPr>
      </p:pic>
      <p:pic>
        <p:nvPicPr>
          <p:cNvPr id="6" name="Picture 6"/>
          <p:cNvPicPr>
            <a:picLocks noChangeAspect="1"/>
          </p:cNvPicPr>
          <p:nvPr/>
        </p:nvPicPr>
        <p:blipFill>
          <a:blip r:embed="rId3"/>
          <a:srcRect/>
          <a:stretch>
            <a:fillRect/>
          </a:stretch>
        </p:blipFill>
        <p:spPr>
          <a:xfrm>
            <a:off x="0" y="212582"/>
            <a:ext cx="3330794" cy="2410284"/>
          </a:xfrm>
          <a:prstGeom prst="rect">
            <a:avLst/>
          </a:prstGeom>
        </p:spPr>
      </p:pic>
      <p:pic>
        <p:nvPicPr>
          <p:cNvPr id="7" name="Picture 7"/>
          <p:cNvPicPr>
            <a:picLocks noChangeAspect="1"/>
          </p:cNvPicPr>
          <p:nvPr/>
        </p:nvPicPr>
        <p:blipFill>
          <a:blip r:embed="rId6"/>
          <a:srcRect/>
          <a:stretch>
            <a:fillRect/>
          </a:stretch>
        </p:blipFill>
        <p:spPr>
          <a:xfrm>
            <a:off x="5067827" y="8488314"/>
            <a:ext cx="735334" cy="881960"/>
          </a:xfrm>
          <a:prstGeom prst="rect">
            <a:avLst/>
          </a:prstGeom>
        </p:spPr>
      </p:pic>
      <p:pic>
        <p:nvPicPr>
          <p:cNvPr id="8" name="Picture 8"/>
          <p:cNvPicPr>
            <a:picLocks noChangeAspect="1"/>
          </p:cNvPicPr>
          <p:nvPr/>
        </p:nvPicPr>
        <p:blipFill>
          <a:blip r:embed="rId7"/>
          <a:srcRect r="36935"/>
          <a:stretch>
            <a:fillRect/>
          </a:stretch>
        </p:blipFill>
        <p:spPr>
          <a:xfrm>
            <a:off x="9489756" y="7303050"/>
            <a:ext cx="1240727" cy="2732490"/>
          </a:xfrm>
          <a:prstGeom prst="rect">
            <a:avLst/>
          </a:prstGeom>
        </p:spPr>
      </p:pic>
      <p:pic>
        <p:nvPicPr>
          <p:cNvPr id="9" name="Picture 9"/>
          <p:cNvPicPr>
            <a:picLocks noChangeAspect="1"/>
          </p:cNvPicPr>
          <p:nvPr/>
        </p:nvPicPr>
        <p:blipFill>
          <a:blip r:embed="rId8"/>
          <a:srcRect/>
          <a:stretch>
            <a:fillRect/>
          </a:stretch>
        </p:blipFill>
        <p:spPr>
          <a:xfrm rot="-407166">
            <a:off x="4537851" y="8202840"/>
            <a:ext cx="664455" cy="577245"/>
          </a:xfrm>
          <a:prstGeom prst="rect">
            <a:avLst/>
          </a:prstGeom>
        </p:spPr>
      </p:pic>
      <p:pic>
        <p:nvPicPr>
          <p:cNvPr id="10" name="Picture 10"/>
          <p:cNvPicPr>
            <a:picLocks noChangeAspect="1"/>
          </p:cNvPicPr>
          <p:nvPr/>
        </p:nvPicPr>
        <p:blipFill>
          <a:blip r:embed="rId9"/>
          <a:srcRect/>
          <a:stretch>
            <a:fillRect/>
          </a:stretch>
        </p:blipFill>
        <p:spPr>
          <a:xfrm>
            <a:off x="1489710" y="9139939"/>
            <a:ext cx="1059012" cy="460670"/>
          </a:xfrm>
          <a:prstGeom prst="rect">
            <a:avLst/>
          </a:prstGeom>
        </p:spPr>
      </p:pic>
      <p:sp>
        <p:nvSpPr>
          <p:cNvPr id="11" name="TextBox 11"/>
          <p:cNvSpPr txBox="1"/>
          <p:nvPr/>
        </p:nvSpPr>
        <p:spPr>
          <a:xfrm>
            <a:off x="1028700" y="3547735"/>
            <a:ext cx="9127282" cy="2923814"/>
          </a:xfrm>
          <a:prstGeom prst="rect">
            <a:avLst/>
          </a:prstGeom>
        </p:spPr>
        <p:txBody>
          <a:bodyPr wrap="square" lIns="0" tIns="0" rIns="0" bIns="0" rtlCol="0" anchor="t">
            <a:spAutoFit/>
          </a:bodyPr>
          <a:lstStyle/>
          <a:p>
            <a:pPr>
              <a:lnSpc>
                <a:spcPts val="12032"/>
              </a:lnSpc>
            </a:pPr>
            <a:r>
              <a:rPr lang="en-US" sz="7200" dirty="0">
                <a:solidFill>
                  <a:srgbClr val="244357"/>
                </a:solidFill>
                <a:latin typeface="Roboto Condensed Bold"/>
              </a:rPr>
              <a:t>LA QUESTION</a:t>
            </a:r>
          </a:p>
          <a:p>
            <a:pPr>
              <a:lnSpc>
                <a:spcPts val="12032"/>
              </a:lnSpc>
            </a:pPr>
            <a:r>
              <a:rPr lang="en-US" sz="7200" dirty="0">
                <a:solidFill>
                  <a:srgbClr val="244357"/>
                </a:solidFill>
                <a:latin typeface="Roboto Condensed Bold"/>
                <a:ea typeface="Roboto Condensed Bold"/>
              </a:rPr>
              <a:t>ESSENTIELLE</a:t>
            </a:r>
          </a:p>
        </p:txBody>
      </p:sp>
      <p:pic>
        <p:nvPicPr>
          <p:cNvPr id="12" name="Picture 12"/>
          <p:cNvPicPr>
            <a:picLocks noChangeAspect="1"/>
          </p:cNvPicPr>
          <p:nvPr/>
        </p:nvPicPr>
        <p:blipFill>
          <a:blip r:embed="rId10"/>
          <a:srcRect/>
          <a:stretch>
            <a:fillRect/>
          </a:stretch>
        </p:blipFill>
        <p:spPr>
          <a:xfrm>
            <a:off x="7898442" y="9600609"/>
            <a:ext cx="416743" cy="434931"/>
          </a:xfrm>
          <a:prstGeom prst="rect">
            <a:avLst/>
          </a:prstGeom>
        </p:spPr>
      </p:pic>
      <p:pic>
        <p:nvPicPr>
          <p:cNvPr id="13" name="Picture 13"/>
          <p:cNvPicPr>
            <a:picLocks noChangeAspect="1"/>
          </p:cNvPicPr>
          <p:nvPr/>
        </p:nvPicPr>
        <p:blipFill>
          <a:blip r:embed="rId11"/>
          <a:srcRect/>
          <a:stretch>
            <a:fillRect/>
          </a:stretch>
        </p:blipFill>
        <p:spPr>
          <a:xfrm>
            <a:off x="-12870" y="10035540"/>
            <a:ext cx="7315200" cy="836676"/>
          </a:xfrm>
          <a:prstGeom prst="rect">
            <a:avLst/>
          </a:prstGeom>
        </p:spPr>
      </p:pic>
      <p:pic>
        <p:nvPicPr>
          <p:cNvPr id="14" name="Picture 14"/>
          <p:cNvPicPr>
            <a:picLocks noChangeAspect="1"/>
          </p:cNvPicPr>
          <p:nvPr/>
        </p:nvPicPr>
        <p:blipFill>
          <a:blip r:embed="rId11"/>
          <a:srcRect r="19262"/>
          <a:stretch>
            <a:fillRect/>
          </a:stretch>
        </p:blipFill>
        <p:spPr>
          <a:xfrm>
            <a:off x="4870078" y="10035540"/>
            <a:ext cx="5906125" cy="836676"/>
          </a:xfrm>
          <a:prstGeom prst="rect">
            <a:avLst/>
          </a:prstGeom>
        </p:spPr>
      </p:pic>
      <p:sp>
        <p:nvSpPr>
          <p:cNvPr id="15" name="TextBox 15"/>
          <p:cNvSpPr txBox="1"/>
          <p:nvPr/>
        </p:nvSpPr>
        <p:spPr>
          <a:xfrm>
            <a:off x="10776203" y="1703847"/>
            <a:ext cx="7511797" cy="7908127"/>
          </a:xfrm>
          <a:prstGeom prst="rect">
            <a:avLst/>
          </a:prstGeom>
        </p:spPr>
        <p:txBody>
          <a:bodyPr lIns="0" tIns="0" rIns="0" bIns="0" rtlCol="0" anchor="t">
            <a:spAutoFit/>
          </a:bodyPr>
          <a:lstStyle/>
          <a:p>
            <a:pPr algn="ctr">
              <a:lnSpc>
                <a:spcPts val="8914"/>
              </a:lnSpc>
            </a:pPr>
            <a:r>
              <a:rPr lang="en-US" sz="6367" dirty="0">
                <a:solidFill>
                  <a:srgbClr val="244357"/>
                </a:solidFill>
                <a:latin typeface="Roboto Condensed Bold"/>
              </a:rPr>
              <a:t>Quelle </a:t>
            </a:r>
            <a:r>
              <a:rPr lang="en-US" sz="6367" dirty="0" err="1">
                <a:solidFill>
                  <a:srgbClr val="244357"/>
                </a:solidFill>
                <a:latin typeface="Roboto Condensed Bold"/>
              </a:rPr>
              <a:t>est</a:t>
            </a:r>
            <a:r>
              <a:rPr lang="en-US" sz="6367" dirty="0">
                <a:solidFill>
                  <a:srgbClr val="244357"/>
                </a:solidFill>
                <a:latin typeface="Roboto Condensed Bold"/>
              </a:rPr>
              <a:t> la </a:t>
            </a:r>
            <a:r>
              <a:rPr lang="en-US" sz="6367" dirty="0" err="1">
                <a:solidFill>
                  <a:srgbClr val="244357"/>
                </a:solidFill>
                <a:latin typeface="Roboto Condensed Bold"/>
              </a:rPr>
              <a:t>meilleure</a:t>
            </a:r>
            <a:r>
              <a:rPr lang="en-US" sz="6367" dirty="0">
                <a:solidFill>
                  <a:srgbClr val="244357"/>
                </a:solidFill>
                <a:latin typeface="Roboto Condensed Bold"/>
              </a:rPr>
              <a:t> source </a:t>
            </a:r>
            <a:r>
              <a:rPr lang="en-US" sz="6367" dirty="0" err="1">
                <a:solidFill>
                  <a:srgbClr val="244357"/>
                </a:solidFill>
                <a:latin typeface="Roboto Condensed Bold"/>
              </a:rPr>
              <a:t>d'énergie</a:t>
            </a:r>
            <a:r>
              <a:rPr lang="en-US" sz="6367" dirty="0">
                <a:solidFill>
                  <a:srgbClr val="244357"/>
                </a:solidFill>
                <a:latin typeface="Roboto Condensed Bold"/>
              </a:rPr>
              <a:t> </a:t>
            </a:r>
            <a:r>
              <a:rPr lang="en-US" sz="6367" dirty="0" err="1">
                <a:solidFill>
                  <a:srgbClr val="244357"/>
                </a:solidFill>
                <a:latin typeface="Roboto Condensed Bold"/>
              </a:rPr>
              <a:t>renouvelable</a:t>
            </a:r>
            <a:r>
              <a:rPr lang="en-US" sz="6367" dirty="0">
                <a:solidFill>
                  <a:srgbClr val="244357"/>
                </a:solidFill>
                <a:latin typeface="Roboto Condensed Bold"/>
              </a:rPr>
              <a:t> </a:t>
            </a:r>
          </a:p>
          <a:p>
            <a:pPr algn="ctr">
              <a:lnSpc>
                <a:spcPts val="8914"/>
              </a:lnSpc>
            </a:pPr>
            <a:r>
              <a:rPr lang="en-US" sz="6367" dirty="0">
                <a:solidFill>
                  <a:srgbClr val="244357"/>
                </a:solidFill>
                <a:latin typeface="Roboto Condensed Bold"/>
              </a:rPr>
              <a:t>pour </a:t>
            </a:r>
            <a:r>
              <a:rPr lang="en-US" sz="6367" dirty="0" err="1">
                <a:solidFill>
                  <a:srgbClr val="244357"/>
                </a:solidFill>
                <a:latin typeface="Roboto Condensed Bold"/>
              </a:rPr>
              <a:t>vos</a:t>
            </a:r>
            <a:r>
              <a:rPr lang="en-US" sz="6367" dirty="0">
                <a:solidFill>
                  <a:srgbClr val="244357"/>
                </a:solidFill>
                <a:latin typeface="Roboto Condensed Bold"/>
              </a:rPr>
              <a:t> </a:t>
            </a:r>
            <a:r>
              <a:rPr lang="en-US" sz="6367" dirty="0" err="1">
                <a:solidFill>
                  <a:srgbClr val="244357"/>
                </a:solidFill>
                <a:latin typeface="Roboto Condensed Bold"/>
              </a:rPr>
              <a:t>besoins</a:t>
            </a:r>
            <a:r>
              <a:rPr lang="en-US" sz="6367" dirty="0">
                <a:solidFill>
                  <a:srgbClr val="244357"/>
                </a:solidFill>
                <a:latin typeface="Roboto Condensed Bold"/>
              </a:rPr>
              <a:t> domestiques, </a:t>
            </a:r>
          </a:p>
          <a:p>
            <a:pPr algn="ctr">
              <a:lnSpc>
                <a:spcPts val="8914"/>
              </a:lnSpc>
            </a:pPr>
            <a:r>
              <a:rPr lang="en-US" sz="6367" dirty="0">
                <a:solidFill>
                  <a:srgbClr val="244357"/>
                </a:solidFill>
                <a:latin typeface="Roboto Condensed Bold"/>
              </a:rPr>
              <a:t>de transport et </a:t>
            </a:r>
            <a:r>
              <a:rPr lang="en-US" sz="6367" dirty="0" err="1">
                <a:solidFill>
                  <a:srgbClr val="244357"/>
                </a:solidFill>
                <a:latin typeface="Roboto Condensed Bold"/>
              </a:rPr>
              <a:t>industriels</a:t>
            </a:r>
            <a:r>
              <a:rPr lang="en-US" sz="6367" dirty="0">
                <a:solidFill>
                  <a:srgbClr val="244357"/>
                </a:solidFill>
                <a:latin typeface="Roboto Condensed Bold"/>
              </a:rPr>
              <a: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alphaModFix amt="67000"/>
          </a:blip>
          <a:srcRect t="7825" b="7825"/>
          <a:stretch>
            <a:fillRect/>
          </a:stretch>
        </a:blipFill>
        <a:effectLst/>
      </p:bgPr>
    </p:bg>
    <p:spTree>
      <p:nvGrpSpPr>
        <p:cNvPr id="1" name=""/>
        <p:cNvGrpSpPr/>
        <p:nvPr/>
      </p:nvGrpSpPr>
      <p:grpSpPr>
        <a:xfrm>
          <a:off x="0" y="0"/>
          <a:ext cx="0" cy="0"/>
          <a:chOff x="0" y="0"/>
          <a:chExt cx="0" cy="0"/>
        </a:xfrm>
      </p:grpSpPr>
      <p:grpSp>
        <p:nvGrpSpPr>
          <p:cNvPr id="2" name="Group 2"/>
          <p:cNvGrpSpPr/>
          <p:nvPr/>
        </p:nvGrpSpPr>
        <p:grpSpPr>
          <a:xfrm>
            <a:off x="-1" y="2314575"/>
            <a:ext cx="12039601" cy="5151988"/>
            <a:chOff x="0" y="0"/>
            <a:chExt cx="3011960" cy="1913890"/>
          </a:xfrm>
        </p:grpSpPr>
        <p:sp>
          <p:nvSpPr>
            <p:cNvPr id="3" name="Freeform 3"/>
            <p:cNvSpPr/>
            <p:nvPr/>
          </p:nvSpPr>
          <p:spPr>
            <a:xfrm>
              <a:off x="0" y="0"/>
              <a:ext cx="3011960" cy="1913890"/>
            </a:xfrm>
            <a:custGeom>
              <a:avLst/>
              <a:gdLst/>
              <a:ahLst/>
              <a:cxnLst/>
              <a:rect l="l" t="t" r="r" b="b"/>
              <a:pathLst>
                <a:path w="3011960" h="1913890">
                  <a:moveTo>
                    <a:pt x="0" y="0"/>
                  </a:moveTo>
                  <a:lnTo>
                    <a:pt x="3011960" y="0"/>
                  </a:lnTo>
                  <a:lnTo>
                    <a:pt x="3011960" y="1913890"/>
                  </a:lnTo>
                  <a:lnTo>
                    <a:pt x="0" y="1913890"/>
                  </a:lnTo>
                  <a:close/>
                </a:path>
              </a:pathLst>
            </a:custGeom>
            <a:solidFill>
              <a:srgbClr val="F2FAFF">
                <a:alpha val="56862"/>
              </a:srgbClr>
            </a:solidFill>
          </p:spPr>
        </p:sp>
      </p:grpSp>
      <p:sp>
        <p:nvSpPr>
          <p:cNvPr id="4" name="TextBox 4"/>
          <p:cNvSpPr txBox="1"/>
          <p:nvPr/>
        </p:nvSpPr>
        <p:spPr>
          <a:xfrm>
            <a:off x="-1" y="2314575"/>
            <a:ext cx="12807808" cy="5151988"/>
          </a:xfrm>
          <a:prstGeom prst="rect">
            <a:avLst/>
          </a:prstGeom>
        </p:spPr>
        <p:txBody>
          <a:bodyPr wrap="square" lIns="0" tIns="0" rIns="0" bIns="0" rtlCol="0" anchor="t">
            <a:spAutoFit/>
          </a:bodyPr>
          <a:lstStyle/>
          <a:p>
            <a:pPr>
              <a:lnSpc>
                <a:spcPts val="20880"/>
              </a:lnSpc>
            </a:pPr>
            <a:r>
              <a:rPr lang="en-US" sz="14400" spc="359" dirty="0">
                <a:solidFill>
                  <a:srgbClr val="244357"/>
                </a:solidFill>
                <a:latin typeface="Roboto Condensed Bold"/>
              </a:rPr>
              <a:t>QU'EST-CE QUE L'ÉNERGIE?</a:t>
            </a:r>
          </a:p>
        </p:txBody>
      </p:sp>
      <p:sp>
        <p:nvSpPr>
          <p:cNvPr id="5" name="TextBox 5"/>
          <p:cNvSpPr txBox="1"/>
          <p:nvPr/>
        </p:nvSpPr>
        <p:spPr>
          <a:xfrm>
            <a:off x="1375710" y="9624131"/>
            <a:ext cx="16507453" cy="276225"/>
          </a:xfrm>
          <a:prstGeom prst="rect">
            <a:avLst/>
          </a:prstGeom>
        </p:spPr>
        <p:txBody>
          <a:bodyPr lIns="0" tIns="0" rIns="0" bIns="0" rtlCol="0" anchor="t">
            <a:spAutoFit/>
          </a:bodyPr>
          <a:lstStyle/>
          <a:p>
            <a:pPr algn="r">
              <a:lnSpc>
                <a:spcPts val="2175"/>
              </a:lnSpc>
            </a:pPr>
            <a:r>
              <a:rPr lang="en-US" sz="1500" spc="157">
                <a:solidFill>
                  <a:srgbClr val="244357"/>
                </a:solidFill>
                <a:latin typeface="Roboto"/>
              </a:rPr>
              <a:t>Pixelast | Design and Tech</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228474" y="0"/>
            <a:ext cx="9059526" cy="5143500"/>
            <a:chOff x="0" y="0"/>
            <a:chExt cx="12079368" cy="6858000"/>
          </a:xfrm>
        </p:grpSpPr>
        <p:pic>
          <p:nvPicPr>
            <p:cNvPr id="3" name="Picture 3"/>
            <p:cNvPicPr>
              <a:picLocks noChangeAspect="1"/>
            </p:cNvPicPr>
            <p:nvPr/>
          </p:nvPicPr>
          <p:blipFill>
            <a:blip r:embed="rId2"/>
            <a:srcRect t="15355" b="15355"/>
            <a:stretch>
              <a:fillRect/>
            </a:stretch>
          </p:blipFill>
          <p:spPr>
            <a:xfrm>
              <a:off x="0" y="0"/>
              <a:ext cx="12079368" cy="6858000"/>
            </a:xfrm>
            <a:prstGeom prst="rect">
              <a:avLst/>
            </a:prstGeom>
          </p:spPr>
        </p:pic>
      </p:grpSp>
      <p:sp>
        <p:nvSpPr>
          <p:cNvPr id="4" name="TextBox 4"/>
          <p:cNvSpPr txBox="1"/>
          <p:nvPr/>
        </p:nvSpPr>
        <p:spPr>
          <a:xfrm>
            <a:off x="10493683" y="5411643"/>
            <a:ext cx="6529108" cy="3672095"/>
          </a:xfrm>
          <a:prstGeom prst="rect">
            <a:avLst/>
          </a:prstGeom>
        </p:spPr>
        <p:txBody>
          <a:bodyPr lIns="0" tIns="0" rIns="0" bIns="0" rtlCol="0" anchor="t">
            <a:spAutoFit/>
          </a:bodyPr>
          <a:lstStyle/>
          <a:p>
            <a:pPr algn="ctr">
              <a:lnSpc>
                <a:spcPts val="7305"/>
              </a:lnSpc>
            </a:pPr>
            <a:r>
              <a:rPr lang="en-US" sz="5037" spc="125" dirty="0">
                <a:solidFill>
                  <a:srgbClr val="244357"/>
                </a:solidFill>
                <a:latin typeface="Roboto Condensed Bold"/>
              </a:rPr>
              <a:t>COMMENT NOUS </a:t>
            </a:r>
            <a:r>
              <a:rPr lang="en-US" sz="5037" i="1" spc="125" dirty="0">
                <a:solidFill>
                  <a:srgbClr val="244357"/>
                </a:solidFill>
                <a:latin typeface="Roboto Condensed Bold"/>
              </a:rPr>
              <a:t>OBTENONS </a:t>
            </a:r>
            <a:r>
              <a:rPr lang="en-US" sz="5037" spc="125" dirty="0">
                <a:solidFill>
                  <a:srgbClr val="244357"/>
                </a:solidFill>
                <a:latin typeface="Roboto Condensed Bold"/>
              </a:rPr>
              <a:t>CETTE ÉNERGIE QUI FAIT LA DIFFÉRENCE</a:t>
            </a:r>
          </a:p>
        </p:txBody>
      </p:sp>
      <p:sp>
        <p:nvSpPr>
          <p:cNvPr id="5" name="TextBox 5"/>
          <p:cNvSpPr txBox="1"/>
          <p:nvPr/>
        </p:nvSpPr>
        <p:spPr>
          <a:xfrm>
            <a:off x="111285" y="668747"/>
            <a:ext cx="9005904" cy="3805529"/>
          </a:xfrm>
          <a:prstGeom prst="rect">
            <a:avLst/>
          </a:prstGeom>
        </p:spPr>
        <p:txBody>
          <a:bodyPr wrap="square" lIns="0" tIns="0" rIns="0" bIns="0" rtlCol="0" anchor="t">
            <a:spAutoFit/>
          </a:bodyPr>
          <a:lstStyle/>
          <a:p>
            <a:pPr algn="ctr">
              <a:lnSpc>
                <a:spcPts val="6120"/>
              </a:lnSpc>
            </a:pPr>
            <a:r>
              <a:rPr lang="en-US" sz="4200" spc="105" dirty="0" err="1">
                <a:solidFill>
                  <a:srgbClr val="244357"/>
                </a:solidFill>
                <a:latin typeface="Roboto Bold"/>
              </a:rPr>
              <a:t>L'énergie</a:t>
            </a:r>
            <a:r>
              <a:rPr lang="en-US" sz="4200" spc="105" dirty="0">
                <a:solidFill>
                  <a:srgbClr val="244357"/>
                </a:solidFill>
                <a:latin typeface="Roboto Bold"/>
              </a:rPr>
              <a:t> </a:t>
            </a:r>
            <a:r>
              <a:rPr lang="en-US" sz="4200" spc="105" dirty="0" err="1">
                <a:solidFill>
                  <a:srgbClr val="244357"/>
                </a:solidFill>
                <a:latin typeface="Roboto Bold"/>
              </a:rPr>
              <a:t>provient</a:t>
            </a:r>
            <a:r>
              <a:rPr lang="en-US" sz="4200" spc="105" dirty="0">
                <a:solidFill>
                  <a:srgbClr val="244357"/>
                </a:solidFill>
                <a:latin typeface="Roboto Bold"/>
              </a:rPr>
              <a:t> de sources </a:t>
            </a:r>
            <a:r>
              <a:rPr lang="en-US" sz="4200" spc="105" dirty="0" err="1">
                <a:solidFill>
                  <a:srgbClr val="244357"/>
                </a:solidFill>
                <a:latin typeface="Roboto Bold"/>
              </a:rPr>
              <a:t>telles</a:t>
            </a:r>
            <a:r>
              <a:rPr lang="en-US" sz="4200" spc="105" dirty="0">
                <a:solidFill>
                  <a:srgbClr val="244357"/>
                </a:solidFill>
                <a:latin typeface="Roboto Bold"/>
              </a:rPr>
              <a:t> que </a:t>
            </a:r>
            <a:r>
              <a:rPr lang="en-US" sz="4200" spc="105" dirty="0" err="1">
                <a:solidFill>
                  <a:srgbClr val="244357"/>
                </a:solidFill>
                <a:latin typeface="Roboto Bold"/>
              </a:rPr>
              <a:t>l'électricité</a:t>
            </a:r>
            <a:r>
              <a:rPr lang="en-US" sz="4200" spc="105" dirty="0">
                <a:solidFill>
                  <a:srgbClr val="244357"/>
                </a:solidFill>
                <a:latin typeface="Roboto Bold"/>
              </a:rPr>
              <a:t>, qui fait </a:t>
            </a:r>
            <a:r>
              <a:rPr lang="en-US" sz="4200" spc="105" dirty="0" err="1">
                <a:solidFill>
                  <a:srgbClr val="244357"/>
                </a:solidFill>
                <a:latin typeface="Roboto Bold"/>
              </a:rPr>
              <a:t>fonctionner</a:t>
            </a:r>
            <a:r>
              <a:rPr lang="en-US" sz="4200" spc="105" dirty="0">
                <a:solidFill>
                  <a:srgbClr val="244357"/>
                </a:solidFill>
                <a:latin typeface="Roboto Bold"/>
              </a:rPr>
              <a:t> les machines </a:t>
            </a:r>
            <a:r>
              <a:rPr lang="en-US" sz="4200" spc="105" dirty="0" err="1">
                <a:solidFill>
                  <a:srgbClr val="244357"/>
                </a:solidFill>
                <a:latin typeface="Roboto Bold"/>
              </a:rPr>
              <a:t>ou</a:t>
            </a:r>
            <a:r>
              <a:rPr lang="en-US" sz="4200" spc="105" dirty="0">
                <a:solidFill>
                  <a:srgbClr val="244357"/>
                </a:solidFill>
                <a:latin typeface="Roboto Bold"/>
              </a:rPr>
              <a:t> </a:t>
            </a:r>
            <a:r>
              <a:rPr lang="en-US" sz="4200" spc="105" dirty="0" err="1">
                <a:solidFill>
                  <a:srgbClr val="244357"/>
                </a:solidFill>
                <a:latin typeface="Roboto Bold"/>
              </a:rPr>
              <a:t>fournit</a:t>
            </a:r>
            <a:r>
              <a:rPr lang="en-US" sz="4200" spc="105" dirty="0">
                <a:solidFill>
                  <a:srgbClr val="244357"/>
                </a:solidFill>
                <a:latin typeface="Roboto Bold"/>
              </a:rPr>
              <a:t> de la </a:t>
            </a:r>
            <a:r>
              <a:rPr lang="en-US" sz="4200" spc="105" dirty="0" err="1">
                <a:solidFill>
                  <a:srgbClr val="244357"/>
                </a:solidFill>
                <a:latin typeface="Roboto Bold"/>
              </a:rPr>
              <a:t>chaleur</a:t>
            </a:r>
            <a:r>
              <a:rPr lang="en-US" sz="4200" spc="105" dirty="0">
                <a:solidFill>
                  <a:srgbClr val="244357"/>
                </a:solidFill>
                <a:latin typeface="Roboto Bold"/>
              </a:rPr>
              <a:t>.</a:t>
            </a:r>
          </a:p>
          <a:p>
            <a:pPr algn="ctr">
              <a:lnSpc>
                <a:spcPts val="6120"/>
              </a:lnSpc>
            </a:pPr>
            <a:r>
              <a:rPr lang="en-US" sz="2800" spc="70" dirty="0">
                <a:solidFill>
                  <a:srgbClr val="244357"/>
                </a:solidFill>
                <a:latin typeface="Roboto Italics"/>
              </a:rPr>
              <a:t>(Collin English) </a:t>
            </a:r>
          </a:p>
        </p:txBody>
      </p:sp>
      <p:grpSp>
        <p:nvGrpSpPr>
          <p:cNvPr id="6" name="Group 6"/>
          <p:cNvGrpSpPr/>
          <p:nvPr/>
        </p:nvGrpSpPr>
        <p:grpSpPr>
          <a:xfrm>
            <a:off x="0" y="5171562"/>
            <a:ext cx="9228474" cy="4161783"/>
            <a:chOff x="0" y="0"/>
            <a:chExt cx="12304632" cy="5549044"/>
          </a:xfrm>
        </p:grpSpPr>
        <p:pic>
          <p:nvPicPr>
            <p:cNvPr id="7" name="Picture 7"/>
            <p:cNvPicPr>
              <a:picLocks noChangeAspect="1"/>
            </p:cNvPicPr>
            <p:nvPr/>
          </p:nvPicPr>
          <p:blipFill>
            <a:blip r:embed="rId3"/>
            <a:srcRect t="16060" b="16060"/>
            <a:stretch>
              <a:fillRect/>
            </a:stretch>
          </p:blipFill>
          <p:spPr>
            <a:xfrm>
              <a:off x="0" y="0"/>
              <a:ext cx="12304632" cy="5549044"/>
            </a:xfrm>
            <a:prstGeom prst="rect">
              <a:avLst/>
            </a:prstGeom>
          </p:spPr>
        </p:pic>
      </p:grpSp>
      <p:pic>
        <p:nvPicPr>
          <p:cNvPr id="8" name="Picture 8"/>
          <p:cNvPicPr>
            <a:picLocks noChangeAspect="1"/>
          </p:cNvPicPr>
          <p:nvPr/>
        </p:nvPicPr>
        <p:blipFill>
          <a:blip r:embed="rId4"/>
          <a:srcRect/>
          <a:stretch>
            <a:fillRect/>
          </a:stretch>
        </p:blipFill>
        <p:spPr>
          <a:xfrm>
            <a:off x="16583595" y="3787337"/>
            <a:ext cx="1566309" cy="1384225"/>
          </a:xfrm>
          <a:prstGeom prst="rect">
            <a:avLst/>
          </a:prstGeom>
        </p:spPr>
      </p:pic>
      <p:pic>
        <p:nvPicPr>
          <p:cNvPr id="9" name="Picture 9"/>
          <p:cNvPicPr>
            <a:picLocks noChangeAspect="1"/>
          </p:cNvPicPr>
          <p:nvPr/>
        </p:nvPicPr>
        <p:blipFill>
          <a:blip r:embed="rId5"/>
          <a:srcRect/>
          <a:stretch>
            <a:fillRect/>
          </a:stretch>
        </p:blipFill>
        <p:spPr>
          <a:xfrm>
            <a:off x="0" y="5260316"/>
            <a:ext cx="1566309" cy="1384225"/>
          </a:xfrm>
          <a:prstGeom prst="rect">
            <a:avLst/>
          </a:prstGeom>
        </p:spPr>
      </p:pic>
      <p:pic>
        <p:nvPicPr>
          <p:cNvPr id="10" name="Picture 10"/>
          <p:cNvPicPr>
            <a:picLocks noChangeAspect="1"/>
          </p:cNvPicPr>
          <p:nvPr/>
        </p:nvPicPr>
        <p:blipFill>
          <a:blip r:embed="rId6"/>
          <a:srcRect/>
          <a:stretch>
            <a:fillRect/>
          </a:stretch>
        </p:blipFill>
        <p:spPr>
          <a:xfrm>
            <a:off x="169345" y="5297654"/>
            <a:ext cx="1106677" cy="1470223"/>
          </a:xfrm>
          <a:prstGeom prst="rect">
            <a:avLst/>
          </a:prstGeom>
        </p:spPr>
      </p:pic>
      <p:pic>
        <p:nvPicPr>
          <p:cNvPr id="11" name="Picture 11"/>
          <p:cNvPicPr>
            <a:picLocks noChangeAspect="1"/>
          </p:cNvPicPr>
          <p:nvPr/>
        </p:nvPicPr>
        <p:blipFill>
          <a:blip r:embed="rId7"/>
          <a:srcRect l="363" r="1311" b="76490"/>
          <a:stretch>
            <a:fillRect/>
          </a:stretch>
        </p:blipFill>
        <p:spPr>
          <a:xfrm>
            <a:off x="0" y="9333346"/>
            <a:ext cx="18596716" cy="249555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l="363" t="5383" r="1311" b="76490"/>
          <a:stretch>
            <a:fillRect/>
          </a:stretch>
        </p:blipFill>
        <p:spPr>
          <a:xfrm>
            <a:off x="0" y="9947511"/>
            <a:ext cx="18288000" cy="375810"/>
          </a:xfrm>
          <a:prstGeom prst="rect">
            <a:avLst/>
          </a:prstGeom>
        </p:spPr>
      </p:pic>
      <p:pic>
        <p:nvPicPr>
          <p:cNvPr id="3" name="Picture 3"/>
          <p:cNvPicPr>
            <a:picLocks noChangeAspect="1"/>
          </p:cNvPicPr>
          <p:nvPr/>
        </p:nvPicPr>
        <p:blipFill>
          <a:blip r:embed="rId3"/>
          <a:srcRect/>
          <a:stretch>
            <a:fillRect/>
          </a:stretch>
        </p:blipFill>
        <p:spPr>
          <a:xfrm>
            <a:off x="1227730" y="3230474"/>
            <a:ext cx="2161452" cy="2161452"/>
          </a:xfrm>
          <a:prstGeom prst="rect">
            <a:avLst/>
          </a:prstGeom>
        </p:spPr>
      </p:pic>
      <p:pic>
        <p:nvPicPr>
          <p:cNvPr id="4" name="Picture 4"/>
          <p:cNvPicPr>
            <a:picLocks noChangeAspect="1"/>
          </p:cNvPicPr>
          <p:nvPr/>
        </p:nvPicPr>
        <p:blipFill>
          <a:blip r:embed="rId4"/>
          <a:srcRect/>
          <a:stretch>
            <a:fillRect/>
          </a:stretch>
        </p:blipFill>
        <p:spPr>
          <a:xfrm>
            <a:off x="3794536" y="7128245"/>
            <a:ext cx="2245887" cy="2057794"/>
          </a:xfrm>
          <a:prstGeom prst="rect">
            <a:avLst/>
          </a:prstGeom>
        </p:spPr>
      </p:pic>
      <p:pic>
        <p:nvPicPr>
          <p:cNvPr id="5" name="Picture 5"/>
          <p:cNvPicPr>
            <a:picLocks noChangeAspect="1"/>
          </p:cNvPicPr>
          <p:nvPr/>
        </p:nvPicPr>
        <p:blipFill>
          <a:blip r:embed="rId5"/>
          <a:srcRect/>
          <a:stretch>
            <a:fillRect/>
          </a:stretch>
        </p:blipFill>
        <p:spPr>
          <a:xfrm>
            <a:off x="1227730" y="6108816"/>
            <a:ext cx="1682695" cy="2434279"/>
          </a:xfrm>
          <a:prstGeom prst="rect">
            <a:avLst/>
          </a:prstGeom>
        </p:spPr>
      </p:pic>
      <p:pic>
        <p:nvPicPr>
          <p:cNvPr id="6" name="Picture 6"/>
          <p:cNvPicPr>
            <a:picLocks noChangeAspect="1"/>
          </p:cNvPicPr>
          <p:nvPr/>
        </p:nvPicPr>
        <p:blipFill>
          <a:blip r:embed="rId6"/>
          <a:srcRect/>
          <a:stretch>
            <a:fillRect/>
          </a:stretch>
        </p:blipFill>
        <p:spPr>
          <a:xfrm>
            <a:off x="5811055" y="3091668"/>
            <a:ext cx="2702278" cy="2489474"/>
          </a:xfrm>
          <a:prstGeom prst="rect">
            <a:avLst/>
          </a:prstGeom>
        </p:spPr>
      </p:pic>
      <p:pic>
        <p:nvPicPr>
          <p:cNvPr id="7" name="Picture 7"/>
          <p:cNvPicPr>
            <a:picLocks noChangeAspect="1"/>
          </p:cNvPicPr>
          <p:nvPr/>
        </p:nvPicPr>
        <p:blipFill>
          <a:blip r:embed="rId7"/>
          <a:srcRect/>
          <a:stretch>
            <a:fillRect/>
          </a:stretch>
        </p:blipFill>
        <p:spPr>
          <a:xfrm>
            <a:off x="6537651" y="5774075"/>
            <a:ext cx="1975683" cy="2427874"/>
          </a:xfrm>
          <a:prstGeom prst="rect">
            <a:avLst/>
          </a:prstGeom>
        </p:spPr>
      </p:pic>
      <p:pic>
        <p:nvPicPr>
          <p:cNvPr id="8" name="Picture 8"/>
          <p:cNvPicPr>
            <a:picLocks noChangeAspect="1"/>
          </p:cNvPicPr>
          <p:nvPr/>
        </p:nvPicPr>
        <p:blipFill>
          <a:blip r:embed="rId8"/>
          <a:srcRect/>
          <a:stretch>
            <a:fillRect/>
          </a:stretch>
        </p:blipFill>
        <p:spPr>
          <a:xfrm>
            <a:off x="11075152" y="3413280"/>
            <a:ext cx="1306149" cy="2040858"/>
          </a:xfrm>
          <a:prstGeom prst="rect">
            <a:avLst/>
          </a:prstGeom>
        </p:spPr>
      </p:pic>
      <p:pic>
        <p:nvPicPr>
          <p:cNvPr id="9" name="Picture 9"/>
          <p:cNvPicPr>
            <a:picLocks noChangeAspect="1"/>
          </p:cNvPicPr>
          <p:nvPr/>
        </p:nvPicPr>
        <p:blipFill>
          <a:blip r:embed="rId9"/>
          <a:srcRect/>
          <a:stretch>
            <a:fillRect/>
          </a:stretch>
        </p:blipFill>
        <p:spPr>
          <a:xfrm>
            <a:off x="10945955" y="6746432"/>
            <a:ext cx="1564544" cy="2012276"/>
          </a:xfrm>
          <a:prstGeom prst="rect">
            <a:avLst/>
          </a:prstGeom>
        </p:spPr>
      </p:pic>
      <p:pic>
        <p:nvPicPr>
          <p:cNvPr id="10" name="Picture 10"/>
          <p:cNvPicPr>
            <a:picLocks noChangeAspect="1"/>
          </p:cNvPicPr>
          <p:nvPr/>
        </p:nvPicPr>
        <p:blipFill>
          <a:blip r:embed="rId10"/>
          <a:srcRect/>
          <a:stretch>
            <a:fillRect/>
          </a:stretch>
        </p:blipFill>
        <p:spPr>
          <a:xfrm>
            <a:off x="14958005" y="3296674"/>
            <a:ext cx="2301295" cy="2157464"/>
          </a:xfrm>
          <a:prstGeom prst="rect">
            <a:avLst/>
          </a:prstGeom>
        </p:spPr>
      </p:pic>
      <p:pic>
        <p:nvPicPr>
          <p:cNvPr id="11" name="Picture 11"/>
          <p:cNvPicPr>
            <a:picLocks noChangeAspect="1"/>
          </p:cNvPicPr>
          <p:nvPr/>
        </p:nvPicPr>
        <p:blipFill>
          <a:blip r:embed="rId11"/>
          <a:srcRect/>
          <a:stretch>
            <a:fillRect/>
          </a:stretch>
        </p:blipFill>
        <p:spPr>
          <a:xfrm>
            <a:off x="14958005" y="6550906"/>
            <a:ext cx="1724214" cy="2370053"/>
          </a:xfrm>
          <a:prstGeom prst="rect">
            <a:avLst/>
          </a:prstGeom>
        </p:spPr>
      </p:pic>
      <p:pic>
        <p:nvPicPr>
          <p:cNvPr id="12" name="Picture 12"/>
          <p:cNvPicPr>
            <a:picLocks noChangeAspect="1"/>
          </p:cNvPicPr>
          <p:nvPr/>
        </p:nvPicPr>
        <p:blipFill>
          <a:blip r:embed="rId12"/>
          <a:srcRect/>
          <a:stretch>
            <a:fillRect/>
          </a:stretch>
        </p:blipFill>
        <p:spPr>
          <a:xfrm rot="-5400000">
            <a:off x="5640758" y="5718429"/>
            <a:ext cx="7315200" cy="164592"/>
          </a:xfrm>
          <a:prstGeom prst="rect">
            <a:avLst/>
          </a:prstGeom>
        </p:spPr>
      </p:pic>
      <p:pic>
        <p:nvPicPr>
          <p:cNvPr id="13" name="Picture 13"/>
          <p:cNvPicPr>
            <a:picLocks noChangeAspect="1"/>
          </p:cNvPicPr>
          <p:nvPr/>
        </p:nvPicPr>
        <p:blipFill>
          <a:blip r:embed="rId13"/>
          <a:srcRect l="363" t="5383" r="1311" b="76490"/>
          <a:stretch>
            <a:fillRect/>
          </a:stretch>
        </p:blipFill>
        <p:spPr>
          <a:xfrm>
            <a:off x="0" y="0"/>
            <a:ext cx="18288000" cy="1924050"/>
          </a:xfrm>
          <a:prstGeom prst="rect">
            <a:avLst/>
          </a:prstGeom>
        </p:spPr>
      </p:pic>
      <p:sp>
        <p:nvSpPr>
          <p:cNvPr id="14" name="TextBox 14"/>
          <p:cNvSpPr txBox="1"/>
          <p:nvPr/>
        </p:nvSpPr>
        <p:spPr>
          <a:xfrm>
            <a:off x="457200" y="-75944"/>
            <a:ext cx="17112955" cy="2077235"/>
          </a:xfrm>
          <a:prstGeom prst="rect">
            <a:avLst/>
          </a:prstGeom>
        </p:spPr>
        <p:txBody>
          <a:bodyPr lIns="0" tIns="0" rIns="0" bIns="0" rtlCol="0" anchor="t">
            <a:spAutoFit/>
          </a:bodyPr>
          <a:lstStyle/>
          <a:p>
            <a:pPr algn="ctr">
              <a:lnSpc>
                <a:spcPts val="8389"/>
              </a:lnSpc>
              <a:spcBef>
                <a:spcPct val="0"/>
              </a:spcBef>
            </a:pPr>
            <a:r>
              <a:rPr lang="en-US" sz="5992" spc="149" dirty="0">
                <a:solidFill>
                  <a:srgbClr val="FFFFFF"/>
                </a:solidFill>
                <a:latin typeface="Roboto Condensed Bold"/>
              </a:rPr>
              <a:t>SERAIS-TU CAPABLE DE NOMMER LES SOURCES D'ÉNERGIE SUIVANTES?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l="363" t="5383" r="1311" b="76490"/>
          <a:stretch>
            <a:fillRect/>
          </a:stretch>
        </p:blipFill>
        <p:spPr>
          <a:xfrm>
            <a:off x="0" y="9856124"/>
            <a:ext cx="18288000" cy="430876"/>
          </a:xfrm>
          <a:prstGeom prst="rect">
            <a:avLst/>
          </a:prstGeom>
        </p:spPr>
      </p:pic>
      <p:pic>
        <p:nvPicPr>
          <p:cNvPr id="3" name="Picture 3"/>
          <p:cNvPicPr>
            <a:picLocks noChangeAspect="1"/>
          </p:cNvPicPr>
          <p:nvPr/>
        </p:nvPicPr>
        <p:blipFill>
          <a:blip r:embed="rId3"/>
          <a:srcRect/>
          <a:stretch>
            <a:fillRect/>
          </a:stretch>
        </p:blipFill>
        <p:spPr>
          <a:xfrm>
            <a:off x="1028700" y="2748005"/>
            <a:ext cx="2299503" cy="2299503"/>
          </a:xfrm>
          <a:prstGeom prst="rect">
            <a:avLst/>
          </a:prstGeom>
        </p:spPr>
      </p:pic>
      <p:pic>
        <p:nvPicPr>
          <p:cNvPr id="4" name="Picture 4"/>
          <p:cNvPicPr>
            <a:picLocks noChangeAspect="1"/>
          </p:cNvPicPr>
          <p:nvPr/>
        </p:nvPicPr>
        <p:blipFill>
          <a:blip r:embed="rId4"/>
          <a:srcRect/>
          <a:stretch>
            <a:fillRect/>
          </a:stretch>
        </p:blipFill>
        <p:spPr>
          <a:xfrm>
            <a:off x="3945875" y="7242345"/>
            <a:ext cx="2016475" cy="1847596"/>
          </a:xfrm>
          <a:prstGeom prst="rect">
            <a:avLst/>
          </a:prstGeom>
        </p:spPr>
      </p:pic>
      <p:pic>
        <p:nvPicPr>
          <p:cNvPr id="5" name="Picture 5"/>
          <p:cNvPicPr>
            <a:picLocks noChangeAspect="1"/>
          </p:cNvPicPr>
          <p:nvPr/>
        </p:nvPicPr>
        <p:blipFill>
          <a:blip r:embed="rId5"/>
          <a:srcRect/>
          <a:stretch>
            <a:fillRect/>
          </a:stretch>
        </p:blipFill>
        <p:spPr>
          <a:xfrm>
            <a:off x="1183190" y="6033681"/>
            <a:ext cx="1635679" cy="2366263"/>
          </a:xfrm>
          <a:prstGeom prst="rect">
            <a:avLst/>
          </a:prstGeom>
        </p:spPr>
      </p:pic>
      <p:pic>
        <p:nvPicPr>
          <p:cNvPr id="6" name="Picture 6"/>
          <p:cNvPicPr>
            <a:picLocks noChangeAspect="1"/>
          </p:cNvPicPr>
          <p:nvPr/>
        </p:nvPicPr>
        <p:blipFill>
          <a:blip r:embed="rId6"/>
          <a:srcRect/>
          <a:stretch>
            <a:fillRect/>
          </a:stretch>
        </p:blipFill>
        <p:spPr>
          <a:xfrm>
            <a:off x="5898801" y="2506936"/>
            <a:ext cx="2874873" cy="2648476"/>
          </a:xfrm>
          <a:prstGeom prst="rect">
            <a:avLst/>
          </a:prstGeom>
        </p:spPr>
      </p:pic>
      <p:pic>
        <p:nvPicPr>
          <p:cNvPr id="7" name="Picture 7"/>
          <p:cNvPicPr>
            <a:picLocks noChangeAspect="1"/>
          </p:cNvPicPr>
          <p:nvPr/>
        </p:nvPicPr>
        <p:blipFill>
          <a:blip r:embed="rId7"/>
          <a:srcRect/>
          <a:stretch>
            <a:fillRect/>
          </a:stretch>
        </p:blipFill>
        <p:spPr>
          <a:xfrm>
            <a:off x="6561547" y="5886450"/>
            <a:ext cx="1942230" cy="2386765"/>
          </a:xfrm>
          <a:prstGeom prst="rect">
            <a:avLst/>
          </a:prstGeom>
        </p:spPr>
      </p:pic>
      <p:pic>
        <p:nvPicPr>
          <p:cNvPr id="8" name="Picture 8"/>
          <p:cNvPicPr>
            <a:picLocks noChangeAspect="1"/>
          </p:cNvPicPr>
          <p:nvPr/>
        </p:nvPicPr>
        <p:blipFill>
          <a:blip r:embed="rId8"/>
          <a:srcRect/>
          <a:stretch>
            <a:fillRect/>
          </a:stretch>
        </p:blipFill>
        <p:spPr>
          <a:xfrm>
            <a:off x="11317849" y="3059674"/>
            <a:ext cx="1310065" cy="2046977"/>
          </a:xfrm>
          <a:prstGeom prst="rect">
            <a:avLst/>
          </a:prstGeom>
        </p:spPr>
      </p:pic>
      <p:pic>
        <p:nvPicPr>
          <p:cNvPr id="9" name="Picture 9"/>
          <p:cNvPicPr>
            <a:picLocks noChangeAspect="1"/>
          </p:cNvPicPr>
          <p:nvPr/>
        </p:nvPicPr>
        <p:blipFill>
          <a:blip r:embed="rId9"/>
          <a:srcRect/>
          <a:stretch>
            <a:fillRect/>
          </a:stretch>
        </p:blipFill>
        <p:spPr>
          <a:xfrm>
            <a:off x="11188264" y="6402820"/>
            <a:ext cx="1569235" cy="2018308"/>
          </a:xfrm>
          <a:prstGeom prst="rect">
            <a:avLst/>
          </a:prstGeom>
        </p:spPr>
      </p:pic>
      <p:pic>
        <p:nvPicPr>
          <p:cNvPr id="10" name="Picture 10"/>
          <p:cNvPicPr>
            <a:picLocks noChangeAspect="1"/>
          </p:cNvPicPr>
          <p:nvPr/>
        </p:nvPicPr>
        <p:blipFill>
          <a:blip r:embed="rId10"/>
          <a:srcRect/>
          <a:stretch>
            <a:fillRect/>
          </a:stretch>
        </p:blipFill>
        <p:spPr>
          <a:xfrm>
            <a:off x="15212343" y="2942719"/>
            <a:ext cx="2308194" cy="2163932"/>
          </a:xfrm>
          <a:prstGeom prst="rect">
            <a:avLst/>
          </a:prstGeom>
        </p:spPr>
      </p:pic>
      <p:pic>
        <p:nvPicPr>
          <p:cNvPr id="11" name="Picture 11"/>
          <p:cNvPicPr>
            <a:picLocks noChangeAspect="1"/>
          </p:cNvPicPr>
          <p:nvPr/>
        </p:nvPicPr>
        <p:blipFill>
          <a:blip r:embed="rId11"/>
          <a:srcRect/>
          <a:stretch>
            <a:fillRect/>
          </a:stretch>
        </p:blipFill>
        <p:spPr>
          <a:xfrm>
            <a:off x="15212343" y="6206707"/>
            <a:ext cx="1729383" cy="2377159"/>
          </a:xfrm>
          <a:prstGeom prst="rect">
            <a:avLst/>
          </a:prstGeom>
        </p:spPr>
      </p:pic>
      <p:pic>
        <p:nvPicPr>
          <p:cNvPr id="12" name="Picture 12"/>
          <p:cNvPicPr>
            <a:picLocks noChangeAspect="1"/>
          </p:cNvPicPr>
          <p:nvPr/>
        </p:nvPicPr>
        <p:blipFill>
          <a:blip r:embed="rId12"/>
          <a:srcRect/>
          <a:stretch>
            <a:fillRect/>
          </a:stretch>
        </p:blipFill>
        <p:spPr>
          <a:xfrm rot="-5400000">
            <a:off x="5640758" y="5804154"/>
            <a:ext cx="7315200" cy="164592"/>
          </a:xfrm>
          <a:prstGeom prst="rect">
            <a:avLst/>
          </a:prstGeom>
        </p:spPr>
      </p:pic>
      <p:pic>
        <p:nvPicPr>
          <p:cNvPr id="13" name="Picture 13"/>
          <p:cNvPicPr>
            <a:picLocks noChangeAspect="1"/>
          </p:cNvPicPr>
          <p:nvPr/>
        </p:nvPicPr>
        <p:blipFill>
          <a:blip r:embed="rId13"/>
          <a:srcRect l="363" t="5383" r="1311" b="76490"/>
          <a:stretch>
            <a:fillRect/>
          </a:stretch>
        </p:blipFill>
        <p:spPr>
          <a:xfrm>
            <a:off x="-631" y="0"/>
            <a:ext cx="18401203" cy="1924050"/>
          </a:xfrm>
          <a:prstGeom prst="rect">
            <a:avLst/>
          </a:prstGeom>
        </p:spPr>
      </p:pic>
      <p:sp>
        <p:nvSpPr>
          <p:cNvPr id="14" name="TextBox 14"/>
          <p:cNvSpPr txBox="1"/>
          <p:nvPr/>
        </p:nvSpPr>
        <p:spPr>
          <a:xfrm>
            <a:off x="1234409" y="5122318"/>
            <a:ext cx="1859318" cy="575029"/>
          </a:xfrm>
          <a:prstGeom prst="rect">
            <a:avLst/>
          </a:prstGeom>
        </p:spPr>
        <p:txBody>
          <a:bodyPr wrap="square" lIns="0" tIns="0" rIns="0" bIns="0" rtlCol="0" anchor="t">
            <a:spAutoFit/>
          </a:bodyPr>
          <a:lstStyle/>
          <a:p>
            <a:pPr algn="ctr">
              <a:lnSpc>
                <a:spcPts val="4796"/>
              </a:lnSpc>
            </a:pPr>
            <a:r>
              <a:rPr lang="en-US" sz="3425" dirty="0">
                <a:solidFill>
                  <a:srgbClr val="244357"/>
                </a:solidFill>
                <a:latin typeface="Open Sans Bold"/>
              </a:rPr>
              <a:t>SOLAIRE</a:t>
            </a:r>
          </a:p>
        </p:txBody>
      </p:sp>
      <p:sp>
        <p:nvSpPr>
          <p:cNvPr id="15" name="TextBox 15"/>
          <p:cNvSpPr txBox="1"/>
          <p:nvPr/>
        </p:nvSpPr>
        <p:spPr>
          <a:xfrm>
            <a:off x="1030228" y="8434117"/>
            <a:ext cx="2299503" cy="575029"/>
          </a:xfrm>
          <a:prstGeom prst="rect">
            <a:avLst/>
          </a:prstGeom>
        </p:spPr>
        <p:txBody>
          <a:bodyPr wrap="square" lIns="0" tIns="0" rIns="0" bIns="0" rtlCol="0" anchor="t">
            <a:spAutoFit/>
          </a:bodyPr>
          <a:lstStyle/>
          <a:p>
            <a:pPr algn="ctr">
              <a:lnSpc>
                <a:spcPts val="4796"/>
              </a:lnSpc>
            </a:pPr>
            <a:r>
              <a:rPr lang="en-US" sz="3425" dirty="0">
                <a:solidFill>
                  <a:srgbClr val="244357"/>
                </a:solidFill>
                <a:latin typeface="Open Sans Bold"/>
              </a:rPr>
              <a:t>BIOMASSE</a:t>
            </a:r>
          </a:p>
        </p:txBody>
      </p:sp>
      <p:sp>
        <p:nvSpPr>
          <p:cNvPr id="16" name="TextBox 16"/>
          <p:cNvSpPr txBox="1"/>
          <p:nvPr/>
        </p:nvSpPr>
        <p:spPr>
          <a:xfrm>
            <a:off x="5561184" y="5109961"/>
            <a:ext cx="3550105" cy="575029"/>
          </a:xfrm>
          <a:prstGeom prst="rect">
            <a:avLst/>
          </a:prstGeom>
        </p:spPr>
        <p:txBody>
          <a:bodyPr wrap="square" lIns="0" tIns="0" rIns="0" bIns="0" rtlCol="0" anchor="t">
            <a:spAutoFit/>
          </a:bodyPr>
          <a:lstStyle/>
          <a:p>
            <a:pPr algn="ctr">
              <a:lnSpc>
                <a:spcPts val="4796"/>
              </a:lnSpc>
            </a:pPr>
            <a:r>
              <a:rPr lang="en-US" sz="3425" dirty="0">
                <a:solidFill>
                  <a:srgbClr val="244357"/>
                </a:solidFill>
                <a:latin typeface="Open Sans Bold"/>
              </a:rPr>
              <a:t>GÉOTHERMIQUE</a:t>
            </a:r>
          </a:p>
        </p:txBody>
      </p:sp>
      <p:sp>
        <p:nvSpPr>
          <p:cNvPr id="17" name="TextBox 17"/>
          <p:cNvSpPr txBox="1"/>
          <p:nvPr/>
        </p:nvSpPr>
        <p:spPr>
          <a:xfrm>
            <a:off x="6912379" y="8342793"/>
            <a:ext cx="1302323" cy="579254"/>
          </a:xfrm>
          <a:prstGeom prst="rect">
            <a:avLst/>
          </a:prstGeom>
        </p:spPr>
        <p:txBody>
          <a:bodyPr wrap="square" lIns="0" tIns="0" rIns="0" bIns="0" rtlCol="0" anchor="t">
            <a:spAutoFit/>
          </a:bodyPr>
          <a:lstStyle/>
          <a:p>
            <a:pPr algn="ctr">
              <a:lnSpc>
                <a:spcPts val="4796"/>
              </a:lnSpc>
            </a:pPr>
            <a:r>
              <a:rPr lang="en-US" sz="3425" dirty="0">
                <a:solidFill>
                  <a:srgbClr val="244357"/>
                </a:solidFill>
                <a:latin typeface="Open Sans Bold"/>
              </a:rPr>
              <a:t>VENT</a:t>
            </a:r>
          </a:p>
        </p:txBody>
      </p:sp>
      <p:sp>
        <p:nvSpPr>
          <p:cNvPr id="18" name="TextBox 18"/>
          <p:cNvSpPr txBox="1"/>
          <p:nvPr/>
        </p:nvSpPr>
        <p:spPr>
          <a:xfrm>
            <a:off x="2842937" y="9122018"/>
            <a:ext cx="4222350" cy="575029"/>
          </a:xfrm>
          <a:prstGeom prst="rect">
            <a:avLst/>
          </a:prstGeom>
        </p:spPr>
        <p:txBody>
          <a:bodyPr wrap="square" lIns="0" tIns="0" rIns="0" bIns="0" rtlCol="0" anchor="t">
            <a:spAutoFit/>
          </a:bodyPr>
          <a:lstStyle/>
          <a:p>
            <a:pPr algn="ctr">
              <a:lnSpc>
                <a:spcPts val="4796"/>
              </a:lnSpc>
            </a:pPr>
            <a:r>
              <a:rPr lang="en-US" sz="3425" dirty="0">
                <a:solidFill>
                  <a:srgbClr val="244357"/>
                </a:solidFill>
                <a:latin typeface="Open Sans Bold"/>
              </a:rPr>
              <a:t>HYDROÉLECTRICITÉ</a:t>
            </a:r>
          </a:p>
        </p:txBody>
      </p:sp>
      <p:sp>
        <p:nvSpPr>
          <p:cNvPr id="19" name="TextBox 19"/>
          <p:cNvSpPr txBox="1"/>
          <p:nvPr/>
        </p:nvSpPr>
        <p:spPr>
          <a:xfrm>
            <a:off x="11031309" y="5221902"/>
            <a:ext cx="1883143" cy="552331"/>
          </a:xfrm>
          <a:prstGeom prst="rect">
            <a:avLst/>
          </a:prstGeom>
        </p:spPr>
        <p:txBody>
          <a:bodyPr wrap="square" lIns="0" tIns="0" rIns="0" bIns="0" rtlCol="0" anchor="t">
            <a:spAutoFit/>
          </a:bodyPr>
          <a:lstStyle/>
          <a:p>
            <a:pPr algn="ctr">
              <a:lnSpc>
                <a:spcPts val="4648"/>
              </a:lnSpc>
            </a:pPr>
            <a:r>
              <a:rPr lang="en-US" sz="3320" dirty="0">
                <a:solidFill>
                  <a:srgbClr val="244357"/>
                </a:solidFill>
                <a:latin typeface="Open Sans Bold"/>
              </a:rPr>
              <a:t>PÉTROLE</a:t>
            </a:r>
          </a:p>
        </p:txBody>
      </p:sp>
      <p:sp>
        <p:nvSpPr>
          <p:cNvPr id="20" name="TextBox 20"/>
          <p:cNvSpPr txBox="1"/>
          <p:nvPr/>
        </p:nvSpPr>
        <p:spPr>
          <a:xfrm>
            <a:off x="15212343" y="5221902"/>
            <a:ext cx="2308194" cy="552331"/>
          </a:xfrm>
          <a:prstGeom prst="rect">
            <a:avLst/>
          </a:prstGeom>
        </p:spPr>
        <p:txBody>
          <a:bodyPr wrap="square" lIns="0" tIns="0" rIns="0" bIns="0" rtlCol="0" anchor="t">
            <a:spAutoFit/>
          </a:bodyPr>
          <a:lstStyle/>
          <a:p>
            <a:pPr algn="ctr">
              <a:lnSpc>
                <a:spcPts val="4648"/>
              </a:lnSpc>
            </a:pPr>
            <a:r>
              <a:rPr lang="en-US" sz="3320" dirty="0">
                <a:solidFill>
                  <a:srgbClr val="244357"/>
                </a:solidFill>
                <a:latin typeface="Open Sans Bold"/>
              </a:rPr>
              <a:t>CHARBON</a:t>
            </a:r>
          </a:p>
        </p:txBody>
      </p:sp>
      <p:sp>
        <p:nvSpPr>
          <p:cNvPr id="21" name="TextBox 21"/>
          <p:cNvSpPr txBox="1"/>
          <p:nvPr/>
        </p:nvSpPr>
        <p:spPr>
          <a:xfrm>
            <a:off x="10684680" y="8519067"/>
            <a:ext cx="2576399" cy="552331"/>
          </a:xfrm>
          <a:prstGeom prst="rect">
            <a:avLst/>
          </a:prstGeom>
        </p:spPr>
        <p:txBody>
          <a:bodyPr wrap="square" lIns="0" tIns="0" rIns="0" bIns="0" rtlCol="0" anchor="t">
            <a:spAutoFit/>
          </a:bodyPr>
          <a:lstStyle/>
          <a:p>
            <a:pPr algn="ctr">
              <a:lnSpc>
                <a:spcPts val="4648"/>
              </a:lnSpc>
            </a:pPr>
            <a:r>
              <a:rPr lang="en-US" sz="3320" dirty="0">
                <a:solidFill>
                  <a:srgbClr val="244357"/>
                </a:solidFill>
                <a:latin typeface="Open Sans Bold"/>
              </a:rPr>
              <a:t>NUCLÉAIRE</a:t>
            </a:r>
          </a:p>
        </p:txBody>
      </p:sp>
      <p:sp>
        <p:nvSpPr>
          <p:cNvPr id="22" name="TextBox 22"/>
          <p:cNvSpPr txBox="1"/>
          <p:nvPr/>
        </p:nvSpPr>
        <p:spPr>
          <a:xfrm>
            <a:off x="14728124" y="8511386"/>
            <a:ext cx="2942656" cy="572749"/>
          </a:xfrm>
          <a:prstGeom prst="rect">
            <a:avLst/>
          </a:prstGeom>
        </p:spPr>
        <p:txBody>
          <a:bodyPr lIns="0" tIns="0" rIns="0" bIns="0" rtlCol="0" anchor="t">
            <a:spAutoFit/>
          </a:bodyPr>
          <a:lstStyle/>
          <a:p>
            <a:pPr algn="ctr">
              <a:lnSpc>
                <a:spcPts val="4648"/>
              </a:lnSpc>
            </a:pPr>
            <a:r>
              <a:rPr lang="en-US" sz="3320" dirty="0">
                <a:solidFill>
                  <a:srgbClr val="244357"/>
                </a:solidFill>
                <a:latin typeface="Open Sans Bold"/>
              </a:rPr>
              <a:t>GAZ NATUREL</a:t>
            </a:r>
          </a:p>
        </p:txBody>
      </p:sp>
      <p:sp>
        <p:nvSpPr>
          <p:cNvPr id="23" name="TextBox 23"/>
          <p:cNvSpPr txBox="1"/>
          <p:nvPr/>
        </p:nvSpPr>
        <p:spPr>
          <a:xfrm>
            <a:off x="309393" y="-1191512"/>
            <a:ext cx="17603791" cy="3154453"/>
          </a:xfrm>
          <a:prstGeom prst="rect">
            <a:avLst/>
          </a:prstGeom>
        </p:spPr>
        <p:txBody>
          <a:bodyPr lIns="0" tIns="0" rIns="0" bIns="0" rtlCol="0" anchor="t">
            <a:spAutoFit/>
          </a:bodyPr>
          <a:lstStyle/>
          <a:p>
            <a:pPr algn="ctr">
              <a:lnSpc>
                <a:spcPts val="8389"/>
              </a:lnSpc>
              <a:spcBef>
                <a:spcPct val="0"/>
              </a:spcBef>
            </a:pPr>
            <a:endParaRPr dirty="0"/>
          </a:p>
          <a:p>
            <a:pPr algn="ctr">
              <a:lnSpc>
                <a:spcPts val="8389"/>
              </a:lnSpc>
              <a:spcBef>
                <a:spcPct val="0"/>
              </a:spcBef>
            </a:pPr>
            <a:r>
              <a:rPr lang="en-US" sz="5992" spc="149" dirty="0">
                <a:solidFill>
                  <a:srgbClr val="FFFFFF"/>
                </a:solidFill>
                <a:latin typeface="Roboto Condensed Bold"/>
              </a:rPr>
              <a:t>SOURCES D'ÉNERGIE RENOUVELABLES ET NON RENOUVELABLES</a:t>
            </a:r>
          </a:p>
        </p:txBody>
      </p:sp>
      <p:pic>
        <p:nvPicPr>
          <p:cNvPr id="24" name="Picture 24"/>
          <p:cNvPicPr>
            <a:picLocks noChangeAspect="1"/>
          </p:cNvPicPr>
          <p:nvPr/>
        </p:nvPicPr>
        <p:blipFill>
          <a:blip r:embed="rId14"/>
          <a:srcRect/>
          <a:stretch>
            <a:fillRect/>
          </a:stretch>
        </p:blipFill>
        <p:spPr>
          <a:xfrm>
            <a:off x="13161815" y="5118074"/>
            <a:ext cx="1566309" cy="1384225"/>
          </a:xfrm>
          <a:prstGeom prst="rect">
            <a:avLst/>
          </a:prstGeom>
        </p:spPr>
      </p:pic>
      <p:pic>
        <p:nvPicPr>
          <p:cNvPr id="25" name="Picture 25"/>
          <p:cNvPicPr>
            <a:picLocks noChangeAspect="1"/>
          </p:cNvPicPr>
          <p:nvPr/>
        </p:nvPicPr>
        <p:blipFill>
          <a:blip r:embed="rId15"/>
          <a:srcRect/>
          <a:stretch>
            <a:fillRect/>
          </a:stretch>
        </p:blipFill>
        <p:spPr>
          <a:xfrm>
            <a:off x="13331160" y="5155412"/>
            <a:ext cx="1106677" cy="1470223"/>
          </a:xfrm>
          <a:prstGeom prst="rect">
            <a:avLst/>
          </a:prstGeom>
        </p:spPr>
      </p:pic>
      <p:pic>
        <p:nvPicPr>
          <p:cNvPr id="26" name="Picture 26"/>
          <p:cNvPicPr>
            <a:picLocks noChangeAspect="1"/>
          </p:cNvPicPr>
          <p:nvPr/>
        </p:nvPicPr>
        <p:blipFill>
          <a:blip r:embed="rId16"/>
          <a:srcRect/>
          <a:stretch>
            <a:fillRect/>
          </a:stretch>
        </p:blipFill>
        <p:spPr>
          <a:xfrm>
            <a:off x="3759447" y="5118074"/>
            <a:ext cx="1566309" cy="1384225"/>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THE ENVIRONMENT AND CLIMATE CHANGE (4)">
            <a:hlinkClick r:id="" action="ppaction://media"/>
            <a:extLst>
              <a:ext uri="{FF2B5EF4-FFF2-40B4-BE49-F238E27FC236}">
                <a16:creationId xmlns:a16="http://schemas.microsoft.com/office/drawing/2014/main" id="{B31F5527-7C8E-4FAA-9274-435BF64A910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8288000" cy="10287000"/>
          </a:xfrm>
          <a:prstGeom prst="rect">
            <a:avLst/>
          </a:prstGeom>
        </p:spPr>
      </p:pic>
      <p:sp>
        <p:nvSpPr>
          <p:cNvPr id="2" name="AutoShape 2"/>
          <p:cNvSpPr/>
          <p:nvPr/>
        </p:nvSpPr>
        <p:spPr>
          <a:xfrm>
            <a:off x="1561209" y="1"/>
            <a:ext cx="6725772" cy="10287000"/>
          </a:xfrm>
          <a:prstGeom prst="rect">
            <a:avLst/>
          </a:prstGeom>
          <a:solidFill>
            <a:srgbClr val="795548"/>
          </a:solidFill>
        </p:spPr>
      </p:sp>
      <p:pic>
        <p:nvPicPr>
          <p:cNvPr id="3" name="Picture 3"/>
          <p:cNvPicPr>
            <a:picLocks noChangeAspect="1"/>
          </p:cNvPicPr>
          <p:nvPr/>
        </p:nvPicPr>
        <p:blipFill>
          <a:blip r:embed="rId5"/>
          <a:srcRect/>
          <a:stretch>
            <a:fillRect/>
          </a:stretch>
        </p:blipFill>
        <p:spPr>
          <a:xfrm>
            <a:off x="2992711" y="5222124"/>
            <a:ext cx="3862768" cy="4114800"/>
          </a:xfrm>
          <a:prstGeom prst="rect">
            <a:avLst/>
          </a:prstGeom>
        </p:spPr>
      </p:pic>
      <p:sp>
        <p:nvSpPr>
          <p:cNvPr id="4" name="TextBox 4"/>
          <p:cNvSpPr txBox="1"/>
          <p:nvPr/>
        </p:nvSpPr>
        <p:spPr>
          <a:xfrm>
            <a:off x="1443242" y="1409700"/>
            <a:ext cx="6961706" cy="2381101"/>
          </a:xfrm>
          <a:prstGeom prst="rect">
            <a:avLst/>
          </a:prstGeom>
        </p:spPr>
        <p:txBody>
          <a:bodyPr wrap="square" lIns="0" tIns="0" rIns="0" bIns="0" rtlCol="0" anchor="t">
            <a:spAutoFit/>
          </a:bodyPr>
          <a:lstStyle/>
          <a:p>
            <a:pPr algn="ctr">
              <a:lnSpc>
                <a:spcPts val="9586"/>
              </a:lnSpc>
              <a:spcBef>
                <a:spcPct val="0"/>
              </a:spcBef>
            </a:pPr>
            <a:r>
              <a:rPr lang="en-US" sz="6847" dirty="0">
                <a:solidFill>
                  <a:srgbClr val="FFFFFF"/>
                </a:solidFill>
                <a:latin typeface="Open Sans Bold"/>
              </a:rPr>
              <a:t>COMBUSTIBLES</a:t>
            </a:r>
          </a:p>
          <a:p>
            <a:pPr algn="ctr">
              <a:lnSpc>
                <a:spcPts val="9586"/>
              </a:lnSpc>
              <a:spcBef>
                <a:spcPct val="0"/>
              </a:spcBef>
            </a:pPr>
            <a:r>
              <a:rPr lang="en-US" sz="6847" dirty="0">
                <a:solidFill>
                  <a:srgbClr val="FFFFFF"/>
                </a:solidFill>
                <a:latin typeface="Open Sans Bold"/>
              </a:rPr>
              <a:t>FOSSILES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96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2776384"/>
            <a:ext cx="18288000" cy="3143703"/>
            <a:chOff x="0" y="0"/>
            <a:chExt cx="24384000" cy="4191604"/>
          </a:xfrm>
        </p:grpSpPr>
        <p:pic>
          <p:nvPicPr>
            <p:cNvPr id="3" name="Picture 3"/>
            <p:cNvPicPr>
              <a:picLocks noChangeAspect="1"/>
            </p:cNvPicPr>
            <p:nvPr/>
          </p:nvPicPr>
          <p:blipFill>
            <a:blip r:embed="rId2"/>
            <a:srcRect t="9945" b="9945"/>
            <a:stretch>
              <a:fillRect/>
            </a:stretch>
          </p:blipFill>
          <p:spPr>
            <a:xfrm>
              <a:off x="0" y="0"/>
              <a:ext cx="8128000" cy="4191604"/>
            </a:xfrm>
            <a:prstGeom prst="rect">
              <a:avLst/>
            </a:prstGeom>
          </p:spPr>
        </p:pic>
        <p:pic>
          <p:nvPicPr>
            <p:cNvPr id="4" name="Picture 4"/>
            <p:cNvPicPr>
              <a:picLocks noChangeAspect="1"/>
            </p:cNvPicPr>
            <p:nvPr/>
          </p:nvPicPr>
          <p:blipFill>
            <a:blip r:embed="rId3"/>
            <a:srcRect t="11334" b="11334"/>
            <a:stretch>
              <a:fillRect/>
            </a:stretch>
          </p:blipFill>
          <p:spPr>
            <a:xfrm>
              <a:off x="8128000" y="0"/>
              <a:ext cx="8128000" cy="4191604"/>
            </a:xfrm>
            <a:prstGeom prst="rect">
              <a:avLst/>
            </a:prstGeom>
          </p:spPr>
        </p:pic>
        <p:pic>
          <p:nvPicPr>
            <p:cNvPr id="5" name="Picture 5"/>
            <p:cNvPicPr>
              <a:picLocks noChangeAspect="1"/>
            </p:cNvPicPr>
            <p:nvPr/>
          </p:nvPicPr>
          <p:blipFill>
            <a:blip r:embed="rId4"/>
            <a:srcRect t="1118" b="1118"/>
            <a:stretch>
              <a:fillRect/>
            </a:stretch>
          </p:blipFill>
          <p:spPr>
            <a:xfrm>
              <a:off x="16256000" y="0"/>
              <a:ext cx="8128000" cy="4191604"/>
            </a:xfrm>
            <a:prstGeom prst="rect">
              <a:avLst/>
            </a:prstGeom>
          </p:spPr>
        </p:pic>
      </p:grpSp>
      <p:sp>
        <p:nvSpPr>
          <p:cNvPr id="6" name="TextBox 6"/>
          <p:cNvSpPr txBox="1"/>
          <p:nvPr/>
        </p:nvSpPr>
        <p:spPr>
          <a:xfrm>
            <a:off x="1972865" y="6371103"/>
            <a:ext cx="14342269" cy="2224904"/>
          </a:xfrm>
          <a:prstGeom prst="rect">
            <a:avLst/>
          </a:prstGeom>
        </p:spPr>
        <p:txBody>
          <a:bodyPr lIns="0" tIns="0" rIns="0" bIns="0" rtlCol="0" anchor="t">
            <a:spAutoFit/>
          </a:bodyPr>
          <a:lstStyle/>
          <a:p>
            <a:pPr algn="ctr">
              <a:lnSpc>
                <a:spcPts val="8960"/>
              </a:lnSpc>
            </a:pPr>
            <a:r>
              <a:rPr lang="en-US" sz="6400" dirty="0" err="1">
                <a:solidFill>
                  <a:srgbClr val="1C2B47"/>
                </a:solidFill>
                <a:latin typeface="Roboto Bold"/>
              </a:rPr>
              <a:t>Avez-vous</a:t>
            </a:r>
            <a:r>
              <a:rPr lang="en-US" sz="6400" dirty="0">
                <a:solidFill>
                  <a:srgbClr val="1C2B47"/>
                </a:solidFill>
                <a:latin typeface="Roboto Bold"/>
              </a:rPr>
              <a:t> </a:t>
            </a:r>
            <a:r>
              <a:rPr lang="en-US" sz="6400" dirty="0" err="1">
                <a:solidFill>
                  <a:srgbClr val="1C2B47"/>
                </a:solidFill>
                <a:latin typeface="Roboto Bold"/>
              </a:rPr>
              <a:t>entendu</a:t>
            </a:r>
            <a:r>
              <a:rPr lang="en-US" sz="6400" dirty="0">
                <a:solidFill>
                  <a:srgbClr val="1C2B47"/>
                </a:solidFill>
                <a:latin typeface="Roboto Bold"/>
              </a:rPr>
              <a:t> </a:t>
            </a:r>
            <a:r>
              <a:rPr lang="en-US" sz="6400" dirty="0" err="1">
                <a:solidFill>
                  <a:srgbClr val="1C2B47"/>
                </a:solidFill>
                <a:latin typeface="Roboto Bold"/>
              </a:rPr>
              <a:t>parler</a:t>
            </a:r>
            <a:r>
              <a:rPr lang="en-US" sz="6400" dirty="0">
                <a:solidFill>
                  <a:srgbClr val="1C2B47"/>
                </a:solidFill>
                <a:latin typeface="Roboto Bold"/>
              </a:rPr>
              <a:t> du </a:t>
            </a:r>
            <a:r>
              <a:rPr lang="en-US" sz="6400" dirty="0" err="1">
                <a:solidFill>
                  <a:srgbClr val="1C2B47"/>
                </a:solidFill>
                <a:latin typeface="Roboto Bold"/>
              </a:rPr>
              <a:t>terme</a:t>
            </a:r>
            <a:r>
              <a:rPr lang="en-US" sz="6400" dirty="0">
                <a:solidFill>
                  <a:srgbClr val="1C2B47"/>
                </a:solidFill>
                <a:latin typeface="Roboto Bold"/>
              </a:rPr>
              <a:t> combustible </a:t>
            </a:r>
            <a:r>
              <a:rPr lang="en-US" sz="6400" dirty="0" err="1">
                <a:solidFill>
                  <a:srgbClr val="1C2B47"/>
                </a:solidFill>
                <a:latin typeface="Roboto Bold"/>
              </a:rPr>
              <a:t>fossile</a:t>
            </a:r>
            <a:r>
              <a:rPr lang="en-US" sz="6400" dirty="0">
                <a:solidFill>
                  <a:srgbClr val="1C2B47"/>
                </a:solidFill>
                <a:latin typeface="Roboto Bold"/>
              </a:rPr>
              <a:t> ?</a:t>
            </a:r>
          </a:p>
        </p:txBody>
      </p:sp>
      <p:pic>
        <p:nvPicPr>
          <p:cNvPr id="7" name="Picture 7"/>
          <p:cNvPicPr>
            <a:picLocks noChangeAspect="1"/>
          </p:cNvPicPr>
          <p:nvPr/>
        </p:nvPicPr>
        <p:blipFill>
          <a:blip r:embed="rId5">
            <a:alphaModFix amt="16000"/>
          </a:blip>
          <a:srcRect/>
          <a:stretch>
            <a:fillRect/>
          </a:stretch>
        </p:blipFill>
        <p:spPr>
          <a:xfrm>
            <a:off x="15195654" y="5931106"/>
            <a:ext cx="2914667" cy="2922995"/>
          </a:xfrm>
          <a:prstGeom prst="rect">
            <a:avLst/>
          </a:prstGeom>
        </p:spPr>
      </p:pic>
      <p:sp>
        <p:nvSpPr>
          <p:cNvPr id="8" name="TextBox 8"/>
          <p:cNvSpPr txBox="1"/>
          <p:nvPr/>
        </p:nvSpPr>
        <p:spPr>
          <a:xfrm>
            <a:off x="165220" y="1068979"/>
            <a:ext cx="17945101" cy="1006622"/>
          </a:xfrm>
          <a:prstGeom prst="rect">
            <a:avLst/>
          </a:prstGeom>
        </p:spPr>
        <p:txBody>
          <a:bodyPr wrap="square" lIns="0" tIns="0" rIns="0" bIns="0" rtlCol="0" anchor="t">
            <a:spAutoFit/>
          </a:bodyPr>
          <a:lstStyle/>
          <a:p>
            <a:pPr lvl="0" algn="ctr">
              <a:lnSpc>
                <a:spcPts val="7840"/>
              </a:lnSpc>
              <a:spcBef>
                <a:spcPct val="0"/>
              </a:spcBef>
            </a:pPr>
            <a:r>
              <a:rPr lang="en-US" sz="8000" dirty="0">
                <a:solidFill>
                  <a:srgbClr val="69484F"/>
                </a:solidFill>
                <a:latin typeface="Roboto Condensed Bold"/>
              </a:rPr>
              <a:t>QU'EST-CE QU'UN COMBUSTIBLE FOSSILE ?</a:t>
            </a:r>
          </a:p>
        </p:txBody>
      </p:sp>
      <p:grpSp>
        <p:nvGrpSpPr>
          <p:cNvPr id="9" name="Group 9"/>
          <p:cNvGrpSpPr/>
          <p:nvPr/>
        </p:nvGrpSpPr>
        <p:grpSpPr>
          <a:xfrm>
            <a:off x="0" y="9097209"/>
            <a:ext cx="18288000" cy="1277007"/>
            <a:chOff x="0" y="0"/>
            <a:chExt cx="6186311" cy="431975"/>
          </a:xfrm>
        </p:grpSpPr>
        <p:sp>
          <p:nvSpPr>
            <p:cNvPr id="10" name="Freeform 10"/>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795548"/>
            </a:solidFill>
          </p:spPr>
        </p:sp>
      </p:grpSp>
      <p:sp>
        <p:nvSpPr>
          <p:cNvPr id="11" name="TextBox 11"/>
          <p:cNvSpPr txBox="1"/>
          <p:nvPr/>
        </p:nvSpPr>
        <p:spPr>
          <a:xfrm>
            <a:off x="7387202" y="9047023"/>
            <a:ext cx="10784903" cy="1149995"/>
          </a:xfrm>
          <a:prstGeom prst="rect">
            <a:avLst/>
          </a:prstGeom>
        </p:spPr>
        <p:txBody>
          <a:bodyPr wrap="square" lIns="0" tIns="0" rIns="0" bIns="0" rtlCol="0" anchor="t">
            <a:spAutoFit/>
          </a:bodyPr>
          <a:lstStyle/>
          <a:p>
            <a:pPr algn="ctr">
              <a:lnSpc>
                <a:spcPts val="9586"/>
              </a:lnSpc>
              <a:spcBef>
                <a:spcPct val="0"/>
              </a:spcBef>
            </a:pPr>
            <a:r>
              <a:rPr lang="en-US" sz="6847" dirty="0">
                <a:solidFill>
                  <a:srgbClr val="FFFFFF"/>
                </a:solidFill>
                <a:latin typeface="Open Sans Bold"/>
              </a:rPr>
              <a:t>COMBUSTIBLES FOSSILES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THE ENVIRONMENT AND CLIMATE CHANGE (5)">
            <a:hlinkClick r:id="" action="ppaction://media"/>
            <a:extLst>
              <a:ext uri="{FF2B5EF4-FFF2-40B4-BE49-F238E27FC236}">
                <a16:creationId xmlns:a16="http://schemas.microsoft.com/office/drawing/2014/main" id="{B9E72522-7137-489A-BCFA-190F17BED42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8288000" cy="10287000"/>
          </a:xfrm>
          <a:prstGeom prst="rect">
            <a:avLst/>
          </a:prstGeom>
        </p:spPr>
      </p:pic>
      <p:grpSp>
        <p:nvGrpSpPr>
          <p:cNvPr id="2" name="Group 2"/>
          <p:cNvGrpSpPr/>
          <p:nvPr/>
        </p:nvGrpSpPr>
        <p:grpSpPr>
          <a:xfrm>
            <a:off x="0" y="9009993"/>
            <a:ext cx="18288000" cy="1277007"/>
            <a:chOff x="0" y="0"/>
            <a:chExt cx="6186311" cy="431975"/>
          </a:xfrm>
        </p:grpSpPr>
        <p:sp>
          <p:nvSpPr>
            <p:cNvPr id="3" name="Freeform 3"/>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795548"/>
            </a:solidFill>
          </p:spPr>
        </p:sp>
      </p:grpSp>
      <p:sp>
        <p:nvSpPr>
          <p:cNvPr id="4" name="TextBox 4"/>
          <p:cNvSpPr txBox="1"/>
          <p:nvPr/>
        </p:nvSpPr>
        <p:spPr>
          <a:xfrm>
            <a:off x="10886" y="89982"/>
            <a:ext cx="18277114" cy="4618089"/>
          </a:xfrm>
          <a:prstGeom prst="rect">
            <a:avLst/>
          </a:prstGeom>
        </p:spPr>
        <p:txBody>
          <a:bodyPr wrap="square" lIns="0" tIns="0" rIns="0" bIns="0" rtlCol="0" anchor="t">
            <a:spAutoFit/>
          </a:bodyPr>
          <a:lstStyle/>
          <a:p>
            <a:pPr algn="ctr">
              <a:lnSpc>
                <a:spcPts val="4387"/>
              </a:lnSpc>
              <a:spcBef>
                <a:spcPct val="0"/>
              </a:spcBef>
            </a:pPr>
            <a:r>
              <a:rPr lang="en-US" sz="2800" dirty="0">
                <a:solidFill>
                  <a:srgbClr val="5D422E"/>
                </a:solidFill>
                <a:latin typeface="Roboto"/>
              </a:rPr>
              <a:t>Le combustible </a:t>
            </a:r>
            <a:r>
              <a:rPr lang="en-US" sz="2800" dirty="0" err="1">
                <a:solidFill>
                  <a:srgbClr val="5D422E"/>
                </a:solidFill>
                <a:latin typeface="Roboto"/>
              </a:rPr>
              <a:t>fossile</a:t>
            </a:r>
            <a:r>
              <a:rPr lang="en-US" sz="2800" dirty="0">
                <a:solidFill>
                  <a:srgbClr val="5D422E"/>
                </a:solidFill>
                <a:latin typeface="Roboto"/>
              </a:rPr>
              <a:t> a </a:t>
            </a:r>
            <a:r>
              <a:rPr lang="en-US" sz="2800" dirty="0" err="1">
                <a:solidFill>
                  <a:srgbClr val="5D422E"/>
                </a:solidFill>
                <a:latin typeface="Roboto"/>
              </a:rPr>
              <a:t>été</a:t>
            </a:r>
            <a:r>
              <a:rPr lang="en-US" sz="2800" dirty="0">
                <a:solidFill>
                  <a:srgbClr val="5D422E"/>
                </a:solidFill>
                <a:latin typeface="Roboto"/>
              </a:rPr>
              <a:t> </a:t>
            </a:r>
            <a:r>
              <a:rPr lang="en-US" sz="2800" dirty="0" err="1">
                <a:solidFill>
                  <a:srgbClr val="5D422E"/>
                </a:solidFill>
                <a:latin typeface="Roboto"/>
              </a:rPr>
              <a:t>formé</a:t>
            </a:r>
            <a:r>
              <a:rPr lang="en-US" sz="2800" dirty="0">
                <a:solidFill>
                  <a:srgbClr val="5D422E"/>
                </a:solidFill>
                <a:latin typeface="Roboto"/>
              </a:rPr>
              <a:t> </a:t>
            </a:r>
            <a:r>
              <a:rPr lang="en-US" sz="2800" dirty="0" err="1">
                <a:solidFill>
                  <a:srgbClr val="5D422E"/>
                </a:solidFill>
                <a:latin typeface="Roboto"/>
              </a:rPr>
              <a:t>à</a:t>
            </a:r>
            <a:r>
              <a:rPr lang="en-US" sz="2800" dirty="0">
                <a:solidFill>
                  <a:srgbClr val="5D422E"/>
                </a:solidFill>
                <a:latin typeface="Roboto"/>
              </a:rPr>
              <a:t> </a:t>
            </a:r>
            <a:r>
              <a:rPr lang="en-US" sz="2800" dirty="0" err="1">
                <a:solidFill>
                  <a:srgbClr val="5D422E"/>
                </a:solidFill>
                <a:latin typeface="Roboto"/>
              </a:rPr>
              <a:t>partir</a:t>
            </a:r>
            <a:r>
              <a:rPr lang="en-US" sz="2800" dirty="0">
                <a:solidFill>
                  <a:srgbClr val="5D422E"/>
                </a:solidFill>
                <a:latin typeface="Roboto"/>
              </a:rPr>
              <a:t> </a:t>
            </a:r>
            <a:r>
              <a:rPr lang="en-US" sz="2800" dirty="0" err="1">
                <a:solidFill>
                  <a:srgbClr val="5D422E"/>
                </a:solidFill>
                <a:latin typeface="Roboto"/>
              </a:rPr>
              <a:t>d'animaux</a:t>
            </a:r>
            <a:r>
              <a:rPr lang="en-US" sz="2800" dirty="0">
                <a:solidFill>
                  <a:srgbClr val="5D422E"/>
                </a:solidFill>
                <a:latin typeface="Roboto"/>
              </a:rPr>
              <a:t> et de </a:t>
            </a:r>
            <a:r>
              <a:rPr lang="en-US" sz="2800" dirty="0" err="1">
                <a:solidFill>
                  <a:srgbClr val="5D422E"/>
                </a:solidFill>
                <a:latin typeface="Roboto"/>
              </a:rPr>
              <a:t>plantes</a:t>
            </a:r>
            <a:r>
              <a:rPr lang="en-US" sz="2800" dirty="0">
                <a:solidFill>
                  <a:srgbClr val="5D422E"/>
                </a:solidFill>
                <a:latin typeface="Roboto"/>
              </a:rPr>
              <a:t> </a:t>
            </a:r>
            <a:r>
              <a:rPr lang="en-US" sz="2800" dirty="0" err="1">
                <a:solidFill>
                  <a:srgbClr val="5D422E"/>
                </a:solidFill>
                <a:latin typeface="Roboto"/>
              </a:rPr>
              <a:t>morts</a:t>
            </a:r>
            <a:r>
              <a:rPr lang="en-US" sz="2800" dirty="0">
                <a:solidFill>
                  <a:srgbClr val="5D422E"/>
                </a:solidFill>
                <a:latin typeface="Roboto"/>
              </a:rPr>
              <a:t> qui </a:t>
            </a:r>
            <a:r>
              <a:rPr lang="en-US" sz="2800" dirty="0" err="1">
                <a:solidFill>
                  <a:srgbClr val="5D422E"/>
                </a:solidFill>
                <a:latin typeface="Roboto"/>
              </a:rPr>
              <a:t>vivaient</a:t>
            </a:r>
            <a:r>
              <a:rPr lang="en-US" sz="2800" dirty="0">
                <a:solidFill>
                  <a:srgbClr val="5D422E"/>
                </a:solidFill>
                <a:latin typeface="Roboto"/>
              </a:rPr>
              <a:t> il y a des </a:t>
            </a:r>
            <a:r>
              <a:rPr lang="en-US" sz="2800" dirty="0" err="1">
                <a:solidFill>
                  <a:srgbClr val="5D422E"/>
                </a:solidFill>
                <a:latin typeface="Roboto"/>
              </a:rPr>
              <a:t>milliers</a:t>
            </a:r>
            <a:r>
              <a:rPr lang="en-US" sz="2800" dirty="0">
                <a:solidFill>
                  <a:srgbClr val="5D422E"/>
                </a:solidFill>
                <a:latin typeface="Roboto"/>
              </a:rPr>
              <a:t> </a:t>
            </a:r>
            <a:r>
              <a:rPr lang="en-US" sz="2800" dirty="0" err="1">
                <a:solidFill>
                  <a:srgbClr val="5D422E"/>
                </a:solidFill>
                <a:latin typeface="Roboto"/>
              </a:rPr>
              <a:t>d'années</a:t>
            </a:r>
            <a:r>
              <a:rPr lang="en-US" sz="2800" dirty="0">
                <a:solidFill>
                  <a:srgbClr val="5D422E"/>
                </a:solidFill>
                <a:latin typeface="Roboto"/>
              </a:rPr>
              <a:t> sur Terre. </a:t>
            </a:r>
            <a:r>
              <a:rPr lang="en-US" sz="2800" dirty="0" err="1">
                <a:solidFill>
                  <a:srgbClr val="5D422E"/>
                </a:solidFill>
                <a:latin typeface="Roboto"/>
              </a:rPr>
              <a:t>L'extraction</a:t>
            </a:r>
            <a:r>
              <a:rPr lang="en-US" sz="2800" dirty="0">
                <a:solidFill>
                  <a:srgbClr val="5D422E"/>
                </a:solidFill>
                <a:latin typeface="Roboto"/>
              </a:rPr>
              <a:t> de la Terre laisse des zones </a:t>
            </a:r>
            <a:r>
              <a:rPr lang="en-US" sz="2800" dirty="0" err="1">
                <a:solidFill>
                  <a:srgbClr val="5D422E"/>
                </a:solidFill>
                <a:latin typeface="Roboto"/>
              </a:rPr>
              <a:t>endommagées</a:t>
            </a:r>
            <a:r>
              <a:rPr lang="en-US" sz="2800" dirty="0">
                <a:solidFill>
                  <a:srgbClr val="5D422E"/>
                </a:solidFill>
                <a:latin typeface="Roboto"/>
              </a:rPr>
              <a:t> pour </a:t>
            </a:r>
            <a:r>
              <a:rPr lang="en-US" sz="2800" dirty="0" err="1">
                <a:solidFill>
                  <a:srgbClr val="5D422E"/>
                </a:solidFill>
                <a:latin typeface="Roboto"/>
              </a:rPr>
              <a:t>l'environnement</a:t>
            </a:r>
            <a:r>
              <a:rPr lang="en-US" sz="2800" dirty="0">
                <a:solidFill>
                  <a:srgbClr val="5D422E"/>
                </a:solidFill>
                <a:latin typeface="Roboto"/>
              </a:rPr>
              <a:t>, </a:t>
            </a:r>
            <a:r>
              <a:rPr lang="en-US" sz="2800" dirty="0" err="1">
                <a:solidFill>
                  <a:srgbClr val="5D422E"/>
                </a:solidFill>
                <a:latin typeface="Roboto"/>
              </a:rPr>
              <a:t>d'où</a:t>
            </a:r>
            <a:r>
              <a:rPr lang="en-US" sz="2800" dirty="0">
                <a:solidFill>
                  <a:srgbClr val="5D422E"/>
                </a:solidFill>
                <a:latin typeface="Roboto"/>
              </a:rPr>
              <a:t> le nom</a:t>
            </a:r>
          </a:p>
          <a:p>
            <a:pPr algn="ctr">
              <a:lnSpc>
                <a:spcPts val="4387"/>
              </a:lnSpc>
              <a:spcBef>
                <a:spcPct val="0"/>
              </a:spcBef>
            </a:pPr>
            <a:r>
              <a:rPr lang="en-US" sz="2800" i="1" dirty="0">
                <a:solidFill>
                  <a:srgbClr val="5D422E"/>
                </a:solidFill>
                <a:latin typeface="Roboto"/>
              </a:rPr>
              <a:t>Sources </a:t>
            </a:r>
            <a:r>
              <a:rPr lang="en-US" sz="2800" i="1" dirty="0" err="1">
                <a:solidFill>
                  <a:srgbClr val="5D422E"/>
                </a:solidFill>
                <a:latin typeface="Roboto"/>
              </a:rPr>
              <a:t>d'énergie</a:t>
            </a:r>
            <a:r>
              <a:rPr lang="en-US" sz="2800" i="1" dirty="0">
                <a:solidFill>
                  <a:srgbClr val="5D422E"/>
                </a:solidFill>
                <a:latin typeface="Roboto"/>
              </a:rPr>
              <a:t> sales.</a:t>
            </a:r>
          </a:p>
          <a:p>
            <a:pPr algn="ctr">
              <a:lnSpc>
                <a:spcPts val="4387"/>
              </a:lnSpc>
              <a:spcBef>
                <a:spcPct val="0"/>
              </a:spcBef>
            </a:pPr>
            <a:r>
              <a:rPr lang="en-US" sz="2800" dirty="0" err="1">
                <a:solidFill>
                  <a:srgbClr val="5D422E"/>
                </a:solidFill>
                <a:latin typeface="Roboto"/>
              </a:rPr>
              <a:t>Ceci</a:t>
            </a:r>
            <a:r>
              <a:rPr lang="en-US" sz="2800" dirty="0">
                <a:solidFill>
                  <a:srgbClr val="5D422E"/>
                </a:solidFill>
                <a:latin typeface="Roboto"/>
              </a:rPr>
              <a:t> </a:t>
            </a:r>
            <a:r>
              <a:rPr lang="en-US" sz="2800" dirty="0" err="1">
                <a:solidFill>
                  <a:srgbClr val="5D422E"/>
                </a:solidFill>
                <a:latin typeface="Roboto"/>
              </a:rPr>
              <a:t>n'est</a:t>
            </a:r>
            <a:r>
              <a:rPr lang="en-US" sz="2800" dirty="0">
                <a:solidFill>
                  <a:srgbClr val="5D422E"/>
                </a:solidFill>
                <a:latin typeface="Roboto"/>
              </a:rPr>
              <a:t> que le </a:t>
            </a:r>
            <a:r>
              <a:rPr lang="en-US" sz="2800" dirty="0" err="1">
                <a:solidFill>
                  <a:srgbClr val="5D422E"/>
                </a:solidFill>
                <a:latin typeface="Roboto"/>
              </a:rPr>
              <a:t>résultat</a:t>
            </a:r>
            <a:r>
              <a:rPr lang="en-US" sz="2800" dirty="0">
                <a:solidFill>
                  <a:srgbClr val="5D422E"/>
                </a:solidFill>
                <a:latin typeface="Roboto"/>
              </a:rPr>
              <a:t> de </a:t>
            </a:r>
            <a:r>
              <a:rPr lang="en-US" sz="2800" dirty="0" err="1">
                <a:solidFill>
                  <a:srgbClr val="5D422E"/>
                </a:solidFill>
                <a:latin typeface="Roboto"/>
              </a:rPr>
              <a:t>l'extraction</a:t>
            </a:r>
            <a:r>
              <a:rPr lang="en-US" sz="2800" dirty="0">
                <a:solidFill>
                  <a:srgbClr val="5D422E"/>
                </a:solidFill>
                <a:latin typeface="Roboto"/>
              </a:rPr>
              <a:t>; il </a:t>
            </a:r>
            <a:r>
              <a:rPr lang="en-US" sz="2800" dirty="0" err="1">
                <a:solidFill>
                  <a:srgbClr val="5D422E"/>
                </a:solidFill>
                <a:latin typeface="Roboto"/>
              </a:rPr>
              <a:t>pollue</a:t>
            </a:r>
            <a:r>
              <a:rPr lang="en-US" sz="2800" dirty="0">
                <a:solidFill>
                  <a:srgbClr val="5D422E"/>
                </a:solidFill>
                <a:latin typeface="Roboto"/>
              </a:rPr>
              <a:t> </a:t>
            </a:r>
            <a:r>
              <a:rPr lang="en-US" sz="2800" dirty="0" err="1">
                <a:solidFill>
                  <a:srgbClr val="5D422E"/>
                </a:solidFill>
                <a:latin typeface="Roboto"/>
              </a:rPr>
              <a:t>également</a:t>
            </a:r>
            <a:r>
              <a:rPr lang="en-US" sz="2800" dirty="0">
                <a:solidFill>
                  <a:srgbClr val="5D422E"/>
                </a:solidFill>
                <a:latin typeface="Roboto"/>
              </a:rPr>
              <a:t> </a:t>
            </a:r>
            <a:r>
              <a:rPr lang="en-US" sz="2800" dirty="0" err="1">
                <a:solidFill>
                  <a:srgbClr val="5D422E"/>
                </a:solidFill>
                <a:latin typeface="Roboto"/>
              </a:rPr>
              <a:t>l'air</a:t>
            </a:r>
            <a:r>
              <a:rPr lang="en-US" sz="2800" dirty="0">
                <a:solidFill>
                  <a:srgbClr val="5D422E"/>
                </a:solidFill>
                <a:latin typeface="Roboto"/>
              </a:rPr>
              <a:t> que nous </a:t>
            </a:r>
            <a:r>
              <a:rPr lang="en-US" sz="2800" dirty="0" err="1">
                <a:solidFill>
                  <a:srgbClr val="5D422E"/>
                </a:solidFill>
                <a:latin typeface="Roboto"/>
              </a:rPr>
              <a:t>respirons</a:t>
            </a:r>
            <a:r>
              <a:rPr lang="en-US" sz="2800" dirty="0">
                <a:solidFill>
                  <a:srgbClr val="5D422E"/>
                </a:solidFill>
                <a:latin typeface="Roboto"/>
              </a:rPr>
              <a:t> </a:t>
            </a:r>
            <a:r>
              <a:rPr lang="en-US" sz="2800" dirty="0" err="1">
                <a:solidFill>
                  <a:srgbClr val="5D422E"/>
                </a:solidFill>
                <a:latin typeface="Roboto"/>
              </a:rPr>
              <a:t>une</a:t>
            </a:r>
            <a:r>
              <a:rPr lang="en-US" sz="2800" dirty="0">
                <a:solidFill>
                  <a:srgbClr val="5D422E"/>
                </a:solidFill>
                <a:latin typeface="Roboto"/>
              </a:rPr>
              <a:t> </a:t>
            </a:r>
            <a:r>
              <a:rPr lang="en-US" sz="2800" dirty="0" err="1">
                <a:solidFill>
                  <a:srgbClr val="5D422E"/>
                </a:solidFill>
                <a:latin typeface="Roboto"/>
              </a:rPr>
              <a:t>fois</a:t>
            </a:r>
            <a:r>
              <a:rPr lang="en-US" sz="2800" dirty="0">
                <a:solidFill>
                  <a:srgbClr val="5D422E"/>
                </a:solidFill>
                <a:latin typeface="Roboto"/>
              </a:rPr>
              <a:t> que nous le </a:t>
            </a:r>
            <a:r>
              <a:rPr lang="en-US" sz="2800" dirty="0" err="1">
                <a:solidFill>
                  <a:srgbClr val="5D422E"/>
                </a:solidFill>
                <a:latin typeface="Roboto"/>
              </a:rPr>
              <a:t>brûlons</a:t>
            </a:r>
            <a:r>
              <a:rPr lang="en-US" sz="2800" dirty="0">
                <a:solidFill>
                  <a:srgbClr val="5D422E"/>
                </a:solidFill>
                <a:latin typeface="Roboto"/>
              </a:rPr>
              <a:t>. </a:t>
            </a:r>
            <a:r>
              <a:rPr lang="en-US" sz="2800" dirty="0" err="1">
                <a:solidFill>
                  <a:srgbClr val="5D422E"/>
                </a:solidFill>
                <a:latin typeface="Roboto"/>
              </a:rPr>
              <a:t>L'essence</a:t>
            </a:r>
            <a:r>
              <a:rPr lang="en-US" sz="2800" dirty="0">
                <a:solidFill>
                  <a:srgbClr val="5D422E"/>
                </a:solidFill>
                <a:latin typeface="Roboto"/>
              </a:rPr>
              <a:t> que nous </a:t>
            </a:r>
            <a:r>
              <a:rPr lang="en-US" sz="2800" dirty="0" err="1">
                <a:solidFill>
                  <a:srgbClr val="5D422E"/>
                </a:solidFill>
                <a:latin typeface="Roboto"/>
              </a:rPr>
              <a:t>mettons</a:t>
            </a:r>
            <a:r>
              <a:rPr lang="en-US" sz="2800" dirty="0">
                <a:solidFill>
                  <a:srgbClr val="5D422E"/>
                </a:solidFill>
                <a:latin typeface="Roboto"/>
              </a:rPr>
              <a:t> dans les voitures pour les faire </a:t>
            </a:r>
            <a:r>
              <a:rPr lang="en-US" sz="2800" dirty="0" err="1">
                <a:solidFill>
                  <a:srgbClr val="5D422E"/>
                </a:solidFill>
                <a:latin typeface="Roboto"/>
              </a:rPr>
              <a:t>fonctionner</a:t>
            </a:r>
            <a:r>
              <a:rPr lang="en-US" sz="2800" dirty="0">
                <a:solidFill>
                  <a:srgbClr val="5D422E"/>
                </a:solidFill>
                <a:latin typeface="Roboto"/>
              </a:rPr>
              <a:t>, et le </a:t>
            </a:r>
            <a:r>
              <a:rPr lang="en-US" sz="2800" dirty="0" err="1">
                <a:solidFill>
                  <a:srgbClr val="5D422E"/>
                </a:solidFill>
                <a:latin typeface="Roboto"/>
              </a:rPr>
              <a:t>gaz</a:t>
            </a:r>
            <a:r>
              <a:rPr lang="en-US" sz="2800" dirty="0">
                <a:solidFill>
                  <a:srgbClr val="5D422E"/>
                </a:solidFill>
                <a:latin typeface="Roboto"/>
              </a:rPr>
              <a:t> que nous </a:t>
            </a:r>
            <a:r>
              <a:rPr lang="en-US" sz="2800" dirty="0" err="1">
                <a:solidFill>
                  <a:srgbClr val="5D422E"/>
                </a:solidFill>
                <a:latin typeface="Roboto"/>
              </a:rPr>
              <a:t>utilisons</a:t>
            </a:r>
            <a:r>
              <a:rPr lang="en-US" sz="2800" dirty="0">
                <a:solidFill>
                  <a:srgbClr val="5D422E"/>
                </a:solidFill>
                <a:latin typeface="Roboto"/>
              </a:rPr>
              <a:t> pour </a:t>
            </a:r>
            <a:r>
              <a:rPr lang="en-US" sz="2800" dirty="0" err="1">
                <a:solidFill>
                  <a:srgbClr val="5D422E"/>
                </a:solidFill>
                <a:latin typeface="Roboto"/>
              </a:rPr>
              <a:t>cuisiner</a:t>
            </a:r>
            <a:endParaRPr lang="en-US" sz="2800" dirty="0">
              <a:solidFill>
                <a:srgbClr val="5D422E"/>
              </a:solidFill>
              <a:latin typeface="Roboto"/>
            </a:endParaRPr>
          </a:p>
          <a:p>
            <a:pPr algn="ctr">
              <a:lnSpc>
                <a:spcPts val="4387"/>
              </a:lnSpc>
              <a:spcBef>
                <a:spcPct val="0"/>
              </a:spcBef>
            </a:pPr>
            <a:r>
              <a:rPr lang="en-US" sz="2800" dirty="0" err="1">
                <a:solidFill>
                  <a:srgbClr val="5D422E"/>
                </a:solidFill>
                <a:latin typeface="Roboto"/>
              </a:rPr>
              <a:t>provient</a:t>
            </a:r>
            <a:r>
              <a:rPr lang="en-US" sz="2800" dirty="0">
                <a:solidFill>
                  <a:srgbClr val="5D422E"/>
                </a:solidFill>
                <a:latin typeface="Roboto"/>
              </a:rPr>
              <a:t> du </a:t>
            </a:r>
            <a:r>
              <a:rPr lang="en-US" sz="2800" dirty="0" err="1">
                <a:solidFill>
                  <a:srgbClr val="5D422E"/>
                </a:solidFill>
                <a:latin typeface="Roboto"/>
              </a:rPr>
              <a:t>pétrole</a:t>
            </a:r>
            <a:r>
              <a:rPr lang="en-US" sz="2800" dirty="0">
                <a:solidFill>
                  <a:srgbClr val="5D422E"/>
                </a:solidFill>
                <a:latin typeface="Roboto"/>
              </a:rPr>
              <a:t> brut, un combustible </a:t>
            </a:r>
            <a:r>
              <a:rPr lang="en-US" sz="2800" dirty="0" err="1">
                <a:solidFill>
                  <a:srgbClr val="5D422E"/>
                </a:solidFill>
                <a:latin typeface="Roboto"/>
              </a:rPr>
              <a:t>fossile</a:t>
            </a:r>
            <a:r>
              <a:rPr lang="en-US" sz="2800" dirty="0">
                <a:solidFill>
                  <a:srgbClr val="5D422E"/>
                </a:solidFill>
                <a:latin typeface="Roboto"/>
              </a:rPr>
              <a:t>. </a:t>
            </a:r>
            <a:r>
              <a:rPr lang="en-US" sz="2800" dirty="0" err="1">
                <a:solidFill>
                  <a:srgbClr val="5D422E"/>
                </a:solidFill>
                <a:latin typeface="Roboto"/>
              </a:rPr>
              <a:t>Lorsque</a:t>
            </a:r>
            <a:r>
              <a:rPr lang="en-US" sz="2800" dirty="0">
                <a:solidFill>
                  <a:srgbClr val="5D422E"/>
                </a:solidFill>
                <a:latin typeface="Roboto"/>
              </a:rPr>
              <a:t> </a:t>
            </a:r>
            <a:r>
              <a:rPr lang="en-US" sz="2800" dirty="0" err="1">
                <a:solidFill>
                  <a:srgbClr val="5D422E"/>
                </a:solidFill>
                <a:latin typeface="Roboto"/>
              </a:rPr>
              <a:t>ces</a:t>
            </a:r>
            <a:r>
              <a:rPr lang="en-US" sz="2800" dirty="0">
                <a:solidFill>
                  <a:srgbClr val="5D422E"/>
                </a:solidFill>
                <a:latin typeface="Roboto"/>
              </a:rPr>
              <a:t> carburants </a:t>
            </a:r>
            <a:r>
              <a:rPr lang="en-US" sz="2800" dirty="0" err="1">
                <a:solidFill>
                  <a:srgbClr val="5D422E"/>
                </a:solidFill>
                <a:latin typeface="Roboto"/>
              </a:rPr>
              <a:t>sont</a:t>
            </a:r>
            <a:r>
              <a:rPr lang="en-US" sz="2800" dirty="0">
                <a:solidFill>
                  <a:srgbClr val="5D422E"/>
                </a:solidFill>
                <a:latin typeface="Roboto"/>
              </a:rPr>
              <a:t> </a:t>
            </a:r>
            <a:r>
              <a:rPr lang="en-US" sz="2800" dirty="0" err="1">
                <a:solidFill>
                  <a:srgbClr val="5D422E"/>
                </a:solidFill>
                <a:latin typeface="Roboto"/>
              </a:rPr>
              <a:t>brûlés</a:t>
            </a:r>
            <a:r>
              <a:rPr lang="en-US" sz="2800" dirty="0">
                <a:solidFill>
                  <a:srgbClr val="5D422E"/>
                </a:solidFill>
                <a:latin typeface="Roboto"/>
              </a:rPr>
              <a:t>, </a:t>
            </a:r>
            <a:r>
              <a:rPr lang="en-US" sz="2800" dirty="0" err="1">
                <a:solidFill>
                  <a:srgbClr val="5D422E"/>
                </a:solidFill>
                <a:latin typeface="Roboto"/>
              </a:rPr>
              <a:t>ils</a:t>
            </a:r>
            <a:r>
              <a:rPr lang="en-US" sz="2800" dirty="0">
                <a:solidFill>
                  <a:srgbClr val="5D422E"/>
                </a:solidFill>
                <a:latin typeface="Roboto"/>
              </a:rPr>
              <a:t> </a:t>
            </a:r>
            <a:r>
              <a:rPr lang="en-US" sz="2800" dirty="0" err="1">
                <a:solidFill>
                  <a:srgbClr val="5D422E"/>
                </a:solidFill>
                <a:latin typeface="Roboto"/>
              </a:rPr>
              <a:t>produisent</a:t>
            </a:r>
            <a:r>
              <a:rPr lang="en-US" sz="2800" dirty="0">
                <a:solidFill>
                  <a:srgbClr val="5D422E"/>
                </a:solidFill>
                <a:latin typeface="Roboto"/>
              </a:rPr>
              <a:t> du </a:t>
            </a:r>
            <a:r>
              <a:rPr lang="en-US" sz="2800" dirty="0" err="1">
                <a:solidFill>
                  <a:srgbClr val="5D422E"/>
                </a:solidFill>
                <a:latin typeface="Roboto"/>
              </a:rPr>
              <a:t>dioxyde</a:t>
            </a:r>
            <a:r>
              <a:rPr lang="en-US" sz="2800" dirty="0">
                <a:solidFill>
                  <a:srgbClr val="5D422E"/>
                </a:solidFill>
                <a:latin typeface="Roboto"/>
              </a:rPr>
              <a:t> de </a:t>
            </a:r>
            <a:r>
              <a:rPr lang="en-US" sz="2800" dirty="0" err="1">
                <a:solidFill>
                  <a:srgbClr val="5D422E"/>
                </a:solidFill>
                <a:latin typeface="Roboto"/>
              </a:rPr>
              <a:t>carbone</a:t>
            </a:r>
            <a:r>
              <a:rPr lang="en-US" sz="2800" dirty="0">
                <a:solidFill>
                  <a:srgbClr val="5D422E"/>
                </a:solidFill>
                <a:latin typeface="Roboto"/>
              </a:rPr>
              <a:t> qui rend </a:t>
            </a:r>
            <a:r>
              <a:rPr lang="en-US" sz="2800" dirty="0" err="1">
                <a:solidFill>
                  <a:srgbClr val="5D422E"/>
                </a:solidFill>
                <a:latin typeface="Roboto"/>
              </a:rPr>
              <a:t>l'air</a:t>
            </a:r>
            <a:r>
              <a:rPr lang="en-US" sz="2800" dirty="0">
                <a:solidFill>
                  <a:srgbClr val="5D422E"/>
                </a:solidFill>
                <a:latin typeface="Roboto"/>
              </a:rPr>
              <a:t> que nous </a:t>
            </a:r>
            <a:r>
              <a:rPr lang="en-US" sz="2800" dirty="0" err="1">
                <a:solidFill>
                  <a:srgbClr val="5D422E"/>
                </a:solidFill>
                <a:latin typeface="Roboto"/>
              </a:rPr>
              <a:t>respirons</a:t>
            </a:r>
            <a:r>
              <a:rPr lang="en-US" sz="2800" dirty="0">
                <a:solidFill>
                  <a:srgbClr val="5D422E"/>
                </a:solidFill>
                <a:latin typeface="Roboto"/>
              </a:rPr>
              <a:t> plus sale. Ce type de carburant entre dans la </a:t>
            </a:r>
            <a:r>
              <a:rPr lang="en-US" sz="2800" dirty="0" err="1">
                <a:solidFill>
                  <a:srgbClr val="5D422E"/>
                </a:solidFill>
                <a:latin typeface="Roboto"/>
              </a:rPr>
              <a:t>catégorie</a:t>
            </a:r>
            <a:r>
              <a:rPr lang="en-US" sz="2800" dirty="0">
                <a:solidFill>
                  <a:srgbClr val="5D422E"/>
                </a:solidFill>
                <a:latin typeface="Roboto"/>
              </a:rPr>
              <a:t> des </a:t>
            </a:r>
            <a:r>
              <a:rPr lang="en-US" sz="2800" dirty="0" err="1">
                <a:solidFill>
                  <a:srgbClr val="5D422E"/>
                </a:solidFill>
                <a:latin typeface="Roboto"/>
              </a:rPr>
              <a:t>énergies</a:t>
            </a:r>
            <a:r>
              <a:rPr lang="en-US" sz="2800" dirty="0">
                <a:solidFill>
                  <a:srgbClr val="5D422E"/>
                </a:solidFill>
                <a:latin typeface="Roboto"/>
              </a:rPr>
              <a:t> non </a:t>
            </a:r>
            <a:r>
              <a:rPr lang="en-US" sz="2800" dirty="0" err="1">
                <a:solidFill>
                  <a:srgbClr val="5D422E"/>
                </a:solidFill>
                <a:latin typeface="Roboto"/>
              </a:rPr>
              <a:t>renouvelables</a:t>
            </a:r>
            <a:r>
              <a:rPr lang="en-US" sz="2800" dirty="0">
                <a:solidFill>
                  <a:srgbClr val="5D422E"/>
                </a:solidFill>
                <a:latin typeface="Roboto"/>
              </a:rPr>
              <a:t>.</a:t>
            </a:r>
          </a:p>
        </p:txBody>
      </p:sp>
      <p:sp>
        <p:nvSpPr>
          <p:cNvPr id="8" name="TextBox 11">
            <a:extLst>
              <a:ext uri="{FF2B5EF4-FFF2-40B4-BE49-F238E27FC236}">
                <a16:creationId xmlns:a16="http://schemas.microsoft.com/office/drawing/2014/main" id="{3889ED79-0097-A246-A2E7-2A98BC418512}"/>
              </a:ext>
            </a:extLst>
          </p:cNvPr>
          <p:cNvSpPr txBox="1"/>
          <p:nvPr/>
        </p:nvSpPr>
        <p:spPr>
          <a:xfrm>
            <a:off x="7387202" y="9047023"/>
            <a:ext cx="10784903" cy="1149995"/>
          </a:xfrm>
          <a:prstGeom prst="rect">
            <a:avLst/>
          </a:prstGeom>
        </p:spPr>
        <p:txBody>
          <a:bodyPr wrap="square" lIns="0" tIns="0" rIns="0" bIns="0" rtlCol="0" anchor="t">
            <a:spAutoFit/>
          </a:bodyPr>
          <a:lstStyle/>
          <a:p>
            <a:pPr algn="ctr">
              <a:lnSpc>
                <a:spcPts val="9586"/>
              </a:lnSpc>
              <a:spcBef>
                <a:spcPct val="0"/>
              </a:spcBef>
            </a:pPr>
            <a:r>
              <a:rPr lang="en-US" sz="6847" dirty="0">
                <a:solidFill>
                  <a:srgbClr val="FFFFFF"/>
                </a:solidFill>
                <a:latin typeface="Open Sans Bold"/>
              </a:rPr>
              <a:t>COMBUSTIBLES FOSSILES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6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3361161"/>
            <a:chOff x="0" y="0"/>
            <a:chExt cx="6186311" cy="1136985"/>
          </a:xfrm>
        </p:grpSpPr>
        <p:sp>
          <p:nvSpPr>
            <p:cNvPr id="3" name="Freeform 3"/>
            <p:cNvSpPr/>
            <p:nvPr/>
          </p:nvSpPr>
          <p:spPr>
            <a:xfrm>
              <a:off x="0" y="0"/>
              <a:ext cx="6186311" cy="1136985"/>
            </a:xfrm>
            <a:custGeom>
              <a:avLst/>
              <a:gdLst/>
              <a:ahLst/>
              <a:cxnLst/>
              <a:rect l="l" t="t" r="r" b="b"/>
              <a:pathLst>
                <a:path w="6186311" h="1136985">
                  <a:moveTo>
                    <a:pt x="0" y="0"/>
                  </a:moveTo>
                  <a:lnTo>
                    <a:pt x="6186311" y="0"/>
                  </a:lnTo>
                  <a:lnTo>
                    <a:pt x="6186311" y="1136985"/>
                  </a:lnTo>
                  <a:lnTo>
                    <a:pt x="0" y="1136985"/>
                  </a:lnTo>
                  <a:close/>
                </a:path>
              </a:pathLst>
            </a:custGeom>
            <a:solidFill>
              <a:srgbClr val="717273">
                <a:alpha val="11764"/>
              </a:srgbClr>
            </a:solidFill>
          </p:spPr>
        </p:sp>
      </p:grpSp>
      <p:sp>
        <p:nvSpPr>
          <p:cNvPr id="4" name="TextBox 4"/>
          <p:cNvSpPr txBox="1"/>
          <p:nvPr/>
        </p:nvSpPr>
        <p:spPr>
          <a:xfrm>
            <a:off x="1237076" y="1259491"/>
            <a:ext cx="10802524" cy="1458733"/>
          </a:xfrm>
          <a:prstGeom prst="rect">
            <a:avLst/>
          </a:prstGeom>
        </p:spPr>
        <p:txBody>
          <a:bodyPr wrap="square" lIns="0" tIns="0" rIns="0" bIns="0" rtlCol="0" anchor="t">
            <a:spAutoFit/>
          </a:bodyPr>
          <a:lstStyle/>
          <a:p>
            <a:pPr algn="ctr">
              <a:lnSpc>
                <a:spcPts val="5880"/>
              </a:lnSpc>
            </a:pPr>
            <a:r>
              <a:rPr lang="en-US" sz="4200" dirty="0" err="1">
                <a:solidFill>
                  <a:srgbClr val="1C2B47"/>
                </a:solidFill>
                <a:latin typeface="Roboto Bold"/>
              </a:rPr>
              <a:t>Pourquoi</a:t>
            </a:r>
            <a:r>
              <a:rPr lang="en-US" sz="4200" dirty="0">
                <a:solidFill>
                  <a:srgbClr val="1C2B47"/>
                </a:solidFill>
                <a:latin typeface="Roboto Bold"/>
              </a:rPr>
              <a:t> </a:t>
            </a:r>
            <a:r>
              <a:rPr lang="en-US" sz="4200" dirty="0" err="1">
                <a:solidFill>
                  <a:srgbClr val="1C2B47"/>
                </a:solidFill>
                <a:latin typeface="Roboto Bold"/>
              </a:rPr>
              <a:t>pensez-vous</a:t>
            </a:r>
            <a:r>
              <a:rPr lang="en-US" sz="4200" dirty="0">
                <a:solidFill>
                  <a:srgbClr val="1C2B47"/>
                </a:solidFill>
                <a:latin typeface="Roboto Bold"/>
              </a:rPr>
              <a:t> que </a:t>
            </a:r>
            <a:r>
              <a:rPr lang="en-US" sz="4200" dirty="0" err="1">
                <a:solidFill>
                  <a:srgbClr val="1C2B47"/>
                </a:solidFill>
                <a:latin typeface="Roboto Bold"/>
              </a:rPr>
              <a:t>cela</a:t>
            </a:r>
            <a:r>
              <a:rPr lang="en-US" sz="4200" dirty="0">
                <a:solidFill>
                  <a:srgbClr val="1C2B47"/>
                </a:solidFill>
                <a:latin typeface="Roboto Bold"/>
              </a:rPr>
              <a:t> </a:t>
            </a:r>
            <a:r>
              <a:rPr lang="en-US" sz="4200" dirty="0" err="1">
                <a:solidFill>
                  <a:srgbClr val="1C2B47"/>
                </a:solidFill>
                <a:latin typeface="Roboto Bold"/>
              </a:rPr>
              <a:t>s'appelle</a:t>
            </a:r>
            <a:r>
              <a:rPr lang="en-US" sz="4200" dirty="0">
                <a:solidFill>
                  <a:srgbClr val="1C2B47"/>
                </a:solidFill>
                <a:latin typeface="Roboto Bold"/>
              </a:rPr>
              <a:t> un </a:t>
            </a:r>
            <a:r>
              <a:rPr lang="en-US" sz="4200" i="1" dirty="0">
                <a:solidFill>
                  <a:srgbClr val="1C2B47"/>
                </a:solidFill>
                <a:latin typeface="Roboto Bold"/>
              </a:rPr>
              <a:t>combustible </a:t>
            </a:r>
            <a:r>
              <a:rPr lang="en-US" sz="4200" i="1" dirty="0" err="1">
                <a:solidFill>
                  <a:srgbClr val="1C2B47"/>
                </a:solidFill>
                <a:latin typeface="Roboto Bold"/>
              </a:rPr>
              <a:t>fossile</a:t>
            </a:r>
            <a:r>
              <a:rPr lang="en-US" sz="4200" dirty="0">
                <a:solidFill>
                  <a:srgbClr val="1C2B47"/>
                </a:solidFill>
                <a:latin typeface="Roboto Bold"/>
              </a:rPr>
              <a:t>?</a:t>
            </a:r>
          </a:p>
        </p:txBody>
      </p:sp>
      <p:pic>
        <p:nvPicPr>
          <p:cNvPr id="5" name="Picture 5"/>
          <p:cNvPicPr>
            <a:picLocks noChangeAspect="1"/>
          </p:cNvPicPr>
          <p:nvPr/>
        </p:nvPicPr>
        <p:blipFill>
          <a:blip r:embed="rId2">
            <a:alphaModFix amt="16000"/>
          </a:blip>
          <a:srcRect/>
          <a:stretch>
            <a:fillRect/>
          </a:stretch>
        </p:blipFill>
        <p:spPr>
          <a:xfrm>
            <a:off x="-428634" y="-201405"/>
            <a:ext cx="1955953" cy="1961542"/>
          </a:xfrm>
          <a:prstGeom prst="rect">
            <a:avLst/>
          </a:prstGeom>
        </p:spPr>
      </p:pic>
      <p:pic>
        <p:nvPicPr>
          <p:cNvPr id="6" name="Picture 6"/>
          <p:cNvPicPr>
            <a:picLocks noChangeAspect="1"/>
          </p:cNvPicPr>
          <p:nvPr/>
        </p:nvPicPr>
        <p:blipFill>
          <a:blip r:embed="rId3"/>
          <a:srcRect b="17570"/>
          <a:stretch>
            <a:fillRect/>
          </a:stretch>
        </p:blipFill>
        <p:spPr>
          <a:xfrm>
            <a:off x="12801600" y="-30650"/>
            <a:ext cx="5486400" cy="3391811"/>
          </a:xfrm>
          <a:prstGeom prst="rect">
            <a:avLst/>
          </a:prstGeom>
        </p:spPr>
      </p:pic>
      <p:pic>
        <p:nvPicPr>
          <p:cNvPr id="7" name="Picture 7"/>
          <p:cNvPicPr>
            <a:picLocks noChangeAspect="1"/>
          </p:cNvPicPr>
          <p:nvPr/>
        </p:nvPicPr>
        <p:blipFill>
          <a:blip r:embed="rId4"/>
          <a:srcRect r="11614" b="8171"/>
          <a:stretch>
            <a:fillRect/>
          </a:stretch>
        </p:blipFill>
        <p:spPr>
          <a:xfrm>
            <a:off x="0" y="3361161"/>
            <a:ext cx="5030321" cy="3482003"/>
          </a:xfrm>
          <a:prstGeom prst="rect">
            <a:avLst/>
          </a:prstGeom>
        </p:spPr>
      </p:pic>
      <p:grpSp>
        <p:nvGrpSpPr>
          <p:cNvPr id="8" name="Group 8"/>
          <p:cNvGrpSpPr/>
          <p:nvPr/>
        </p:nvGrpSpPr>
        <p:grpSpPr>
          <a:xfrm>
            <a:off x="5030321" y="3361161"/>
            <a:ext cx="18288000" cy="3482003"/>
            <a:chOff x="0" y="0"/>
            <a:chExt cx="6186311" cy="1177863"/>
          </a:xfrm>
        </p:grpSpPr>
        <p:sp>
          <p:nvSpPr>
            <p:cNvPr id="9" name="Freeform 9"/>
            <p:cNvSpPr/>
            <p:nvPr/>
          </p:nvSpPr>
          <p:spPr>
            <a:xfrm>
              <a:off x="0" y="0"/>
              <a:ext cx="6186311" cy="1177863"/>
            </a:xfrm>
            <a:custGeom>
              <a:avLst/>
              <a:gdLst/>
              <a:ahLst/>
              <a:cxnLst/>
              <a:rect l="l" t="t" r="r" b="b"/>
              <a:pathLst>
                <a:path w="6186311" h="1177863">
                  <a:moveTo>
                    <a:pt x="0" y="0"/>
                  </a:moveTo>
                  <a:lnTo>
                    <a:pt x="6186311" y="0"/>
                  </a:lnTo>
                  <a:lnTo>
                    <a:pt x="6186311" y="1177863"/>
                  </a:lnTo>
                  <a:lnTo>
                    <a:pt x="0" y="1177863"/>
                  </a:lnTo>
                  <a:close/>
                </a:path>
              </a:pathLst>
            </a:custGeom>
            <a:solidFill>
              <a:srgbClr val="FFBD59">
                <a:alpha val="11764"/>
              </a:srgbClr>
            </a:solidFill>
          </p:spPr>
        </p:sp>
      </p:grpSp>
      <p:sp>
        <p:nvSpPr>
          <p:cNvPr id="10" name="TextBox 10"/>
          <p:cNvSpPr txBox="1"/>
          <p:nvPr/>
        </p:nvSpPr>
        <p:spPr>
          <a:xfrm>
            <a:off x="5345090" y="4171750"/>
            <a:ext cx="12208430" cy="2215350"/>
          </a:xfrm>
          <a:prstGeom prst="rect">
            <a:avLst/>
          </a:prstGeom>
        </p:spPr>
        <p:txBody>
          <a:bodyPr lIns="0" tIns="0" rIns="0" bIns="0" rtlCol="0" anchor="t">
            <a:spAutoFit/>
          </a:bodyPr>
          <a:lstStyle/>
          <a:p>
            <a:pPr>
              <a:lnSpc>
                <a:spcPts val="5880"/>
              </a:lnSpc>
            </a:pPr>
            <a:r>
              <a:rPr lang="en-US" sz="4200" dirty="0" err="1">
                <a:solidFill>
                  <a:srgbClr val="1C2B47"/>
                </a:solidFill>
                <a:latin typeface="Roboto Bold"/>
              </a:rPr>
              <a:t>Énumérez</a:t>
            </a:r>
            <a:r>
              <a:rPr lang="en-US" sz="4200" dirty="0">
                <a:solidFill>
                  <a:srgbClr val="1C2B47"/>
                </a:solidFill>
                <a:latin typeface="Roboto Bold"/>
              </a:rPr>
              <a:t> les choses qui </a:t>
            </a:r>
            <a:r>
              <a:rPr lang="en-US" sz="4200" dirty="0" err="1">
                <a:solidFill>
                  <a:srgbClr val="1C2B47"/>
                </a:solidFill>
                <a:latin typeface="Roboto Bold"/>
              </a:rPr>
              <a:t>vous</a:t>
            </a:r>
            <a:r>
              <a:rPr lang="en-US" sz="4200" dirty="0">
                <a:solidFill>
                  <a:srgbClr val="1C2B47"/>
                </a:solidFill>
                <a:latin typeface="Roboto Bold"/>
              </a:rPr>
              <a:t> </a:t>
            </a:r>
            <a:r>
              <a:rPr lang="en-US" sz="4200" dirty="0" err="1">
                <a:solidFill>
                  <a:srgbClr val="1C2B47"/>
                </a:solidFill>
                <a:latin typeface="Roboto Bold"/>
              </a:rPr>
              <a:t>viennent</a:t>
            </a:r>
            <a:r>
              <a:rPr lang="en-US" sz="4200" dirty="0">
                <a:solidFill>
                  <a:srgbClr val="1C2B47"/>
                </a:solidFill>
                <a:latin typeface="Roboto Bold"/>
              </a:rPr>
              <a:t> </a:t>
            </a:r>
            <a:r>
              <a:rPr lang="en-US" sz="4200" dirty="0" err="1">
                <a:solidFill>
                  <a:srgbClr val="1C2B47"/>
                </a:solidFill>
                <a:latin typeface="Roboto Bold"/>
              </a:rPr>
              <a:t>à</a:t>
            </a:r>
            <a:r>
              <a:rPr lang="en-US" sz="4200" dirty="0">
                <a:solidFill>
                  <a:srgbClr val="1C2B47"/>
                </a:solidFill>
                <a:latin typeface="Roboto Bold"/>
              </a:rPr>
              <a:t> </a:t>
            </a:r>
            <a:r>
              <a:rPr lang="en-US" sz="4200" dirty="0" err="1">
                <a:solidFill>
                  <a:srgbClr val="1C2B47"/>
                </a:solidFill>
                <a:latin typeface="Roboto Bold"/>
              </a:rPr>
              <a:t>l'esprit</a:t>
            </a:r>
            <a:r>
              <a:rPr lang="en-US" sz="4200" dirty="0">
                <a:solidFill>
                  <a:srgbClr val="1C2B47"/>
                </a:solidFill>
                <a:latin typeface="Roboto Bold"/>
              </a:rPr>
              <a:t> </a:t>
            </a:r>
            <a:r>
              <a:rPr lang="en-US" sz="4200" dirty="0" err="1">
                <a:solidFill>
                  <a:srgbClr val="1C2B47"/>
                </a:solidFill>
                <a:latin typeface="Roboto Bold"/>
              </a:rPr>
              <a:t>lorsque</a:t>
            </a:r>
            <a:r>
              <a:rPr lang="en-US" sz="4200" dirty="0">
                <a:solidFill>
                  <a:srgbClr val="1C2B47"/>
                </a:solidFill>
                <a:latin typeface="Roboto Bold"/>
              </a:rPr>
              <a:t> </a:t>
            </a:r>
            <a:r>
              <a:rPr lang="en-US" sz="4200" dirty="0" err="1">
                <a:solidFill>
                  <a:srgbClr val="1C2B47"/>
                </a:solidFill>
                <a:latin typeface="Roboto Bold"/>
              </a:rPr>
              <a:t>vous</a:t>
            </a:r>
            <a:r>
              <a:rPr lang="en-US" sz="4200" dirty="0">
                <a:solidFill>
                  <a:srgbClr val="1C2B47"/>
                </a:solidFill>
                <a:latin typeface="Roboto Bold"/>
              </a:rPr>
              <a:t> </a:t>
            </a:r>
            <a:r>
              <a:rPr lang="en-US" sz="4200" dirty="0" err="1">
                <a:solidFill>
                  <a:srgbClr val="1C2B47"/>
                </a:solidFill>
                <a:latin typeface="Roboto Bold"/>
              </a:rPr>
              <a:t>entendez</a:t>
            </a:r>
            <a:r>
              <a:rPr lang="en-US" sz="4200" dirty="0">
                <a:solidFill>
                  <a:srgbClr val="1C2B47"/>
                </a:solidFill>
                <a:latin typeface="Roboto Bold"/>
              </a:rPr>
              <a:t> le </a:t>
            </a:r>
            <a:r>
              <a:rPr lang="en-US" sz="4200" dirty="0" err="1">
                <a:solidFill>
                  <a:srgbClr val="1C2B47"/>
                </a:solidFill>
                <a:latin typeface="Roboto Bold"/>
              </a:rPr>
              <a:t>terme</a:t>
            </a:r>
            <a:r>
              <a:rPr lang="en-US" sz="4200" dirty="0">
                <a:solidFill>
                  <a:srgbClr val="1C2B47"/>
                </a:solidFill>
                <a:latin typeface="Roboto Bold"/>
              </a:rPr>
              <a:t> </a:t>
            </a:r>
            <a:r>
              <a:rPr lang="en-US" sz="4200" dirty="0" err="1">
                <a:solidFill>
                  <a:srgbClr val="1C2B47"/>
                </a:solidFill>
                <a:latin typeface="Roboto Bold"/>
              </a:rPr>
              <a:t>énergie</a:t>
            </a:r>
            <a:r>
              <a:rPr lang="en-US" sz="4200" dirty="0">
                <a:solidFill>
                  <a:srgbClr val="1C2B47"/>
                </a:solidFill>
                <a:latin typeface="Roboto Bold"/>
              </a:rPr>
              <a:t> non </a:t>
            </a:r>
            <a:r>
              <a:rPr lang="en-US" sz="4200" dirty="0" err="1">
                <a:solidFill>
                  <a:srgbClr val="1C2B47"/>
                </a:solidFill>
                <a:latin typeface="Roboto Bold"/>
              </a:rPr>
              <a:t>renouvelable</a:t>
            </a:r>
            <a:r>
              <a:rPr lang="en-US" sz="4200" dirty="0">
                <a:solidFill>
                  <a:srgbClr val="1C2B47"/>
                </a:solidFill>
                <a:latin typeface="Roboto Bold"/>
              </a:rPr>
              <a:t>.</a:t>
            </a:r>
          </a:p>
        </p:txBody>
      </p:sp>
      <p:pic>
        <p:nvPicPr>
          <p:cNvPr id="11" name="Picture 11"/>
          <p:cNvPicPr>
            <a:picLocks noChangeAspect="1"/>
          </p:cNvPicPr>
          <p:nvPr/>
        </p:nvPicPr>
        <p:blipFill>
          <a:blip r:embed="rId5">
            <a:alphaModFix amt="26000"/>
          </a:blip>
          <a:srcRect/>
          <a:stretch>
            <a:fillRect/>
          </a:stretch>
        </p:blipFill>
        <p:spPr>
          <a:xfrm>
            <a:off x="16845057" y="3140621"/>
            <a:ext cx="1955953" cy="1961542"/>
          </a:xfrm>
          <a:prstGeom prst="rect">
            <a:avLst/>
          </a:prstGeom>
        </p:spPr>
      </p:pic>
      <p:grpSp>
        <p:nvGrpSpPr>
          <p:cNvPr id="12" name="Group 12"/>
          <p:cNvGrpSpPr/>
          <p:nvPr/>
        </p:nvGrpSpPr>
        <p:grpSpPr>
          <a:xfrm>
            <a:off x="0" y="6843164"/>
            <a:ext cx="18288000" cy="3443836"/>
            <a:chOff x="0" y="0"/>
            <a:chExt cx="6186311" cy="1164952"/>
          </a:xfrm>
        </p:grpSpPr>
        <p:sp>
          <p:nvSpPr>
            <p:cNvPr id="13" name="Freeform 13"/>
            <p:cNvSpPr/>
            <p:nvPr/>
          </p:nvSpPr>
          <p:spPr>
            <a:xfrm>
              <a:off x="0" y="0"/>
              <a:ext cx="6186311" cy="1164952"/>
            </a:xfrm>
            <a:custGeom>
              <a:avLst/>
              <a:gdLst/>
              <a:ahLst/>
              <a:cxnLst/>
              <a:rect l="l" t="t" r="r" b="b"/>
              <a:pathLst>
                <a:path w="6186311" h="1164952">
                  <a:moveTo>
                    <a:pt x="0" y="0"/>
                  </a:moveTo>
                  <a:lnTo>
                    <a:pt x="6186311" y="0"/>
                  </a:lnTo>
                  <a:lnTo>
                    <a:pt x="6186311" y="1164952"/>
                  </a:lnTo>
                  <a:lnTo>
                    <a:pt x="0" y="1164952"/>
                  </a:lnTo>
                  <a:close/>
                </a:path>
              </a:pathLst>
            </a:custGeom>
            <a:solidFill>
              <a:srgbClr val="5D422E"/>
            </a:solidFill>
          </p:spPr>
        </p:sp>
      </p:grpSp>
      <p:pic>
        <p:nvPicPr>
          <p:cNvPr id="14" name="Picture 14"/>
          <p:cNvPicPr>
            <a:picLocks noChangeAspect="1"/>
          </p:cNvPicPr>
          <p:nvPr/>
        </p:nvPicPr>
        <p:blipFill>
          <a:blip r:embed="rId6"/>
          <a:srcRect/>
          <a:stretch>
            <a:fillRect/>
          </a:stretch>
        </p:blipFill>
        <p:spPr>
          <a:xfrm rot="-1531174">
            <a:off x="435097" y="7427906"/>
            <a:ext cx="2176702" cy="2512788"/>
          </a:xfrm>
          <a:prstGeom prst="rect">
            <a:avLst/>
          </a:prstGeom>
        </p:spPr>
      </p:pic>
      <p:sp>
        <p:nvSpPr>
          <p:cNvPr id="15" name="TextBox 15"/>
          <p:cNvSpPr txBox="1"/>
          <p:nvPr/>
        </p:nvSpPr>
        <p:spPr>
          <a:xfrm>
            <a:off x="2770182" y="7574948"/>
            <a:ext cx="15052851" cy="2215350"/>
          </a:xfrm>
          <a:prstGeom prst="rect">
            <a:avLst/>
          </a:prstGeom>
        </p:spPr>
        <p:txBody>
          <a:bodyPr lIns="0" tIns="0" rIns="0" bIns="0" rtlCol="0" anchor="t">
            <a:spAutoFit/>
          </a:bodyPr>
          <a:lstStyle/>
          <a:p>
            <a:pPr>
              <a:lnSpc>
                <a:spcPts val="5880"/>
              </a:lnSpc>
            </a:pPr>
            <a:r>
              <a:rPr lang="en-US" sz="4200" dirty="0" err="1">
                <a:solidFill>
                  <a:srgbClr val="FFFFFF"/>
                </a:solidFill>
                <a:latin typeface="Roboto Bold"/>
              </a:rPr>
              <a:t>L'énergie</a:t>
            </a:r>
            <a:r>
              <a:rPr lang="en-US" sz="4200" dirty="0">
                <a:solidFill>
                  <a:srgbClr val="FFFFFF"/>
                </a:solidFill>
                <a:latin typeface="Roboto Bold"/>
              </a:rPr>
              <a:t> non </a:t>
            </a:r>
            <a:r>
              <a:rPr lang="en-US" sz="4200" dirty="0" err="1">
                <a:solidFill>
                  <a:srgbClr val="FFFFFF"/>
                </a:solidFill>
                <a:latin typeface="Roboto Bold"/>
              </a:rPr>
              <a:t>renouvelable</a:t>
            </a:r>
            <a:r>
              <a:rPr lang="en-US" sz="4200" dirty="0">
                <a:solidFill>
                  <a:srgbClr val="FFFFFF"/>
                </a:solidFill>
                <a:latin typeface="Roboto Bold"/>
              </a:rPr>
              <a:t> </a:t>
            </a:r>
            <a:r>
              <a:rPr lang="en-US" sz="4200" dirty="0" err="1">
                <a:solidFill>
                  <a:srgbClr val="FFFFFF"/>
                </a:solidFill>
                <a:latin typeface="Roboto Bold"/>
              </a:rPr>
              <a:t>est</a:t>
            </a:r>
            <a:r>
              <a:rPr lang="en-US" sz="4200" dirty="0">
                <a:solidFill>
                  <a:srgbClr val="FFFFFF"/>
                </a:solidFill>
                <a:latin typeface="Roboto Bold"/>
              </a:rPr>
              <a:t> </a:t>
            </a:r>
            <a:r>
              <a:rPr lang="en-US" sz="4200" dirty="0" err="1">
                <a:solidFill>
                  <a:srgbClr val="FFFFFF"/>
                </a:solidFill>
                <a:latin typeface="Roboto Bold"/>
              </a:rPr>
              <a:t>utilisée</a:t>
            </a:r>
            <a:r>
              <a:rPr lang="en-US" sz="4200" dirty="0">
                <a:solidFill>
                  <a:srgbClr val="FFFFFF"/>
                </a:solidFill>
                <a:latin typeface="Roboto Bold"/>
              </a:rPr>
              <a:t> de manière </a:t>
            </a:r>
            <a:r>
              <a:rPr lang="en-US" sz="4200" dirty="0" err="1">
                <a:solidFill>
                  <a:srgbClr val="FFFFFF"/>
                </a:solidFill>
                <a:latin typeface="Roboto Bold"/>
              </a:rPr>
              <a:t>à</a:t>
            </a:r>
            <a:r>
              <a:rPr lang="en-US" sz="4200" dirty="0">
                <a:solidFill>
                  <a:srgbClr val="FFFFFF"/>
                </a:solidFill>
                <a:latin typeface="Roboto Bold"/>
              </a:rPr>
              <a:t> ne pas </a:t>
            </a:r>
            <a:r>
              <a:rPr lang="en-US" sz="4200" dirty="0" err="1">
                <a:solidFill>
                  <a:srgbClr val="FFFFFF"/>
                </a:solidFill>
                <a:latin typeface="Roboto Bold"/>
              </a:rPr>
              <a:t>pouvoir</a:t>
            </a:r>
            <a:r>
              <a:rPr lang="en-US" sz="4200" dirty="0">
                <a:solidFill>
                  <a:srgbClr val="FFFFFF"/>
                </a:solidFill>
                <a:latin typeface="Roboto Bold"/>
              </a:rPr>
              <a:t> la </a:t>
            </a:r>
            <a:r>
              <a:rPr lang="en-US" sz="4200" dirty="0" err="1">
                <a:solidFill>
                  <a:srgbClr val="FFFFFF"/>
                </a:solidFill>
                <a:latin typeface="Roboto Bold"/>
              </a:rPr>
              <a:t>récupérer</a:t>
            </a:r>
            <a:r>
              <a:rPr lang="en-US" sz="4200" dirty="0">
                <a:solidFill>
                  <a:srgbClr val="FFFFFF"/>
                </a:solidFill>
                <a:latin typeface="Roboto Bold"/>
              </a:rPr>
              <a:t>. Nous ne </a:t>
            </a:r>
            <a:r>
              <a:rPr lang="en-US" sz="4200" dirty="0" err="1">
                <a:solidFill>
                  <a:srgbClr val="FFFFFF"/>
                </a:solidFill>
                <a:latin typeface="Roboto Bold"/>
              </a:rPr>
              <a:t>sommes</a:t>
            </a:r>
            <a:r>
              <a:rPr lang="en-US" sz="4200" dirty="0">
                <a:solidFill>
                  <a:srgbClr val="FFFFFF"/>
                </a:solidFill>
                <a:latin typeface="Roboto Bold"/>
              </a:rPr>
              <a:t> pas </a:t>
            </a:r>
            <a:r>
              <a:rPr lang="en-US" sz="4200" dirty="0" err="1">
                <a:solidFill>
                  <a:srgbClr val="FFFFFF"/>
                </a:solidFill>
                <a:latin typeface="Roboto Bold"/>
              </a:rPr>
              <a:t>en</a:t>
            </a:r>
            <a:r>
              <a:rPr lang="en-US" sz="4200" dirty="0">
                <a:solidFill>
                  <a:srgbClr val="FFFFFF"/>
                </a:solidFill>
                <a:latin typeface="Roboto Bold"/>
              </a:rPr>
              <a:t> </a:t>
            </a:r>
            <a:r>
              <a:rPr lang="en-US" sz="4200" dirty="0" err="1">
                <a:solidFill>
                  <a:srgbClr val="FFFFFF"/>
                </a:solidFill>
                <a:latin typeface="Roboto Bold"/>
              </a:rPr>
              <a:t>mesure</a:t>
            </a:r>
            <a:r>
              <a:rPr lang="en-US" sz="4200" dirty="0">
                <a:solidFill>
                  <a:srgbClr val="FFFFFF"/>
                </a:solidFill>
                <a:latin typeface="Roboto Bold"/>
              </a:rPr>
              <a:t> de </a:t>
            </a:r>
            <a:r>
              <a:rPr lang="en-US" sz="4200" dirty="0" err="1">
                <a:solidFill>
                  <a:srgbClr val="FFFFFF"/>
                </a:solidFill>
                <a:latin typeface="Roboto Bold"/>
              </a:rPr>
              <a:t>recréer</a:t>
            </a:r>
            <a:r>
              <a:rPr lang="en-US" sz="4200" dirty="0">
                <a:solidFill>
                  <a:srgbClr val="FFFFFF"/>
                </a:solidFill>
                <a:latin typeface="Roboto Bold"/>
              </a:rPr>
              <a:t> </a:t>
            </a:r>
            <a:r>
              <a:rPr lang="en-US" sz="4200" dirty="0" err="1">
                <a:solidFill>
                  <a:srgbClr val="FFFFFF"/>
                </a:solidFill>
                <a:latin typeface="Roboto Bold"/>
              </a:rPr>
              <a:t>ce</a:t>
            </a:r>
            <a:r>
              <a:rPr lang="en-US" sz="4200" dirty="0">
                <a:solidFill>
                  <a:srgbClr val="FFFFFF"/>
                </a:solidFill>
                <a:latin typeface="Roboto Bold"/>
              </a:rPr>
              <a:t> cycle.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THE ENVIRONMENT AND CLIMATE CHANGE (6)">
            <a:hlinkClick r:id="" action="ppaction://media"/>
            <a:extLst>
              <a:ext uri="{FF2B5EF4-FFF2-40B4-BE49-F238E27FC236}">
                <a16:creationId xmlns:a16="http://schemas.microsoft.com/office/drawing/2014/main" id="{9C78EFA4-8CD7-4B9A-9D4A-AFE401A4D09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8311812" cy="10300394"/>
          </a:xfrm>
          <a:prstGeom prst="rect">
            <a:avLst/>
          </a:prstGeom>
        </p:spPr>
      </p:pic>
      <p:grpSp>
        <p:nvGrpSpPr>
          <p:cNvPr id="2" name="Group 2"/>
          <p:cNvGrpSpPr/>
          <p:nvPr/>
        </p:nvGrpSpPr>
        <p:grpSpPr>
          <a:xfrm>
            <a:off x="1028700" y="0"/>
            <a:ext cx="6608064" cy="10287000"/>
            <a:chOff x="0" y="0"/>
            <a:chExt cx="2235320" cy="3479800"/>
          </a:xfrm>
        </p:grpSpPr>
        <p:sp>
          <p:nvSpPr>
            <p:cNvPr id="3" name="Freeform 3"/>
            <p:cNvSpPr/>
            <p:nvPr/>
          </p:nvSpPr>
          <p:spPr>
            <a:xfrm>
              <a:off x="0" y="0"/>
              <a:ext cx="2235320" cy="3479800"/>
            </a:xfrm>
            <a:custGeom>
              <a:avLst/>
              <a:gdLst/>
              <a:ahLst/>
              <a:cxnLst/>
              <a:rect l="l" t="t" r="r" b="b"/>
              <a:pathLst>
                <a:path w="2235320" h="3479800">
                  <a:moveTo>
                    <a:pt x="0" y="0"/>
                  </a:moveTo>
                  <a:lnTo>
                    <a:pt x="2235320" y="0"/>
                  </a:lnTo>
                  <a:lnTo>
                    <a:pt x="2235320" y="3479800"/>
                  </a:lnTo>
                  <a:lnTo>
                    <a:pt x="0" y="3479800"/>
                  </a:lnTo>
                  <a:close/>
                </a:path>
              </a:pathLst>
            </a:custGeom>
            <a:solidFill>
              <a:srgbClr val="545454"/>
            </a:solidFill>
          </p:spPr>
        </p:sp>
      </p:grpSp>
      <p:pic>
        <p:nvPicPr>
          <p:cNvPr id="4" name="Picture 4"/>
          <p:cNvPicPr>
            <a:picLocks noChangeAspect="1"/>
          </p:cNvPicPr>
          <p:nvPr/>
        </p:nvPicPr>
        <p:blipFill>
          <a:blip r:embed="rId5"/>
          <a:srcRect/>
          <a:stretch>
            <a:fillRect/>
          </a:stretch>
        </p:blipFill>
        <p:spPr>
          <a:xfrm>
            <a:off x="1028700" y="5746710"/>
            <a:ext cx="6608064" cy="4540290"/>
          </a:xfrm>
          <a:prstGeom prst="rect">
            <a:avLst/>
          </a:prstGeom>
        </p:spPr>
      </p:pic>
      <p:sp>
        <p:nvSpPr>
          <p:cNvPr id="5" name="TextBox 5"/>
          <p:cNvSpPr txBox="1"/>
          <p:nvPr/>
        </p:nvSpPr>
        <p:spPr>
          <a:xfrm>
            <a:off x="1729265" y="723900"/>
            <a:ext cx="5206934" cy="2381101"/>
          </a:xfrm>
          <a:prstGeom prst="rect">
            <a:avLst/>
          </a:prstGeom>
        </p:spPr>
        <p:txBody>
          <a:bodyPr wrap="square" lIns="0" tIns="0" rIns="0" bIns="0" rtlCol="0" anchor="t">
            <a:spAutoFit/>
          </a:bodyPr>
          <a:lstStyle/>
          <a:p>
            <a:pPr algn="ctr">
              <a:lnSpc>
                <a:spcPts val="9586"/>
              </a:lnSpc>
            </a:pPr>
            <a:r>
              <a:rPr lang="en-US" sz="6847" dirty="0">
                <a:solidFill>
                  <a:srgbClr val="FFFFFF"/>
                </a:solidFill>
                <a:latin typeface="Open Sans Bold"/>
              </a:rPr>
              <a:t>ÉNERGIE NUCLÉAIRE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4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2787403"/>
            <a:ext cx="18288000" cy="3143703"/>
            <a:chOff x="0" y="0"/>
            <a:chExt cx="24384000" cy="4191604"/>
          </a:xfrm>
        </p:grpSpPr>
        <p:pic>
          <p:nvPicPr>
            <p:cNvPr id="3" name="Picture 3"/>
            <p:cNvPicPr>
              <a:picLocks noChangeAspect="1"/>
            </p:cNvPicPr>
            <p:nvPr/>
          </p:nvPicPr>
          <p:blipFill>
            <a:blip r:embed="rId2"/>
            <a:srcRect t="15301" b="15301"/>
            <a:stretch>
              <a:fillRect/>
            </a:stretch>
          </p:blipFill>
          <p:spPr>
            <a:xfrm>
              <a:off x="0" y="0"/>
              <a:ext cx="8128000" cy="4191604"/>
            </a:xfrm>
            <a:prstGeom prst="rect">
              <a:avLst/>
            </a:prstGeom>
          </p:spPr>
        </p:pic>
        <p:pic>
          <p:nvPicPr>
            <p:cNvPr id="4" name="Picture 4"/>
            <p:cNvPicPr>
              <a:picLocks noChangeAspect="1"/>
            </p:cNvPicPr>
            <p:nvPr/>
          </p:nvPicPr>
          <p:blipFill>
            <a:blip r:embed="rId3"/>
            <a:srcRect t="4160" b="4160"/>
            <a:stretch>
              <a:fillRect/>
            </a:stretch>
          </p:blipFill>
          <p:spPr>
            <a:xfrm>
              <a:off x="8128000" y="0"/>
              <a:ext cx="8128000" cy="4191604"/>
            </a:xfrm>
            <a:prstGeom prst="rect">
              <a:avLst/>
            </a:prstGeom>
          </p:spPr>
        </p:pic>
        <p:pic>
          <p:nvPicPr>
            <p:cNvPr id="5" name="Picture 5"/>
            <p:cNvPicPr>
              <a:picLocks noChangeAspect="1"/>
            </p:cNvPicPr>
            <p:nvPr/>
          </p:nvPicPr>
          <p:blipFill>
            <a:blip r:embed="rId4"/>
            <a:srcRect t="20987" b="20987"/>
            <a:stretch>
              <a:fillRect/>
            </a:stretch>
          </p:blipFill>
          <p:spPr>
            <a:xfrm>
              <a:off x="16256000" y="0"/>
              <a:ext cx="8128000" cy="4191604"/>
            </a:xfrm>
            <a:prstGeom prst="rect">
              <a:avLst/>
            </a:prstGeom>
          </p:spPr>
        </p:pic>
      </p:grpSp>
      <p:sp>
        <p:nvSpPr>
          <p:cNvPr id="6" name="TextBox 6"/>
          <p:cNvSpPr txBox="1"/>
          <p:nvPr/>
        </p:nvSpPr>
        <p:spPr>
          <a:xfrm>
            <a:off x="1143000" y="7259253"/>
            <a:ext cx="15809175" cy="1106170"/>
          </a:xfrm>
          <a:prstGeom prst="rect">
            <a:avLst/>
          </a:prstGeom>
        </p:spPr>
        <p:txBody>
          <a:bodyPr wrap="square" lIns="0" tIns="0" rIns="0" bIns="0" rtlCol="0" anchor="t">
            <a:spAutoFit/>
          </a:bodyPr>
          <a:lstStyle/>
          <a:p>
            <a:pPr algn="ctr">
              <a:lnSpc>
                <a:spcPts val="8960"/>
              </a:lnSpc>
            </a:pPr>
            <a:r>
              <a:rPr lang="en-US" sz="6400" dirty="0" err="1">
                <a:solidFill>
                  <a:srgbClr val="1C2B47"/>
                </a:solidFill>
                <a:latin typeface="Roboto Bold"/>
              </a:rPr>
              <a:t>Énergie</a:t>
            </a:r>
            <a:r>
              <a:rPr lang="en-US" sz="6400" dirty="0">
                <a:solidFill>
                  <a:srgbClr val="1C2B47"/>
                </a:solidFill>
                <a:latin typeface="Roboto Bold"/>
              </a:rPr>
              <a:t> </a:t>
            </a:r>
            <a:r>
              <a:rPr lang="en-US" sz="6400" dirty="0" err="1">
                <a:solidFill>
                  <a:srgbClr val="1C2B47"/>
                </a:solidFill>
                <a:latin typeface="Roboto Bold"/>
              </a:rPr>
              <a:t>libérée</a:t>
            </a:r>
            <a:r>
              <a:rPr lang="en-US" sz="6400" dirty="0">
                <a:solidFill>
                  <a:srgbClr val="1C2B47"/>
                </a:solidFill>
                <a:latin typeface="Roboto Bold"/>
              </a:rPr>
              <a:t> du noyau d'un </a:t>
            </a:r>
            <a:r>
              <a:rPr lang="en-US" sz="6400" dirty="0" err="1">
                <a:solidFill>
                  <a:srgbClr val="1C2B47"/>
                </a:solidFill>
                <a:latin typeface="Roboto Bold"/>
              </a:rPr>
              <a:t>atome</a:t>
            </a:r>
            <a:r>
              <a:rPr lang="en-US" sz="6400" dirty="0">
                <a:solidFill>
                  <a:srgbClr val="1C2B47"/>
                </a:solidFill>
                <a:latin typeface="Roboto Bold"/>
              </a:rPr>
              <a:t>.</a:t>
            </a:r>
          </a:p>
        </p:txBody>
      </p:sp>
      <p:pic>
        <p:nvPicPr>
          <p:cNvPr id="7" name="Picture 7"/>
          <p:cNvPicPr>
            <a:picLocks noChangeAspect="1"/>
          </p:cNvPicPr>
          <p:nvPr/>
        </p:nvPicPr>
        <p:blipFill>
          <a:blip r:embed="rId5">
            <a:alphaModFix amt="16000"/>
          </a:blip>
          <a:srcRect/>
          <a:stretch>
            <a:fillRect/>
          </a:stretch>
        </p:blipFill>
        <p:spPr>
          <a:xfrm>
            <a:off x="15801966" y="5902458"/>
            <a:ext cx="2943234" cy="2951644"/>
          </a:xfrm>
          <a:prstGeom prst="rect">
            <a:avLst/>
          </a:prstGeom>
        </p:spPr>
      </p:pic>
      <p:sp>
        <p:nvSpPr>
          <p:cNvPr id="8" name="TextBox 8"/>
          <p:cNvSpPr txBox="1"/>
          <p:nvPr/>
        </p:nvSpPr>
        <p:spPr>
          <a:xfrm>
            <a:off x="-76200" y="943439"/>
            <a:ext cx="18440400" cy="1006622"/>
          </a:xfrm>
          <a:prstGeom prst="rect">
            <a:avLst/>
          </a:prstGeom>
        </p:spPr>
        <p:txBody>
          <a:bodyPr wrap="square" lIns="0" tIns="0" rIns="0" bIns="0" rtlCol="0" anchor="t">
            <a:spAutoFit/>
          </a:bodyPr>
          <a:lstStyle/>
          <a:p>
            <a:pPr lvl="0" algn="ctr">
              <a:lnSpc>
                <a:spcPts val="7840"/>
              </a:lnSpc>
              <a:spcBef>
                <a:spcPct val="0"/>
              </a:spcBef>
            </a:pPr>
            <a:r>
              <a:rPr lang="en-US" sz="8000" dirty="0">
                <a:solidFill>
                  <a:srgbClr val="545454"/>
                </a:solidFill>
                <a:latin typeface="Roboto Condensed Bold"/>
              </a:rPr>
              <a:t>QU'EST-CE QUE L'ÉNERGIE NUCLÉAIRE?</a:t>
            </a:r>
          </a:p>
        </p:txBody>
      </p:sp>
      <p:grpSp>
        <p:nvGrpSpPr>
          <p:cNvPr id="9" name="Group 9"/>
          <p:cNvGrpSpPr/>
          <p:nvPr/>
        </p:nvGrpSpPr>
        <p:grpSpPr>
          <a:xfrm>
            <a:off x="2059" y="9029951"/>
            <a:ext cx="18288000" cy="1277007"/>
            <a:chOff x="0" y="0"/>
            <a:chExt cx="6186311" cy="431975"/>
          </a:xfrm>
        </p:grpSpPr>
        <p:sp>
          <p:nvSpPr>
            <p:cNvPr id="10" name="Freeform 10"/>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5A5758"/>
            </a:solidFill>
          </p:spPr>
        </p:sp>
      </p:grpSp>
      <p:sp>
        <p:nvSpPr>
          <p:cNvPr id="11" name="TextBox 11"/>
          <p:cNvSpPr txBox="1"/>
          <p:nvPr/>
        </p:nvSpPr>
        <p:spPr>
          <a:xfrm>
            <a:off x="9296400" y="9046161"/>
            <a:ext cx="8839200" cy="1149995"/>
          </a:xfrm>
          <a:prstGeom prst="rect">
            <a:avLst/>
          </a:prstGeom>
        </p:spPr>
        <p:txBody>
          <a:bodyPr wrap="square" lIns="0" tIns="0" rIns="0" bIns="0" rtlCol="0" anchor="t">
            <a:spAutoFit/>
          </a:bodyPr>
          <a:lstStyle/>
          <a:p>
            <a:pPr algn="ctr">
              <a:lnSpc>
                <a:spcPts val="9586"/>
              </a:lnSpc>
              <a:spcBef>
                <a:spcPct val="0"/>
              </a:spcBef>
            </a:pPr>
            <a:r>
              <a:rPr lang="en-US" sz="6847" dirty="0">
                <a:solidFill>
                  <a:srgbClr val="FFFFFF"/>
                </a:solidFill>
                <a:latin typeface="Open Sans Bold"/>
              </a:rPr>
              <a:t>ÉNERGIE NUCLÉAIRE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87216"/>
            <a:ext cx="18288000" cy="10374216"/>
            <a:chOff x="0" y="0"/>
            <a:chExt cx="6186311" cy="3509303"/>
          </a:xfrm>
        </p:grpSpPr>
        <p:sp>
          <p:nvSpPr>
            <p:cNvPr id="3" name="Freeform 3"/>
            <p:cNvSpPr/>
            <p:nvPr/>
          </p:nvSpPr>
          <p:spPr>
            <a:xfrm>
              <a:off x="0" y="0"/>
              <a:ext cx="6186311" cy="3509303"/>
            </a:xfrm>
            <a:custGeom>
              <a:avLst/>
              <a:gdLst/>
              <a:ahLst/>
              <a:cxnLst/>
              <a:rect l="l" t="t" r="r" b="b"/>
              <a:pathLst>
                <a:path w="6186311" h="3509303">
                  <a:moveTo>
                    <a:pt x="0" y="0"/>
                  </a:moveTo>
                  <a:lnTo>
                    <a:pt x="6186311" y="0"/>
                  </a:lnTo>
                  <a:lnTo>
                    <a:pt x="6186311" y="3509303"/>
                  </a:lnTo>
                  <a:lnTo>
                    <a:pt x="0" y="3509303"/>
                  </a:lnTo>
                  <a:close/>
                </a:path>
              </a:pathLst>
            </a:custGeom>
            <a:solidFill>
              <a:srgbClr val="444444"/>
            </a:solidFill>
          </p:spPr>
        </p:sp>
      </p:grpSp>
      <p:pic>
        <p:nvPicPr>
          <p:cNvPr id="4" name="Picture 4"/>
          <p:cNvPicPr>
            <a:picLocks noChangeAspect="1"/>
          </p:cNvPicPr>
          <p:nvPr/>
        </p:nvPicPr>
        <p:blipFill>
          <a:blip r:embed="rId2"/>
          <a:srcRect l="1305" t="759" r="12870"/>
          <a:stretch>
            <a:fillRect/>
          </a:stretch>
        </p:blipFill>
        <p:spPr>
          <a:xfrm>
            <a:off x="8298180" y="0"/>
            <a:ext cx="9989820" cy="7674501"/>
          </a:xfrm>
          <a:prstGeom prst="rect">
            <a:avLst/>
          </a:prstGeom>
        </p:spPr>
      </p:pic>
      <p:sp>
        <p:nvSpPr>
          <p:cNvPr id="5" name="TextBox 5"/>
          <p:cNvSpPr txBox="1"/>
          <p:nvPr/>
        </p:nvSpPr>
        <p:spPr>
          <a:xfrm>
            <a:off x="405016" y="0"/>
            <a:ext cx="4771986" cy="1231106"/>
          </a:xfrm>
          <a:prstGeom prst="rect">
            <a:avLst/>
          </a:prstGeom>
        </p:spPr>
        <p:txBody>
          <a:bodyPr wrap="square" lIns="0" tIns="0" rIns="0" bIns="0" rtlCol="0" anchor="t">
            <a:spAutoFit/>
          </a:bodyPr>
          <a:lstStyle/>
          <a:p>
            <a:pPr algn="ctr"/>
            <a:r>
              <a:rPr lang="en-US" sz="8000" dirty="0">
                <a:solidFill>
                  <a:srgbClr val="FFD91D"/>
                </a:solidFill>
                <a:latin typeface="Schoolbell"/>
              </a:rPr>
              <a:t>LES ATOMES</a:t>
            </a:r>
          </a:p>
        </p:txBody>
      </p:sp>
      <p:sp>
        <p:nvSpPr>
          <p:cNvPr id="6" name="TextBox 6"/>
          <p:cNvSpPr txBox="1"/>
          <p:nvPr/>
        </p:nvSpPr>
        <p:spPr>
          <a:xfrm>
            <a:off x="405016" y="479723"/>
            <a:ext cx="7893164" cy="9853338"/>
          </a:xfrm>
          <a:prstGeom prst="rect">
            <a:avLst/>
          </a:prstGeom>
        </p:spPr>
        <p:txBody>
          <a:bodyPr wrap="square" lIns="0" tIns="0" rIns="0" bIns="0" rtlCol="0" anchor="t">
            <a:spAutoFit/>
          </a:bodyPr>
          <a:lstStyle/>
          <a:p>
            <a:pPr>
              <a:lnSpc>
                <a:spcPts val="4107"/>
              </a:lnSpc>
              <a:spcBef>
                <a:spcPct val="0"/>
              </a:spcBef>
            </a:pPr>
            <a:r>
              <a:rPr lang="en-US" sz="2934" dirty="0">
                <a:solidFill>
                  <a:srgbClr val="FFFFFF"/>
                </a:solidFill>
                <a:latin typeface="Roboto Bold"/>
              </a:rPr>
              <a:t>                                                    </a:t>
            </a:r>
            <a:r>
              <a:rPr lang="en-US" sz="2800" dirty="0" err="1">
                <a:solidFill>
                  <a:srgbClr val="FFFFFF"/>
                </a:solidFill>
                <a:latin typeface="Roboto Bold"/>
              </a:rPr>
              <a:t>sont</a:t>
            </a:r>
            <a:r>
              <a:rPr lang="en-US" sz="2800" dirty="0">
                <a:solidFill>
                  <a:srgbClr val="FFFFFF"/>
                </a:solidFill>
                <a:latin typeface="Roboto Bold"/>
              </a:rPr>
              <a:t> les minuscules </a:t>
            </a:r>
            <a:r>
              <a:rPr lang="en-US" sz="2800" dirty="0" err="1">
                <a:solidFill>
                  <a:srgbClr val="FFFFFF"/>
                </a:solidFill>
                <a:latin typeface="Roboto Bold"/>
              </a:rPr>
              <a:t>particules</a:t>
            </a:r>
            <a:r>
              <a:rPr lang="en-US" sz="2800" dirty="0">
                <a:solidFill>
                  <a:srgbClr val="FFFFFF"/>
                </a:solidFill>
                <a:latin typeface="Roboto Bold"/>
              </a:rPr>
              <a:t> de matière qui </a:t>
            </a:r>
            <a:r>
              <a:rPr lang="en-US" sz="2800" dirty="0" err="1">
                <a:solidFill>
                  <a:srgbClr val="FFFFFF"/>
                </a:solidFill>
                <a:latin typeface="Roboto Bold"/>
              </a:rPr>
              <a:t>composent</a:t>
            </a:r>
            <a:r>
              <a:rPr lang="en-US" sz="2800" dirty="0">
                <a:solidFill>
                  <a:srgbClr val="FFFFFF"/>
                </a:solidFill>
                <a:latin typeface="Roboto Bold"/>
              </a:rPr>
              <a:t> les </a:t>
            </a:r>
            <a:r>
              <a:rPr lang="en-US" sz="2800" dirty="0" err="1">
                <a:solidFill>
                  <a:srgbClr val="FFFFFF"/>
                </a:solidFill>
                <a:latin typeface="Roboto Bold"/>
              </a:rPr>
              <a:t>molécules</a:t>
            </a:r>
            <a:r>
              <a:rPr lang="en-US" sz="2800" dirty="0">
                <a:solidFill>
                  <a:srgbClr val="FFFFFF"/>
                </a:solidFill>
                <a:latin typeface="Roboto Bold"/>
              </a:rPr>
              <a:t>. Les </a:t>
            </a:r>
            <a:r>
              <a:rPr lang="en-US" sz="2800" dirty="0" err="1">
                <a:solidFill>
                  <a:srgbClr val="FFFFFF"/>
                </a:solidFill>
                <a:latin typeface="Roboto Bold"/>
              </a:rPr>
              <a:t>molécules</a:t>
            </a:r>
            <a:r>
              <a:rPr lang="en-US" sz="2800" dirty="0">
                <a:solidFill>
                  <a:srgbClr val="FFFFFF"/>
                </a:solidFill>
                <a:latin typeface="Roboto Bold"/>
              </a:rPr>
              <a:t> constituent </a:t>
            </a:r>
            <a:r>
              <a:rPr lang="en-US" sz="2800" dirty="0" err="1">
                <a:solidFill>
                  <a:srgbClr val="FFFFFF"/>
                </a:solidFill>
                <a:latin typeface="Roboto Bold"/>
              </a:rPr>
              <a:t>à</a:t>
            </a:r>
            <a:r>
              <a:rPr lang="en-US" sz="2800" dirty="0">
                <a:solidFill>
                  <a:srgbClr val="FFFFFF"/>
                </a:solidFill>
                <a:latin typeface="Roboto Bold"/>
              </a:rPr>
              <a:t> </a:t>
            </a:r>
            <a:r>
              <a:rPr lang="en-US" sz="2800" dirty="0" err="1">
                <a:solidFill>
                  <a:srgbClr val="FFFFFF"/>
                </a:solidFill>
                <a:latin typeface="Roboto Bold"/>
              </a:rPr>
              <a:t>leur</a:t>
            </a:r>
            <a:r>
              <a:rPr lang="en-US" sz="2800" dirty="0">
                <a:solidFill>
                  <a:srgbClr val="FFFFFF"/>
                </a:solidFill>
                <a:latin typeface="Roboto Bold"/>
              </a:rPr>
              <a:t> tour les </a:t>
            </a:r>
            <a:r>
              <a:rPr lang="en-US" sz="2800" dirty="0" err="1">
                <a:solidFill>
                  <a:srgbClr val="FFFFFF"/>
                </a:solidFill>
                <a:latin typeface="Roboto Bold"/>
              </a:rPr>
              <a:t>gaz</a:t>
            </a:r>
            <a:r>
              <a:rPr lang="en-US" sz="2800" dirty="0">
                <a:solidFill>
                  <a:srgbClr val="FFFFFF"/>
                </a:solidFill>
                <a:latin typeface="Roboto Bold"/>
              </a:rPr>
              <a:t>, les </a:t>
            </a:r>
            <a:r>
              <a:rPr lang="en-US" sz="2800" dirty="0" err="1">
                <a:solidFill>
                  <a:srgbClr val="FFFFFF"/>
                </a:solidFill>
                <a:latin typeface="Roboto Bold"/>
              </a:rPr>
              <a:t>liquides</a:t>
            </a:r>
            <a:r>
              <a:rPr lang="en-US" sz="2800" dirty="0">
                <a:solidFill>
                  <a:srgbClr val="FFFFFF"/>
                </a:solidFill>
                <a:latin typeface="Roboto Bold"/>
              </a:rPr>
              <a:t> et les </a:t>
            </a:r>
            <a:r>
              <a:rPr lang="en-US" sz="2800" dirty="0" err="1">
                <a:solidFill>
                  <a:srgbClr val="FFFFFF"/>
                </a:solidFill>
                <a:latin typeface="Roboto Bold"/>
              </a:rPr>
              <a:t>solides</a:t>
            </a:r>
            <a:r>
              <a:rPr lang="en-US" sz="2800" dirty="0">
                <a:solidFill>
                  <a:srgbClr val="FFFFFF"/>
                </a:solidFill>
                <a:latin typeface="Roboto Bold"/>
              </a:rPr>
              <a:t>.</a:t>
            </a:r>
          </a:p>
          <a:p>
            <a:pPr>
              <a:lnSpc>
                <a:spcPts val="4107"/>
              </a:lnSpc>
              <a:spcBef>
                <a:spcPct val="0"/>
              </a:spcBef>
            </a:pPr>
            <a:endParaRPr lang="en-US" sz="2800" dirty="0">
              <a:solidFill>
                <a:srgbClr val="FFFFFF"/>
              </a:solidFill>
              <a:latin typeface="Roboto Bold"/>
            </a:endParaRPr>
          </a:p>
          <a:p>
            <a:pPr>
              <a:lnSpc>
                <a:spcPts val="4107"/>
              </a:lnSpc>
              <a:spcBef>
                <a:spcPct val="0"/>
              </a:spcBef>
            </a:pPr>
            <a:r>
              <a:rPr lang="en-US" sz="2800" dirty="0">
                <a:solidFill>
                  <a:srgbClr val="FFFFFF"/>
                </a:solidFill>
                <a:latin typeface="Roboto Bold"/>
              </a:rPr>
              <a:t>Les </a:t>
            </a:r>
            <a:r>
              <a:rPr lang="en-US" sz="2800" dirty="0" err="1">
                <a:solidFill>
                  <a:srgbClr val="FFFFFF"/>
                </a:solidFill>
                <a:latin typeface="Roboto Bold"/>
              </a:rPr>
              <a:t>atomes</a:t>
            </a:r>
            <a:r>
              <a:rPr lang="en-US" sz="2800" dirty="0">
                <a:solidFill>
                  <a:srgbClr val="FFFFFF"/>
                </a:solidFill>
                <a:latin typeface="Roboto Bold"/>
              </a:rPr>
              <a:t> </a:t>
            </a:r>
            <a:r>
              <a:rPr lang="en-US" sz="2800" dirty="0" err="1">
                <a:solidFill>
                  <a:srgbClr val="FFFFFF"/>
                </a:solidFill>
                <a:latin typeface="Roboto Bold"/>
              </a:rPr>
              <a:t>sont</a:t>
            </a:r>
            <a:r>
              <a:rPr lang="en-US" sz="2800" dirty="0">
                <a:solidFill>
                  <a:srgbClr val="FFFFFF"/>
                </a:solidFill>
                <a:latin typeface="Roboto Bold"/>
              </a:rPr>
              <a:t> </a:t>
            </a:r>
            <a:r>
              <a:rPr lang="en-US" sz="2800" dirty="0" err="1">
                <a:solidFill>
                  <a:srgbClr val="FFFFFF"/>
                </a:solidFill>
                <a:latin typeface="Roboto Bold"/>
              </a:rPr>
              <a:t>eux-mêmes</a:t>
            </a:r>
            <a:r>
              <a:rPr lang="en-US" sz="2800" dirty="0">
                <a:solidFill>
                  <a:srgbClr val="FFFFFF"/>
                </a:solidFill>
                <a:latin typeface="Roboto Bold"/>
              </a:rPr>
              <a:t> </a:t>
            </a:r>
            <a:r>
              <a:rPr lang="en-US" sz="2800" dirty="0" err="1">
                <a:solidFill>
                  <a:srgbClr val="FFFFFF"/>
                </a:solidFill>
                <a:latin typeface="Roboto Bold"/>
              </a:rPr>
              <a:t>constitués</a:t>
            </a:r>
            <a:r>
              <a:rPr lang="en-US" sz="2800" dirty="0">
                <a:solidFill>
                  <a:srgbClr val="FFFFFF"/>
                </a:solidFill>
                <a:latin typeface="Roboto Bold"/>
              </a:rPr>
              <a:t> de trois </a:t>
            </a:r>
            <a:r>
              <a:rPr lang="en-US" sz="2800" dirty="0" err="1">
                <a:solidFill>
                  <a:srgbClr val="FFFFFF"/>
                </a:solidFill>
                <a:latin typeface="Roboto Bold"/>
              </a:rPr>
              <a:t>particules</a:t>
            </a:r>
            <a:r>
              <a:rPr lang="en-US" sz="2800" dirty="0">
                <a:solidFill>
                  <a:srgbClr val="FFFFFF"/>
                </a:solidFill>
                <a:latin typeface="Roboto Bold"/>
              </a:rPr>
              <a:t> </a:t>
            </a:r>
            <a:r>
              <a:rPr lang="en-US" sz="2800" dirty="0" err="1">
                <a:solidFill>
                  <a:srgbClr val="FFFFFF"/>
                </a:solidFill>
                <a:latin typeface="Roboto Bold"/>
              </a:rPr>
              <a:t>appelées</a:t>
            </a:r>
            <a:r>
              <a:rPr lang="en-US" sz="2800" dirty="0">
                <a:solidFill>
                  <a:srgbClr val="FFFFFF"/>
                </a:solidFill>
                <a:latin typeface="Roboto Bold"/>
              </a:rPr>
              <a:t> </a:t>
            </a:r>
            <a:r>
              <a:rPr lang="en-US" sz="2800" dirty="0">
                <a:solidFill>
                  <a:srgbClr val="5ADAD1"/>
                </a:solidFill>
                <a:latin typeface="Roboto Bold"/>
              </a:rPr>
              <a:t>protons</a:t>
            </a:r>
            <a:r>
              <a:rPr lang="en-US" sz="2800" dirty="0">
                <a:solidFill>
                  <a:srgbClr val="FFFFFF"/>
                </a:solidFill>
                <a:latin typeface="Roboto Bold"/>
              </a:rPr>
              <a:t>, </a:t>
            </a:r>
            <a:r>
              <a:rPr lang="en-US" sz="2800" dirty="0">
                <a:solidFill>
                  <a:srgbClr val="FF1616"/>
                </a:solidFill>
                <a:latin typeface="Roboto Bold"/>
              </a:rPr>
              <a:t>neutrons</a:t>
            </a:r>
            <a:r>
              <a:rPr lang="en-US" sz="2800" dirty="0">
                <a:solidFill>
                  <a:srgbClr val="FFFFFF"/>
                </a:solidFill>
                <a:latin typeface="Roboto Bold"/>
              </a:rPr>
              <a:t> et </a:t>
            </a:r>
            <a:r>
              <a:rPr lang="en-US" sz="2800" dirty="0" err="1">
                <a:solidFill>
                  <a:srgbClr val="6FED4D"/>
                </a:solidFill>
                <a:latin typeface="Roboto Bold"/>
              </a:rPr>
              <a:t>électrons</a:t>
            </a:r>
            <a:r>
              <a:rPr lang="en-US" sz="2800" dirty="0">
                <a:solidFill>
                  <a:srgbClr val="FFFFFF"/>
                </a:solidFill>
                <a:latin typeface="Roboto Bold"/>
              </a:rPr>
              <a:t>. Un </a:t>
            </a:r>
            <a:r>
              <a:rPr lang="en-US" sz="2800" dirty="0" err="1">
                <a:solidFill>
                  <a:srgbClr val="FFFFFF"/>
                </a:solidFill>
                <a:latin typeface="Roboto Bold"/>
              </a:rPr>
              <a:t>atome</a:t>
            </a:r>
            <a:r>
              <a:rPr lang="en-US" sz="2800" dirty="0">
                <a:solidFill>
                  <a:srgbClr val="FFFFFF"/>
                </a:solidFill>
                <a:latin typeface="Roboto Bold"/>
              </a:rPr>
              <a:t> a un noyau qui </a:t>
            </a:r>
            <a:r>
              <a:rPr lang="en-US" sz="2800" dirty="0" err="1">
                <a:solidFill>
                  <a:srgbClr val="FFFFFF"/>
                </a:solidFill>
                <a:latin typeface="Roboto Bold"/>
              </a:rPr>
              <a:t>contient</a:t>
            </a:r>
            <a:r>
              <a:rPr lang="en-US" sz="2800" dirty="0">
                <a:solidFill>
                  <a:srgbClr val="FFFFFF"/>
                </a:solidFill>
                <a:latin typeface="Roboto Bold"/>
              </a:rPr>
              <a:t> des protons et des neutrons. Le noyau </a:t>
            </a:r>
            <a:r>
              <a:rPr lang="en-US" sz="2800" dirty="0" err="1">
                <a:solidFill>
                  <a:srgbClr val="FFFFFF"/>
                </a:solidFill>
                <a:latin typeface="Roboto Bold"/>
              </a:rPr>
              <a:t>est</a:t>
            </a:r>
            <a:r>
              <a:rPr lang="en-US" sz="2800" dirty="0">
                <a:solidFill>
                  <a:srgbClr val="FFFFFF"/>
                </a:solidFill>
                <a:latin typeface="Roboto Bold"/>
              </a:rPr>
              <a:t> </a:t>
            </a:r>
            <a:r>
              <a:rPr lang="en-US" sz="2800" dirty="0" err="1">
                <a:solidFill>
                  <a:srgbClr val="FFFFFF"/>
                </a:solidFill>
                <a:latin typeface="Roboto Bold"/>
              </a:rPr>
              <a:t>entouré</a:t>
            </a:r>
            <a:r>
              <a:rPr lang="en-US" sz="2800" dirty="0">
                <a:solidFill>
                  <a:srgbClr val="FFFFFF"/>
                </a:solidFill>
                <a:latin typeface="Roboto Bold"/>
              </a:rPr>
              <a:t> </a:t>
            </a:r>
            <a:r>
              <a:rPr lang="en-US" sz="2800" dirty="0" err="1">
                <a:solidFill>
                  <a:srgbClr val="FFFFFF"/>
                </a:solidFill>
                <a:latin typeface="Roboto Bold"/>
              </a:rPr>
              <a:t>d'électrons</a:t>
            </a:r>
            <a:r>
              <a:rPr lang="en-US" sz="2800" dirty="0">
                <a:solidFill>
                  <a:srgbClr val="FFFFFF"/>
                </a:solidFill>
                <a:latin typeface="Roboto Bold"/>
              </a:rPr>
              <a:t>.</a:t>
            </a:r>
          </a:p>
          <a:p>
            <a:pPr>
              <a:lnSpc>
                <a:spcPts val="4107"/>
              </a:lnSpc>
              <a:spcBef>
                <a:spcPct val="0"/>
              </a:spcBef>
            </a:pPr>
            <a:endParaRPr lang="en-US" sz="2800" dirty="0">
              <a:solidFill>
                <a:srgbClr val="FFFFFF"/>
              </a:solidFill>
              <a:latin typeface="Roboto Bold"/>
            </a:endParaRPr>
          </a:p>
          <a:p>
            <a:pPr>
              <a:lnSpc>
                <a:spcPts val="4107"/>
              </a:lnSpc>
              <a:spcBef>
                <a:spcPct val="0"/>
              </a:spcBef>
            </a:pPr>
            <a:r>
              <a:rPr lang="en-US" sz="2800" dirty="0">
                <a:solidFill>
                  <a:srgbClr val="5ADAD1"/>
                </a:solidFill>
                <a:latin typeface="Roboto Bold"/>
              </a:rPr>
              <a:t>Les protons </a:t>
            </a:r>
            <a:r>
              <a:rPr lang="en-US" sz="2800" dirty="0">
                <a:solidFill>
                  <a:srgbClr val="FFFFFF"/>
                </a:solidFill>
                <a:latin typeface="Roboto Bold"/>
              </a:rPr>
              <a:t>portent </a:t>
            </a:r>
            <a:r>
              <a:rPr lang="en-US" sz="2800" dirty="0" err="1">
                <a:solidFill>
                  <a:srgbClr val="FFFFFF"/>
                </a:solidFill>
                <a:latin typeface="Roboto Bold"/>
              </a:rPr>
              <a:t>une</a:t>
            </a:r>
            <a:r>
              <a:rPr lang="en-US" sz="2800" dirty="0">
                <a:solidFill>
                  <a:srgbClr val="FFFFFF"/>
                </a:solidFill>
                <a:latin typeface="Roboto Bold"/>
              </a:rPr>
              <a:t> charge </a:t>
            </a:r>
            <a:r>
              <a:rPr lang="en-US" sz="2800" dirty="0" err="1">
                <a:solidFill>
                  <a:srgbClr val="FFFFFF"/>
                </a:solidFill>
                <a:latin typeface="Roboto Bold"/>
              </a:rPr>
              <a:t>électrique</a:t>
            </a:r>
            <a:r>
              <a:rPr lang="en-US" sz="2800" dirty="0">
                <a:solidFill>
                  <a:srgbClr val="FFFFFF"/>
                </a:solidFill>
                <a:latin typeface="Roboto Bold"/>
              </a:rPr>
              <a:t> positive et </a:t>
            </a:r>
            <a:r>
              <a:rPr lang="en-US" sz="2800" dirty="0">
                <a:solidFill>
                  <a:srgbClr val="6FED4D"/>
                </a:solidFill>
                <a:latin typeface="Roboto Bold"/>
              </a:rPr>
              <a:t>les </a:t>
            </a:r>
            <a:r>
              <a:rPr lang="en-US" sz="2800" dirty="0" err="1">
                <a:solidFill>
                  <a:srgbClr val="6FED4D"/>
                </a:solidFill>
                <a:latin typeface="Roboto Bold"/>
              </a:rPr>
              <a:t>électrons</a:t>
            </a:r>
            <a:r>
              <a:rPr lang="en-US" sz="2800" dirty="0">
                <a:solidFill>
                  <a:srgbClr val="FFFFFF"/>
                </a:solidFill>
                <a:latin typeface="Roboto Bold"/>
              </a:rPr>
              <a:t> portent </a:t>
            </a:r>
            <a:r>
              <a:rPr lang="en-US" sz="2800" dirty="0" err="1">
                <a:solidFill>
                  <a:srgbClr val="FFFFFF"/>
                </a:solidFill>
                <a:latin typeface="Roboto Bold"/>
              </a:rPr>
              <a:t>une</a:t>
            </a:r>
            <a:r>
              <a:rPr lang="en-US" sz="2800" dirty="0">
                <a:solidFill>
                  <a:srgbClr val="FFFFFF"/>
                </a:solidFill>
                <a:latin typeface="Roboto Bold"/>
              </a:rPr>
              <a:t> charge </a:t>
            </a:r>
            <a:r>
              <a:rPr lang="en-US" sz="2800" dirty="0" err="1">
                <a:solidFill>
                  <a:srgbClr val="FFFFFF"/>
                </a:solidFill>
                <a:latin typeface="Roboto Bold"/>
              </a:rPr>
              <a:t>électrique</a:t>
            </a:r>
            <a:r>
              <a:rPr lang="en-US" sz="2800" dirty="0">
                <a:solidFill>
                  <a:srgbClr val="FFFFFF"/>
                </a:solidFill>
                <a:latin typeface="Roboto Bold"/>
              </a:rPr>
              <a:t> </a:t>
            </a:r>
            <a:r>
              <a:rPr lang="en-US" sz="2800" dirty="0" err="1">
                <a:solidFill>
                  <a:srgbClr val="FFFFFF"/>
                </a:solidFill>
                <a:latin typeface="Roboto Bold"/>
              </a:rPr>
              <a:t>négative</a:t>
            </a:r>
            <a:r>
              <a:rPr lang="en-US" sz="2800" dirty="0">
                <a:solidFill>
                  <a:srgbClr val="FFFFFF"/>
                </a:solidFill>
                <a:latin typeface="Roboto Bold"/>
              </a:rPr>
              <a:t>.</a:t>
            </a:r>
          </a:p>
          <a:p>
            <a:pPr>
              <a:spcBef>
                <a:spcPct val="0"/>
              </a:spcBef>
            </a:pPr>
            <a:endParaRPr lang="en-US" sz="2800" dirty="0">
              <a:solidFill>
                <a:srgbClr val="FFFFFF"/>
              </a:solidFill>
              <a:latin typeface="Roboto Bold"/>
            </a:endParaRPr>
          </a:p>
          <a:p>
            <a:pPr>
              <a:lnSpc>
                <a:spcPts val="4107"/>
              </a:lnSpc>
              <a:spcBef>
                <a:spcPct val="0"/>
              </a:spcBef>
            </a:pPr>
            <a:r>
              <a:rPr lang="en-US" sz="2800" dirty="0">
                <a:solidFill>
                  <a:srgbClr val="FF1616"/>
                </a:solidFill>
                <a:latin typeface="Roboto Bold"/>
              </a:rPr>
              <a:t>Les neutrons </a:t>
            </a:r>
            <a:r>
              <a:rPr lang="en-US" sz="2800" dirty="0" err="1">
                <a:solidFill>
                  <a:srgbClr val="FFFFFF"/>
                </a:solidFill>
                <a:latin typeface="Roboto Bold"/>
              </a:rPr>
              <a:t>n'ont</a:t>
            </a:r>
            <a:r>
              <a:rPr lang="en-US" sz="2800" dirty="0">
                <a:solidFill>
                  <a:srgbClr val="FFFFFF"/>
                </a:solidFill>
                <a:latin typeface="Roboto Bold"/>
              </a:rPr>
              <a:t> pas de charge </a:t>
            </a:r>
            <a:r>
              <a:rPr lang="en-US" sz="2800" dirty="0" err="1">
                <a:solidFill>
                  <a:srgbClr val="FFFFFF"/>
                </a:solidFill>
                <a:latin typeface="Roboto Bold"/>
              </a:rPr>
              <a:t>électrique</a:t>
            </a:r>
            <a:r>
              <a:rPr lang="en-US" sz="2800" dirty="0">
                <a:solidFill>
                  <a:srgbClr val="FFFFFF"/>
                </a:solidFill>
                <a:latin typeface="Roboto Bold"/>
              </a:rPr>
              <a:t> (</a:t>
            </a:r>
            <a:r>
              <a:rPr lang="en-US" sz="2800" dirty="0" err="1">
                <a:solidFill>
                  <a:srgbClr val="FFFFFF"/>
                </a:solidFill>
                <a:latin typeface="Roboto Bold"/>
              </a:rPr>
              <a:t>donc</a:t>
            </a:r>
            <a:r>
              <a:rPr lang="en-US" sz="2800" dirty="0">
                <a:solidFill>
                  <a:srgbClr val="FFFFFF"/>
                </a:solidFill>
                <a:latin typeface="Roboto Bold"/>
              </a:rPr>
              <a:t> </a:t>
            </a:r>
            <a:r>
              <a:rPr lang="en-US" sz="2800" dirty="0" err="1">
                <a:solidFill>
                  <a:srgbClr val="FFFFFF"/>
                </a:solidFill>
                <a:latin typeface="Roboto Bold"/>
              </a:rPr>
              <a:t>ils</a:t>
            </a:r>
            <a:r>
              <a:rPr lang="en-US" sz="2800" dirty="0">
                <a:solidFill>
                  <a:srgbClr val="FFFFFF"/>
                </a:solidFill>
                <a:latin typeface="Roboto Bold"/>
              </a:rPr>
              <a:t> </a:t>
            </a:r>
            <a:r>
              <a:rPr lang="en-US" sz="2800" dirty="0" err="1">
                <a:solidFill>
                  <a:srgbClr val="FFFFFF"/>
                </a:solidFill>
                <a:latin typeface="Roboto Bold"/>
              </a:rPr>
              <a:t>sont</a:t>
            </a:r>
            <a:r>
              <a:rPr lang="en-US" sz="2800" dirty="0">
                <a:solidFill>
                  <a:srgbClr val="FFFFFF"/>
                </a:solidFill>
                <a:latin typeface="Roboto Bold"/>
              </a:rPr>
              <a:t> </a:t>
            </a:r>
            <a:r>
              <a:rPr lang="en-US" sz="2800" dirty="0" err="1">
                <a:solidFill>
                  <a:srgbClr val="FFFFFF"/>
                </a:solidFill>
                <a:latin typeface="Roboto Bold"/>
              </a:rPr>
              <a:t>neutres</a:t>
            </a:r>
            <a:r>
              <a:rPr lang="en-US" sz="2800" dirty="0">
                <a:solidFill>
                  <a:srgbClr val="FFFFFF"/>
                </a:solidFill>
                <a:latin typeface="Roboto Bold"/>
              </a:rPr>
              <a:t>). Une forte </a:t>
            </a:r>
            <a:r>
              <a:rPr lang="en-US" sz="2800" dirty="0" err="1">
                <a:solidFill>
                  <a:srgbClr val="FFFFFF"/>
                </a:solidFill>
                <a:latin typeface="Roboto Bold"/>
              </a:rPr>
              <a:t>énergie</a:t>
            </a:r>
            <a:r>
              <a:rPr lang="en-US" sz="2800" dirty="0">
                <a:solidFill>
                  <a:srgbClr val="FFFFFF"/>
                </a:solidFill>
                <a:latin typeface="Roboto Bold"/>
              </a:rPr>
              <a:t> </a:t>
            </a:r>
            <a:r>
              <a:rPr lang="en-US" sz="2800" dirty="0" err="1">
                <a:solidFill>
                  <a:srgbClr val="FFFFFF"/>
                </a:solidFill>
                <a:latin typeface="Roboto Bold"/>
              </a:rPr>
              <a:t>est</a:t>
            </a:r>
            <a:r>
              <a:rPr lang="en-US" sz="2800" dirty="0">
                <a:solidFill>
                  <a:srgbClr val="FFFFFF"/>
                </a:solidFill>
                <a:latin typeface="Roboto Bold"/>
              </a:rPr>
              <a:t> </a:t>
            </a:r>
            <a:r>
              <a:rPr lang="en-US" sz="2800" dirty="0" err="1">
                <a:solidFill>
                  <a:srgbClr val="FFFFFF"/>
                </a:solidFill>
                <a:latin typeface="Roboto Bold"/>
              </a:rPr>
              <a:t>présente</a:t>
            </a:r>
            <a:r>
              <a:rPr lang="en-US" sz="2800" dirty="0">
                <a:solidFill>
                  <a:srgbClr val="FFFFFF"/>
                </a:solidFill>
                <a:latin typeface="Roboto Bold"/>
              </a:rPr>
              <a:t> dans les liaisons, qui </a:t>
            </a:r>
            <a:r>
              <a:rPr lang="en-US" sz="2800" dirty="0" err="1">
                <a:solidFill>
                  <a:srgbClr val="FFFFFF"/>
                </a:solidFill>
                <a:latin typeface="Roboto Bold"/>
              </a:rPr>
              <a:t>maintiennent</a:t>
            </a:r>
            <a:r>
              <a:rPr lang="en-US" sz="2800" dirty="0">
                <a:solidFill>
                  <a:srgbClr val="FFFFFF"/>
                </a:solidFill>
                <a:latin typeface="Roboto Bold"/>
              </a:rPr>
              <a:t> le noyau ensemble.</a:t>
            </a:r>
          </a:p>
        </p:txBody>
      </p:sp>
      <p:sp>
        <p:nvSpPr>
          <p:cNvPr id="7" name="TextBox 7"/>
          <p:cNvSpPr txBox="1"/>
          <p:nvPr/>
        </p:nvSpPr>
        <p:spPr>
          <a:xfrm>
            <a:off x="8298180" y="8212912"/>
            <a:ext cx="9456420" cy="2061462"/>
          </a:xfrm>
          <a:prstGeom prst="rect">
            <a:avLst/>
          </a:prstGeom>
        </p:spPr>
        <p:txBody>
          <a:bodyPr wrap="square" lIns="0" tIns="0" rIns="0" bIns="0" rtlCol="0" anchor="t">
            <a:spAutoFit/>
          </a:bodyPr>
          <a:lstStyle/>
          <a:p>
            <a:pPr>
              <a:lnSpc>
                <a:spcPts val="4098"/>
              </a:lnSpc>
              <a:spcBef>
                <a:spcPct val="0"/>
              </a:spcBef>
            </a:pPr>
            <a:r>
              <a:rPr lang="en-US" sz="2800" dirty="0">
                <a:solidFill>
                  <a:srgbClr val="FFFFFF"/>
                </a:solidFill>
                <a:latin typeface="Roboto Bold"/>
              </a:rPr>
              <a:t> </a:t>
            </a:r>
            <a:r>
              <a:rPr lang="en-US" sz="2800" dirty="0" err="1">
                <a:solidFill>
                  <a:srgbClr val="FFFFFF"/>
                </a:solidFill>
                <a:latin typeface="Roboto Bold"/>
              </a:rPr>
              <a:t>Cette</a:t>
            </a:r>
            <a:r>
              <a:rPr lang="en-US" sz="2800" dirty="0">
                <a:solidFill>
                  <a:srgbClr val="FFFFFF"/>
                </a:solidFill>
                <a:latin typeface="Roboto Bold"/>
              </a:rPr>
              <a:t> </a:t>
            </a:r>
            <a:r>
              <a:rPr lang="en-US" sz="2800" dirty="0" err="1">
                <a:solidFill>
                  <a:srgbClr val="FFFFFF"/>
                </a:solidFill>
                <a:latin typeface="Roboto Bold"/>
              </a:rPr>
              <a:t>énergie</a:t>
            </a:r>
            <a:r>
              <a:rPr lang="en-US" sz="2800" dirty="0">
                <a:solidFill>
                  <a:srgbClr val="FFFFFF"/>
                </a:solidFill>
                <a:latin typeface="Roboto Bold"/>
              </a:rPr>
              <a:t> </a:t>
            </a:r>
            <a:r>
              <a:rPr lang="en-US" sz="2800" dirty="0" err="1">
                <a:solidFill>
                  <a:srgbClr val="FFFFFF"/>
                </a:solidFill>
                <a:latin typeface="Roboto Bold"/>
              </a:rPr>
              <a:t>nucléaire</a:t>
            </a:r>
            <a:r>
              <a:rPr lang="en-US" sz="2800" dirty="0">
                <a:solidFill>
                  <a:srgbClr val="FFFFFF"/>
                </a:solidFill>
                <a:latin typeface="Roboto Bold"/>
              </a:rPr>
              <a:t> </a:t>
            </a:r>
            <a:r>
              <a:rPr lang="en-US" sz="2800" dirty="0" err="1">
                <a:solidFill>
                  <a:srgbClr val="FFFFFF"/>
                </a:solidFill>
                <a:latin typeface="Roboto Bold"/>
              </a:rPr>
              <a:t>peut</a:t>
            </a:r>
            <a:r>
              <a:rPr lang="en-US" sz="2800" dirty="0">
                <a:solidFill>
                  <a:srgbClr val="FFFFFF"/>
                </a:solidFill>
                <a:latin typeface="Roboto Bold"/>
              </a:rPr>
              <a:t> </a:t>
            </a:r>
            <a:r>
              <a:rPr lang="en-US" sz="2800" dirty="0" err="1">
                <a:solidFill>
                  <a:srgbClr val="FFFFFF"/>
                </a:solidFill>
                <a:latin typeface="Roboto Bold"/>
              </a:rPr>
              <a:t>être</a:t>
            </a:r>
            <a:r>
              <a:rPr lang="en-US" sz="2800" dirty="0">
                <a:solidFill>
                  <a:srgbClr val="FFFFFF"/>
                </a:solidFill>
                <a:latin typeface="Roboto Bold"/>
              </a:rPr>
              <a:t> </a:t>
            </a:r>
            <a:r>
              <a:rPr lang="en-US" sz="2800" dirty="0" err="1">
                <a:solidFill>
                  <a:srgbClr val="FFFFFF"/>
                </a:solidFill>
                <a:latin typeface="Roboto Bold"/>
              </a:rPr>
              <a:t>libérée</a:t>
            </a:r>
            <a:r>
              <a:rPr lang="en-US" sz="2800" dirty="0">
                <a:solidFill>
                  <a:srgbClr val="FFFFFF"/>
                </a:solidFill>
                <a:latin typeface="Roboto Bold"/>
              </a:rPr>
              <a:t> </a:t>
            </a:r>
            <a:r>
              <a:rPr lang="en-US" sz="2800" dirty="0" err="1">
                <a:solidFill>
                  <a:srgbClr val="FFFFFF"/>
                </a:solidFill>
                <a:latin typeface="Roboto Bold"/>
              </a:rPr>
              <a:t>lorsque</a:t>
            </a:r>
            <a:r>
              <a:rPr lang="en-US" sz="2800" dirty="0">
                <a:solidFill>
                  <a:srgbClr val="FFFFFF"/>
                </a:solidFill>
                <a:latin typeface="Roboto Bold"/>
              </a:rPr>
              <a:t> </a:t>
            </a:r>
            <a:r>
              <a:rPr lang="en-US" sz="2800" dirty="0" err="1">
                <a:solidFill>
                  <a:srgbClr val="FFFFFF"/>
                </a:solidFill>
                <a:latin typeface="Roboto Bold"/>
              </a:rPr>
              <a:t>ces</a:t>
            </a:r>
            <a:r>
              <a:rPr lang="en-US" sz="2800" dirty="0">
                <a:solidFill>
                  <a:srgbClr val="FFFFFF"/>
                </a:solidFill>
                <a:latin typeface="Roboto Bold"/>
              </a:rPr>
              <a:t> liens </a:t>
            </a:r>
            <a:r>
              <a:rPr lang="en-US" sz="2800" dirty="0" err="1">
                <a:solidFill>
                  <a:srgbClr val="FFFFFF"/>
                </a:solidFill>
                <a:latin typeface="Roboto Bold"/>
              </a:rPr>
              <a:t>sont</a:t>
            </a:r>
            <a:r>
              <a:rPr lang="en-US" sz="2800" dirty="0">
                <a:solidFill>
                  <a:srgbClr val="FFFFFF"/>
                </a:solidFill>
                <a:latin typeface="Roboto Bold"/>
              </a:rPr>
              <a:t> </a:t>
            </a:r>
            <a:r>
              <a:rPr lang="en-US" sz="2800" dirty="0" err="1">
                <a:solidFill>
                  <a:srgbClr val="FFFFFF"/>
                </a:solidFill>
                <a:latin typeface="Roboto Bold"/>
              </a:rPr>
              <a:t>rompus</a:t>
            </a:r>
            <a:r>
              <a:rPr lang="en-US" sz="2800" dirty="0">
                <a:solidFill>
                  <a:srgbClr val="FFFFFF"/>
                </a:solidFill>
                <a:latin typeface="Roboto Bold"/>
              </a:rPr>
              <a:t>. Les liens </a:t>
            </a:r>
            <a:r>
              <a:rPr lang="en-US" sz="2800" dirty="0" err="1">
                <a:solidFill>
                  <a:srgbClr val="FFFFFF"/>
                </a:solidFill>
                <a:latin typeface="Roboto Bold"/>
              </a:rPr>
              <a:t>peuvent</a:t>
            </a:r>
            <a:r>
              <a:rPr lang="en-US" sz="2800" dirty="0">
                <a:solidFill>
                  <a:srgbClr val="FFFFFF"/>
                </a:solidFill>
                <a:latin typeface="Roboto Bold"/>
              </a:rPr>
              <a:t> </a:t>
            </a:r>
            <a:r>
              <a:rPr lang="en-US" sz="2800" dirty="0" err="1">
                <a:solidFill>
                  <a:srgbClr val="FFFFFF"/>
                </a:solidFill>
                <a:latin typeface="Roboto Bold"/>
              </a:rPr>
              <a:t>être</a:t>
            </a:r>
            <a:r>
              <a:rPr lang="en-US" sz="2800" dirty="0">
                <a:solidFill>
                  <a:srgbClr val="FFFFFF"/>
                </a:solidFill>
                <a:latin typeface="Roboto Bold"/>
              </a:rPr>
              <a:t> </a:t>
            </a:r>
            <a:r>
              <a:rPr lang="en-US" sz="2800" dirty="0" err="1">
                <a:solidFill>
                  <a:srgbClr val="FFFFFF"/>
                </a:solidFill>
                <a:latin typeface="Roboto Bold"/>
              </a:rPr>
              <a:t>rompus</a:t>
            </a:r>
            <a:r>
              <a:rPr lang="en-US" sz="2800" dirty="0">
                <a:solidFill>
                  <a:srgbClr val="FFFFFF"/>
                </a:solidFill>
                <a:latin typeface="Roboto Bold"/>
              </a:rPr>
              <a:t> par la fission </a:t>
            </a:r>
            <a:r>
              <a:rPr lang="en-US" sz="2800" dirty="0" err="1">
                <a:solidFill>
                  <a:srgbClr val="FFFFFF"/>
                </a:solidFill>
                <a:latin typeface="Roboto Bold"/>
              </a:rPr>
              <a:t>nucléaire</a:t>
            </a:r>
            <a:r>
              <a:rPr lang="en-US" sz="2800" dirty="0">
                <a:solidFill>
                  <a:srgbClr val="FFFFFF"/>
                </a:solidFill>
                <a:latin typeface="Roboto Bold"/>
              </a:rPr>
              <a:t>, </a:t>
            </a:r>
            <a:r>
              <a:rPr lang="en-US" sz="2800" dirty="0" err="1">
                <a:solidFill>
                  <a:srgbClr val="FFFFFF"/>
                </a:solidFill>
                <a:latin typeface="Roboto Bold"/>
              </a:rPr>
              <a:t>tandis</a:t>
            </a:r>
            <a:r>
              <a:rPr lang="en-US" sz="2800" dirty="0">
                <a:solidFill>
                  <a:srgbClr val="FFFFFF"/>
                </a:solidFill>
                <a:latin typeface="Roboto Bold"/>
              </a:rPr>
              <a:t> que </a:t>
            </a:r>
            <a:r>
              <a:rPr lang="en-US" sz="2800" dirty="0" err="1">
                <a:solidFill>
                  <a:srgbClr val="FFFFFF"/>
                </a:solidFill>
                <a:latin typeface="Roboto Bold"/>
              </a:rPr>
              <a:t>cette</a:t>
            </a:r>
            <a:r>
              <a:rPr lang="en-US" sz="2800" dirty="0">
                <a:solidFill>
                  <a:srgbClr val="FFFFFF"/>
                </a:solidFill>
                <a:latin typeface="Roboto Bold"/>
              </a:rPr>
              <a:t> </a:t>
            </a:r>
            <a:r>
              <a:rPr lang="en-US" sz="2800" dirty="0" err="1">
                <a:solidFill>
                  <a:srgbClr val="FFFFFF"/>
                </a:solidFill>
                <a:latin typeface="Roboto Bold"/>
              </a:rPr>
              <a:t>énergie</a:t>
            </a:r>
            <a:r>
              <a:rPr lang="en-US" sz="2800" dirty="0">
                <a:solidFill>
                  <a:srgbClr val="FFFFFF"/>
                </a:solidFill>
                <a:latin typeface="Roboto Bold"/>
              </a:rPr>
              <a:t> </a:t>
            </a:r>
            <a:r>
              <a:rPr lang="en-US" sz="2800" dirty="0" err="1">
                <a:solidFill>
                  <a:srgbClr val="FFFFFF"/>
                </a:solidFill>
                <a:latin typeface="Roboto Bold"/>
              </a:rPr>
              <a:t>peut</a:t>
            </a:r>
            <a:r>
              <a:rPr lang="en-US" sz="2800" dirty="0">
                <a:solidFill>
                  <a:srgbClr val="FFFFFF"/>
                </a:solidFill>
                <a:latin typeface="Roboto Bold"/>
              </a:rPr>
              <a:t> </a:t>
            </a:r>
            <a:r>
              <a:rPr lang="en-US" sz="2800" dirty="0" err="1">
                <a:solidFill>
                  <a:srgbClr val="FFFFFF"/>
                </a:solidFill>
                <a:latin typeface="Roboto Bold"/>
              </a:rPr>
              <a:t>être</a:t>
            </a:r>
            <a:r>
              <a:rPr lang="en-US" sz="2800" dirty="0">
                <a:solidFill>
                  <a:srgbClr val="FFFFFF"/>
                </a:solidFill>
                <a:latin typeface="Roboto Bold"/>
              </a:rPr>
              <a:t> </a:t>
            </a:r>
            <a:r>
              <a:rPr lang="en-US" sz="2800" dirty="0" err="1">
                <a:solidFill>
                  <a:srgbClr val="FFFFFF"/>
                </a:solidFill>
                <a:latin typeface="Roboto Bold"/>
              </a:rPr>
              <a:t>utilisée</a:t>
            </a:r>
            <a:r>
              <a:rPr lang="en-US" sz="2800" dirty="0">
                <a:solidFill>
                  <a:srgbClr val="FFFFFF"/>
                </a:solidFill>
                <a:latin typeface="Roboto Bold"/>
              </a:rPr>
              <a:t> pour </a:t>
            </a:r>
            <a:r>
              <a:rPr lang="en-US" sz="2800" dirty="0" err="1">
                <a:solidFill>
                  <a:srgbClr val="FFFFFF"/>
                </a:solidFill>
                <a:latin typeface="Roboto Bold"/>
              </a:rPr>
              <a:t>produire</a:t>
            </a:r>
            <a:r>
              <a:rPr lang="en-US" sz="2800" dirty="0">
                <a:solidFill>
                  <a:srgbClr val="FFFFFF"/>
                </a:solidFill>
                <a:latin typeface="Roboto Bold"/>
              </a:rPr>
              <a:t> de </a:t>
            </a:r>
            <a:r>
              <a:rPr lang="en-US" sz="2800" dirty="0" err="1">
                <a:solidFill>
                  <a:srgbClr val="FFFFFF"/>
                </a:solidFill>
                <a:latin typeface="Roboto Bold"/>
              </a:rPr>
              <a:t>l'électricité</a:t>
            </a:r>
            <a:r>
              <a:rPr lang="en-US" sz="2800" dirty="0">
                <a:solidFill>
                  <a:srgbClr val="FFFFFF"/>
                </a:solidFill>
                <a:latin typeface="Roboto Bold"/>
              </a:rPr>
              <a:t>.</a:t>
            </a:r>
          </a:p>
        </p:txBody>
      </p:sp>
      <p:pic>
        <p:nvPicPr>
          <p:cNvPr id="8" name="Picture 8"/>
          <p:cNvPicPr>
            <a:picLocks noChangeAspect="1"/>
          </p:cNvPicPr>
          <p:nvPr/>
        </p:nvPicPr>
        <p:blipFill>
          <a:blip r:embed="rId3">
            <a:extLst>
              <a:ext uri="{BEBA8EAE-BF5A-486C-A8C5-ECC9F3942E4B}">
                <a14:imgProps xmlns:a14="http://schemas.microsoft.com/office/drawing/2010/main">
                  <a14:imgLayer r:embed="rId4">
                    <a14:imgEffect>
                      <a14:saturation sat="0"/>
                    </a14:imgEffect>
                  </a14:imgLayer>
                </a14:imgProps>
              </a:ext>
            </a:extLst>
          </a:blip>
          <a:srcRect/>
          <a:stretch>
            <a:fillRect/>
          </a:stretch>
        </p:blipFill>
        <p:spPr>
          <a:xfrm>
            <a:off x="17553417" y="9042026"/>
            <a:ext cx="541513" cy="1244974"/>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8FFEF"/>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pic>
          <p:nvPicPr>
            <p:cNvPr id="3" name="Picture 3"/>
            <p:cNvPicPr>
              <a:picLocks noChangeAspect="1"/>
            </p:cNvPicPr>
            <p:nvPr/>
          </p:nvPicPr>
          <p:blipFill>
            <a:blip r:embed="rId2"/>
            <a:srcRect t="7820" b="7820"/>
            <a:stretch>
              <a:fillRect/>
            </a:stretch>
          </p:blipFill>
          <p:spPr>
            <a:xfrm>
              <a:off x="0" y="0"/>
              <a:ext cx="12179300" cy="6845300"/>
            </a:xfrm>
            <a:prstGeom prst="rect">
              <a:avLst/>
            </a:prstGeom>
          </p:spPr>
        </p:pic>
        <p:sp>
          <p:nvSpPr>
            <p:cNvPr id="4" name="AutoShape 4"/>
            <p:cNvSpPr/>
            <p:nvPr/>
          </p:nvSpPr>
          <p:spPr>
            <a:xfrm>
              <a:off x="12204700" y="0"/>
              <a:ext cx="12179300" cy="6845300"/>
            </a:xfrm>
            <a:prstGeom prst="rect">
              <a:avLst/>
            </a:prstGeom>
            <a:solidFill>
              <a:srgbClr val="CFBDAE"/>
            </a:solidFill>
          </p:spPr>
        </p:sp>
        <p:sp>
          <p:nvSpPr>
            <p:cNvPr id="5" name="AutoShape 5"/>
            <p:cNvSpPr/>
            <p:nvPr/>
          </p:nvSpPr>
          <p:spPr>
            <a:xfrm>
              <a:off x="0" y="6870700"/>
              <a:ext cx="12179300" cy="6845300"/>
            </a:xfrm>
            <a:prstGeom prst="rect">
              <a:avLst/>
            </a:prstGeom>
            <a:solidFill>
              <a:srgbClr val="CFBDAE"/>
            </a:solidFill>
          </p:spPr>
        </p:sp>
        <p:sp>
          <p:nvSpPr>
            <p:cNvPr id="6" name="AutoShape 6"/>
            <p:cNvSpPr/>
            <p:nvPr/>
          </p:nvSpPr>
          <p:spPr>
            <a:xfrm>
              <a:off x="12204700" y="6870700"/>
              <a:ext cx="12179300" cy="6845300"/>
            </a:xfrm>
            <a:prstGeom prst="rect">
              <a:avLst/>
            </a:prstGeom>
            <a:solidFill>
              <a:srgbClr val="CFBDAE"/>
            </a:solidFill>
          </p:spPr>
        </p:sp>
      </p:grpSp>
      <p:sp>
        <p:nvSpPr>
          <p:cNvPr id="7" name="TextBox 7"/>
          <p:cNvSpPr txBox="1"/>
          <p:nvPr/>
        </p:nvSpPr>
        <p:spPr>
          <a:xfrm>
            <a:off x="10198465" y="17145"/>
            <a:ext cx="8089535" cy="1190903"/>
          </a:xfrm>
          <a:prstGeom prst="rect">
            <a:avLst/>
          </a:prstGeom>
        </p:spPr>
        <p:txBody>
          <a:bodyPr wrap="square" lIns="0" tIns="0" rIns="0" bIns="0" rtlCol="0" anchor="t">
            <a:spAutoFit/>
          </a:bodyPr>
          <a:lstStyle/>
          <a:p>
            <a:pPr lvl="0" algn="just">
              <a:lnSpc>
                <a:spcPts val="10006"/>
              </a:lnSpc>
              <a:spcBef>
                <a:spcPct val="0"/>
              </a:spcBef>
            </a:pPr>
            <a:r>
              <a:rPr lang="en-US" sz="7147" dirty="0">
                <a:solidFill>
                  <a:srgbClr val="5D422E"/>
                </a:solidFill>
                <a:latin typeface="Roboto Condensed Bold"/>
              </a:rPr>
              <a:t>NON RENOUVELABLE</a:t>
            </a:r>
          </a:p>
        </p:txBody>
      </p:sp>
      <p:grpSp>
        <p:nvGrpSpPr>
          <p:cNvPr id="8" name="Group 8"/>
          <p:cNvGrpSpPr/>
          <p:nvPr/>
        </p:nvGrpSpPr>
        <p:grpSpPr>
          <a:xfrm>
            <a:off x="4807472" y="3286075"/>
            <a:ext cx="7967642" cy="3349091"/>
            <a:chOff x="0" y="0"/>
            <a:chExt cx="10623523" cy="4465455"/>
          </a:xfrm>
        </p:grpSpPr>
        <p:grpSp>
          <p:nvGrpSpPr>
            <p:cNvPr id="9" name="Group 9"/>
            <p:cNvGrpSpPr/>
            <p:nvPr/>
          </p:nvGrpSpPr>
          <p:grpSpPr>
            <a:xfrm>
              <a:off x="0" y="0"/>
              <a:ext cx="10623523" cy="4465455"/>
              <a:chOff x="0" y="0"/>
              <a:chExt cx="3956845" cy="1663206"/>
            </a:xfrm>
          </p:grpSpPr>
          <p:sp>
            <p:nvSpPr>
              <p:cNvPr id="10" name="Freeform 10"/>
              <p:cNvSpPr/>
              <p:nvPr/>
            </p:nvSpPr>
            <p:spPr>
              <a:xfrm>
                <a:off x="0" y="0"/>
                <a:ext cx="3956845" cy="1663206"/>
              </a:xfrm>
              <a:custGeom>
                <a:avLst/>
                <a:gdLst/>
                <a:ahLst/>
                <a:cxnLst/>
                <a:rect l="l" t="t" r="r" b="b"/>
                <a:pathLst>
                  <a:path w="3956845" h="1663206">
                    <a:moveTo>
                      <a:pt x="0" y="0"/>
                    </a:moveTo>
                    <a:lnTo>
                      <a:pt x="3956845" y="0"/>
                    </a:lnTo>
                    <a:lnTo>
                      <a:pt x="3956845" y="1663206"/>
                    </a:lnTo>
                    <a:lnTo>
                      <a:pt x="0" y="1663206"/>
                    </a:lnTo>
                    <a:close/>
                  </a:path>
                </a:pathLst>
              </a:custGeom>
              <a:solidFill>
                <a:srgbClr val="5D422E"/>
              </a:solidFill>
            </p:spPr>
          </p:sp>
        </p:grpSp>
        <p:sp>
          <p:nvSpPr>
            <p:cNvPr id="11" name="TextBox 11"/>
            <p:cNvSpPr txBox="1"/>
            <p:nvPr/>
          </p:nvSpPr>
          <p:spPr>
            <a:xfrm>
              <a:off x="527224" y="791732"/>
              <a:ext cx="9569074" cy="3389988"/>
            </a:xfrm>
            <a:prstGeom prst="rect">
              <a:avLst/>
            </a:prstGeom>
          </p:spPr>
          <p:txBody>
            <a:bodyPr wrap="square" lIns="0" tIns="0" rIns="0" bIns="0" rtlCol="0" anchor="t">
              <a:spAutoFit/>
            </a:bodyPr>
            <a:lstStyle/>
            <a:p>
              <a:pPr algn="ctr">
                <a:lnSpc>
                  <a:spcPts val="6571"/>
                </a:lnSpc>
              </a:pPr>
              <a:r>
                <a:rPr lang="en-US" sz="6705" dirty="0">
                  <a:solidFill>
                    <a:srgbClr val="FFFFFF"/>
                  </a:solidFill>
                  <a:latin typeface="Roboto Condensed Bold"/>
                </a:rPr>
                <a:t>INCONVÉNIENTS DES COMBUSTIBLES FOSSILES</a:t>
              </a:r>
            </a:p>
          </p:txBody>
        </p:sp>
      </p:grpSp>
      <p:sp>
        <p:nvSpPr>
          <p:cNvPr id="12" name="TextBox 12"/>
          <p:cNvSpPr txBox="1"/>
          <p:nvPr/>
        </p:nvSpPr>
        <p:spPr>
          <a:xfrm>
            <a:off x="205740" y="8930005"/>
            <a:ext cx="6745922" cy="1203294"/>
          </a:xfrm>
          <a:prstGeom prst="rect">
            <a:avLst/>
          </a:prstGeom>
        </p:spPr>
        <p:txBody>
          <a:bodyPr lIns="0" tIns="0" rIns="0" bIns="0" rtlCol="0" anchor="t">
            <a:spAutoFit/>
          </a:bodyPr>
          <a:lstStyle/>
          <a:p>
            <a:pPr lvl="0" algn="just">
              <a:lnSpc>
                <a:spcPts val="9782"/>
              </a:lnSpc>
              <a:spcBef>
                <a:spcPct val="0"/>
              </a:spcBef>
            </a:pPr>
            <a:r>
              <a:rPr lang="en-US" sz="6987" dirty="0">
                <a:solidFill>
                  <a:srgbClr val="5D422E"/>
                </a:solidFill>
                <a:latin typeface="Roboto Condensed Bold"/>
              </a:rPr>
              <a:t>LA POLLUTION</a:t>
            </a:r>
          </a:p>
        </p:txBody>
      </p:sp>
      <p:sp>
        <p:nvSpPr>
          <p:cNvPr id="13" name="TextBox 13"/>
          <p:cNvSpPr txBox="1"/>
          <p:nvPr/>
        </p:nvSpPr>
        <p:spPr>
          <a:xfrm>
            <a:off x="6313406" y="8930005"/>
            <a:ext cx="11814574" cy="1228734"/>
          </a:xfrm>
          <a:prstGeom prst="rect">
            <a:avLst/>
          </a:prstGeom>
        </p:spPr>
        <p:txBody>
          <a:bodyPr lIns="0" tIns="0" rIns="0" bIns="0" rtlCol="0" anchor="t">
            <a:spAutoFit/>
          </a:bodyPr>
          <a:lstStyle/>
          <a:p>
            <a:pPr lvl="0" algn="r">
              <a:lnSpc>
                <a:spcPts val="10016"/>
              </a:lnSpc>
              <a:spcBef>
                <a:spcPct val="0"/>
              </a:spcBef>
            </a:pPr>
            <a:r>
              <a:rPr lang="en-US" sz="7154" dirty="0">
                <a:solidFill>
                  <a:srgbClr val="5D422E"/>
                </a:solidFill>
                <a:latin typeface="Roboto Condensed Bold"/>
              </a:rPr>
              <a:t>DESTRUCTION DES TERRES</a:t>
            </a:r>
          </a:p>
        </p:txBody>
      </p:sp>
      <p:sp>
        <p:nvSpPr>
          <p:cNvPr id="14" name="TextBox 14"/>
          <p:cNvSpPr txBox="1"/>
          <p:nvPr/>
        </p:nvSpPr>
        <p:spPr>
          <a:xfrm>
            <a:off x="10198465" y="1159062"/>
            <a:ext cx="7723775" cy="1472565"/>
          </a:xfrm>
          <a:prstGeom prst="rect">
            <a:avLst/>
          </a:prstGeom>
        </p:spPr>
        <p:txBody>
          <a:bodyPr lIns="0" tIns="0" rIns="0" bIns="0" rtlCol="0" anchor="t">
            <a:spAutoFit/>
          </a:bodyPr>
          <a:lstStyle/>
          <a:p>
            <a:pPr lvl="0" algn="r">
              <a:lnSpc>
                <a:spcPts val="5880"/>
              </a:lnSpc>
              <a:spcBef>
                <a:spcPct val="0"/>
              </a:spcBef>
            </a:pPr>
            <a:r>
              <a:rPr lang="en-US" sz="4200" spc="-96" dirty="0">
                <a:solidFill>
                  <a:srgbClr val="5D422E"/>
                </a:solidFill>
                <a:latin typeface="Roboto Condensed"/>
              </a:rPr>
              <a:t>les </a:t>
            </a:r>
            <a:r>
              <a:rPr lang="en-US" sz="4200" spc="-96" dirty="0" err="1">
                <a:solidFill>
                  <a:srgbClr val="5D422E"/>
                </a:solidFill>
                <a:latin typeface="Roboto Condensed"/>
              </a:rPr>
              <a:t>ressources</a:t>
            </a:r>
            <a:r>
              <a:rPr lang="en-US" sz="4200" spc="-96" dirty="0">
                <a:solidFill>
                  <a:srgbClr val="5D422E"/>
                </a:solidFill>
                <a:latin typeface="Roboto Condensed"/>
              </a:rPr>
              <a:t> de </a:t>
            </a:r>
            <a:r>
              <a:rPr lang="en-US" sz="4200" spc="-96" dirty="0" err="1">
                <a:solidFill>
                  <a:srgbClr val="5D422E"/>
                </a:solidFill>
                <a:latin typeface="Roboto Condensed"/>
              </a:rPr>
              <a:t>charbon</a:t>
            </a:r>
            <a:r>
              <a:rPr lang="en-US" sz="4200" spc="-96" dirty="0">
                <a:solidFill>
                  <a:srgbClr val="5D422E"/>
                </a:solidFill>
                <a:latin typeface="Roboto Condensed"/>
              </a:rPr>
              <a:t>, de </a:t>
            </a:r>
            <a:r>
              <a:rPr lang="en-US" sz="4200" spc="-96" dirty="0" err="1">
                <a:solidFill>
                  <a:srgbClr val="5D422E"/>
                </a:solidFill>
                <a:latin typeface="Roboto Condensed"/>
              </a:rPr>
              <a:t>pétrole</a:t>
            </a:r>
            <a:r>
              <a:rPr lang="en-US" sz="4200" spc="-96" dirty="0">
                <a:solidFill>
                  <a:srgbClr val="5D422E"/>
                </a:solidFill>
                <a:latin typeface="Roboto Condensed"/>
              </a:rPr>
              <a:t> et de </a:t>
            </a:r>
            <a:r>
              <a:rPr lang="en-US" sz="4200" spc="-96" dirty="0" err="1">
                <a:solidFill>
                  <a:srgbClr val="5D422E"/>
                </a:solidFill>
                <a:latin typeface="Roboto Condensed"/>
              </a:rPr>
              <a:t>gaz</a:t>
            </a:r>
            <a:r>
              <a:rPr lang="en-US" sz="4200" spc="-96" dirty="0">
                <a:solidFill>
                  <a:srgbClr val="5D422E"/>
                </a:solidFill>
                <a:latin typeface="Roboto Condensed"/>
              </a:rPr>
              <a:t> </a:t>
            </a:r>
            <a:r>
              <a:rPr lang="en-US" sz="4200" spc="-96" dirty="0" err="1">
                <a:solidFill>
                  <a:srgbClr val="5D422E"/>
                </a:solidFill>
                <a:latin typeface="Roboto Condensed"/>
              </a:rPr>
              <a:t>seront</a:t>
            </a:r>
            <a:r>
              <a:rPr lang="en-US" sz="4200" spc="-96" dirty="0">
                <a:solidFill>
                  <a:srgbClr val="5D422E"/>
                </a:solidFill>
                <a:latin typeface="Roboto Condensed"/>
              </a:rPr>
              <a:t> </a:t>
            </a:r>
            <a:r>
              <a:rPr lang="en-US" sz="4200" spc="-96" dirty="0" err="1">
                <a:solidFill>
                  <a:srgbClr val="5D422E"/>
                </a:solidFill>
                <a:latin typeface="Roboto Condensed"/>
              </a:rPr>
              <a:t>épuisées</a:t>
            </a:r>
            <a:r>
              <a:rPr lang="en-US" sz="4200" spc="-96" dirty="0">
                <a:solidFill>
                  <a:srgbClr val="5D422E"/>
                </a:solidFill>
                <a:latin typeface="Roboto Condensed"/>
              </a:rPr>
              <a:t> un jour</a:t>
            </a:r>
          </a:p>
        </p:txBody>
      </p:sp>
      <p:sp>
        <p:nvSpPr>
          <p:cNvPr id="15" name="TextBox 15"/>
          <p:cNvSpPr txBox="1"/>
          <p:nvPr/>
        </p:nvSpPr>
        <p:spPr>
          <a:xfrm>
            <a:off x="9227979" y="7532338"/>
            <a:ext cx="8836696" cy="1458733"/>
          </a:xfrm>
          <a:prstGeom prst="rect">
            <a:avLst/>
          </a:prstGeom>
        </p:spPr>
        <p:txBody>
          <a:bodyPr wrap="square" lIns="0" tIns="0" rIns="0" bIns="0" rtlCol="0" anchor="t">
            <a:spAutoFit/>
          </a:bodyPr>
          <a:lstStyle/>
          <a:p>
            <a:pPr algn="r">
              <a:lnSpc>
                <a:spcPts val="5880"/>
              </a:lnSpc>
              <a:spcBef>
                <a:spcPct val="0"/>
              </a:spcBef>
            </a:pPr>
            <a:r>
              <a:rPr lang="en-US" sz="4200" spc="-96" dirty="0" err="1">
                <a:solidFill>
                  <a:srgbClr val="5D422E"/>
                </a:solidFill>
                <a:latin typeface="Roboto Condensed"/>
              </a:rPr>
              <a:t>l'exploitation</a:t>
            </a:r>
            <a:r>
              <a:rPr lang="en-US" sz="4200" spc="-96" dirty="0">
                <a:solidFill>
                  <a:srgbClr val="5D422E"/>
                </a:solidFill>
                <a:latin typeface="Roboto Condensed"/>
              </a:rPr>
              <a:t> </a:t>
            </a:r>
            <a:r>
              <a:rPr lang="en-US" sz="4200" spc="-96" dirty="0" err="1">
                <a:solidFill>
                  <a:srgbClr val="5D422E"/>
                </a:solidFill>
                <a:latin typeface="Roboto Condensed"/>
              </a:rPr>
              <a:t>minière</a:t>
            </a:r>
            <a:r>
              <a:rPr lang="en-US" sz="4200" spc="-96" dirty="0">
                <a:solidFill>
                  <a:srgbClr val="5D422E"/>
                </a:solidFill>
                <a:latin typeface="Roboto Condensed"/>
              </a:rPr>
              <a:t> a un impact </a:t>
            </a:r>
            <a:r>
              <a:rPr lang="en-US" sz="4200" spc="-96" dirty="0" err="1">
                <a:solidFill>
                  <a:srgbClr val="5D422E"/>
                </a:solidFill>
                <a:latin typeface="Roboto Condensed"/>
              </a:rPr>
              <a:t>négatif</a:t>
            </a:r>
            <a:r>
              <a:rPr lang="en-US" sz="4200" spc="-96" dirty="0">
                <a:solidFill>
                  <a:srgbClr val="5D422E"/>
                </a:solidFill>
                <a:latin typeface="Roboto Condensed"/>
              </a:rPr>
              <a:t> sur le </a:t>
            </a:r>
            <a:r>
              <a:rPr lang="en-US" sz="4200" spc="-96" dirty="0" err="1">
                <a:solidFill>
                  <a:srgbClr val="5D422E"/>
                </a:solidFill>
                <a:latin typeface="Roboto Condensed"/>
              </a:rPr>
              <a:t>paysage</a:t>
            </a:r>
            <a:endParaRPr lang="en-US" sz="4200" spc="-96" dirty="0">
              <a:solidFill>
                <a:srgbClr val="5D422E"/>
              </a:solidFill>
              <a:latin typeface="Roboto Condensed"/>
            </a:endParaRPr>
          </a:p>
        </p:txBody>
      </p:sp>
      <p:sp>
        <p:nvSpPr>
          <p:cNvPr id="16" name="TextBox 16"/>
          <p:cNvSpPr txBox="1"/>
          <p:nvPr/>
        </p:nvSpPr>
        <p:spPr>
          <a:xfrm>
            <a:off x="205740" y="5965984"/>
            <a:ext cx="7871460" cy="2971967"/>
          </a:xfrm>
          <a:prstGeom prst="rect">
            <a:avLst/>
          </a:prstGeom>
        </p:spPr>
        <p:txBody>
          <a:bodyPr wrap="square" lIns="0" tIns="0" rIns="0" bIns="0" rtlCol="0" anchor="t">
            <a:spAutoFit/>
          </a:bodyPr>
          <a:lstStyle/>
          <a:p>
            <a:pPr>
              <a:lnSpc>
                <a:spcPts val="5880"/>
              </a:lnSpc>
            </a:pPr>
            <a:r>
              <a:rPr lang="en-US" sz="4200" spc="-96" dirty="0">
                <a:solidFill>
                  <a:srgbClr val="5D422E"/>
                </a:solidFill>
                <a:latin typeface="Roboto Condensed"/>
              </a:rPr>
              <a:t>le </a:t>
            </a:r>
            <a:r>
              <a:rPr lang="en-US" sz="4200" spc="-96" dirty="0" err="1">
                <a:solidFill>
                  <a:srgbClr val="5D422E"/>
                </a:solidFill>
                <a:latin typeface="Roboto Condensed"/>
              </a:rPr>
              <a:t>dioxyde</a:t>
            </a:r>
            <a:r>
              <a:rPr lang="en-US" sz="4200" spc="-96" dirty="0">
                <a:solidFill>
                  <a:srgbClr val="5D422E"/>
                </a:solidFill>
                <a:latin typeface="Roboto Condensed"/>
              </a:rPr>
              <a:t> de </a:t>
            </a:r>
            <a:r>
              <a:rPr lang="en-US" sz="4200" spc="-96" dirty="0" err="1">
                <a:solidFill>
                  <a:srgbClr val="5D422E"/>
                </a:solidFill>
                <a:latin typeface="Roboto Condensed"/>
              </a:rPr>
              <a:t>carbone</a:t>
            </a:r>
            <a:r>
              <a:rPr lang="en-US" sz="4200" spc="-96" dirty="0">
                <a:solidFill>
                  <a:srgbClr val="5D422E"/>
                </a:solidFill>
                <a:latin typeface="Roboto Condensed"/>
              </a:rPr>
              <a:t> </a:t>
            </a:r>
          </a:p>
          <a:p>
            <a:pPr>
              <a:lnSpc>
                <a:spcPts val="5880"/>
              </a:lnSpc>
            </a:pPr>
            <a:r>
              <a:rPr lang="en-US" sz="4200" spc="-96" dirty="0" err="1">
                <a:solidFill>
                  <a:srgbClr val="5D422E"/>
                </a:solidFill>
                <a:latin typeface="Roboto Condensed"/>
              </a:rPr>
              <a:t>est</a:t>
            </a:r>
            <a:r>
              <a:rPr lang="en-US" sz="4200" spc="-96" dirty="0">
                <a:solidFill>
                  <a:srgbClr val="5D422E"/>
                </a:solidFill>
                <a:latin typeface="Roboto Condensed"/>
              </a:rPr>
              <a:t> </a:t>
            </a:r>
            <a:r>
              <a:rPr lang="en-US" sz="4200" spc="-96" dirty="0" err="1">
                <a:solidFill>
                  <a:srgbClr val="5D422E"/>
                </a:solidFill>
                <a:latin typeface="Roboto Condensed"/>
              </a:rPr>
              <a:t>émis</a:t>
            </a:r>
            <a:r>
              <a:rPr lang="en-US" sz="4200" spc="-96" dirty="0">
                <a:solidFill>
                  <a:srgbClr val="5D422E"/>
                </a:solidFill>
                <a:latin typeface="Roboto Condensed"/>
              </a:rPr>
              <a:t> par la combustion de combustibles </a:t>
            </a:r>
            <a:r>
              <a:rPr lang="en-US" sz="4200" spc="-96" dirty="0" err="1">
                <a:solidFill>
                  <a:srgbClr val="5D422E"/>
                </a:solidFill>
                <a:latin typeface="Roboto Condensed"/>
              </a:rPr>
              <a:t>fossiles</a:t>
            </a:r>
            <a:r>
              <a:rPr lang="en-US" sz="4200" spc="-96" dirty="0">
                <a:solidFill>
                  <a:srgbClr val="5D422E"/>
                </a:solidFill>
                <a:latin typeface="Roboto Condensed"/>
              </a:rPr>
              <a:t>, qui </a:t>
            </a:r>
            <a:r>
              <a:rPr lang="en-US" sz="4200" spc="-96" dirty="0" err="1">
                <a:solidFill>
                  <a:srgbClr val="5D422E"/>
                </a:solidFill>
                <a:latin typeface="Roboto Condensed"/>
              </a:rPr>
              <a:t>est</a:t>
            </a:r>
            <a:r>
              <a:rPr lang="en-US" sz="4200" spc="-96" dirty="0">
                <a:solidFill>
                  <a:srgbClr val="5D422E"/>
                </a:solidFill>
                <a:latin typeface="Roboto Condensed"/>
              </a:rPr>
              <a:t> le principal </a:t>
            </a:r>
            <a:r>
              <a:rPr lang="en-US" sz="4200" spc="-96" dirty="0" err="1">
                <a:solidFill>
                  <a:srgbClr val="5D422E"/>
                </a:solidFill>
                <a:latin typeface="Roboto Condensed"/>
              </a:rPr>
              <a:t>contributeur</a:t>
            </a:r>
            <a:r>
              <a:rPr lang="en-US" sz="4200" spc="-96" dirty="0">
                <a:solidFill>
                  <a:srgbClr val="5D422E"/>
                </a:solidFill>
                <a:latin typeface="Roboto Condensed"/>
              </a:rPr>
              <a:t> </a:t>
            </a:r>
            <a:r>
              <a:rPr lang="en-US" sz="4200" spc="-96" dirty="0" err="1">
                <a:solidFill>
                  <a:srgbClr val="5D422E"/>
                </a:solidFill>
                <a:latin typeface="Roboto Condensed"/>
              </a:rPr>
              <a:t>à</a:t>
            </a:r>
            <a:r>
              <a:rPr lang="en-US" sz="4200" spc="-96" dirty="0">
                <a:solidFill>
                  <a:srgbClr val="5D422E"/>
                </a:solidFill>
                <a:latin typeface="Roboto Condensed"/>
              </a:rPr>
              <a:t> </a:t>
            </a:r>
            <a:r>
              <a:rPr lang="en-US" sz="4200" spc="-96" dirty="0" err="1">
                <a:solidFill>
                  <a:srgbClr val="5D422E"/>
                </a:solidFill>
                <a:latin typeface="Roboto Condensed"/>
              </a:rPr>
              <a:t>l'effet</a:t>
            </a:r>
            <a:r>
              <a:rPr lang="en-US" sz="4200" spc="-96" dirty="0">
                <a:solidFill>
                  <a:srgbClr val="5D422E"/>
                </a:solidFill>
                <a:latin typeface="Roboto Condensed"/>
              </a:rPr>
              <a:t> de </a:t>
            </a:r>
            <a:r>
              <a:rPr lang="en-US" sz="4200" spc="-96" dirty="0" err="1">
                <a:solidFill>
                  <a:srgbClr val="5D422E"/>
                </a:solidFill>
                <a:latin typeface="Roboto Condensed"/>
              </a:rPr>
              <a:t>serre</a:t>
            </a:r>
            <a:endParaRPr lang="en-US" sz="4200" spc="-96" dirty="0">
              <a:solidFill>
                <a:srgbClr val="5D422E"/>
              </a:solidFill>
              <a:latin typeface="Roboto Condensed"/>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2"/>
          <a:srcRect l="2666" r="2666"/>
          <a:stretch>
            <a:fillRect/>
          </a:stretch>
        </a:blipFill>
        <a:effectLst/>
      </p:bgPr>
    </p:bg>
    <p:spTree>
      <p:nvGrpSpPr>
        <p:cNvPr id="1" name=""/>
        <p:cNvGrpSpPr/>
        <p:nvPr/>
      </p:nvGrpSpPr>
      <p:grpSpPr>
        <a:xfrm>
          <a:off x="0" y="0"/>
          <a:ext cx="0" cy="0"/>
          <a:chOff x="0" y="0"/>
          <a:chExt cx="0" cy="0"/>
        </a:xfrm>
      </p:grpSpPr>
      <p:grpSp>
        <p:nvGrpSpPr>
          <p:cNvPr id="2" name="Group 2"/>
          <p:cNvGrpSpPr/>
          <p:nvPr/>
        </p:nvGrpSpPr>
        <p:grpSpPr>
          <a:xfrm>
            <a:off x="0" y="1028700"/>
            <a:ext cx="18436590" cy="2305050"/>
            <a:chOff x="0" y="0"/>
            <a:chExt cx="6236575" cy="779733"/>
          </a:xfrm>
        </p:grpSpPr>
        <p:sp>
          <p:nvSpPr>
            <p:cNvPr id="3" name="Freeform 3"/>
            <p:cNvSpPr/>
            <p:nvPr/>
          </p:nvSpPr>
          <p:spPr>
            <a:xfrm>
              <a:off x="0" y="0"/>
              <a:ext cx="6236575" cy="779733"/>
            </a:xfrm>
            <a:custGeom>
              <a:avLst/>
              <a:gdLst/>
              <a:ahLst/>
              <a:cxnLst/>
              <a:rect l="l" t="t" r="r" b="b"/>
              <a:pathLst>
                <a:path w="6236575" h="779733">
                  <a:moveTo>
                    <a:pt x="0" y="0"/>
                  </a:moveTo>
                  <a:lnTo>
                    <a:pt x="6236575" y="0"/>
                  </a:lnTo>
                  <a:lnTo>
                    <a:pt x="6236575" y="779733"/>
                  </a:lnTo>
                  <a:lnTo>
                    <a:pt x="0" y="779733"/>
                  </a:lnTo>
                  <a:close/>
                </a:path>
              </a:pathLst>
            </a:custGeom>
            <a:solidFill>
              <a:srgbClr val="244357">
                <a:alpha val="80784"/>
              </a:srgbClr>
            </a:solidFill>
          </p:spPr>
        </p:sp>
      </p:grpSp>
      <p:pic>
        <p:nvPicPr>
          <p:cNvPr id="4" name="Picture 4"/>
          <p:cNvPicPr>
            <a:picLocks noChangeAspect="1"/>
          </p:cNvPicPr>
          <p:nvPr/>
        </p:nvPicPr>
        <p:blipFill>
          <a:blip r:embed="rId3"/>
          <a:srcRect/>
          <a:stretch>
            <a:fillRect/>
          </a:stretch>
        </p:blipFill>
        <p:spPr>
          <a:xfrm rot="824133">
            <a:off x="15290198" y="2703195"/>
            <a:ext cx="2848030" cy="2856168"/>
          </a:xfrm>
          <a:prstGeom prst="rect">
            <a:avLst/>
          </a:prstGeom>
        </p:spPr>
      </p:pic>
      <p:sp>
        <p:nvSpPr>
          <p:cNvPr id="5" name="TextBox 5"/>
          <p:cNvSpPr txBox="1"/>
          <p:nvPr/>
        </p:nvSpPr>
        <p:spPr>
          <a:xfrm>
            <a:off x="-74295" y="1431051"/>
            <a:ext cx="18436590" cy="1500347"/>
          </a:xfrm>
          <a:prstGeom prst="rect">
            <a:avLst/>
          </a:prstGeom>
        </p:spPr>
        <p:txBody>
          <a:bodyPr wrap="square" lIns="0" tIns="0" rIns="0" bIns="0" rtlCol="0" anchor="t">
            <a:spAutoFit/>
          </a:bodyPr>
          <a:lstStyle/>
          <a:p>
            <a:pPr algn="ctr">
              <a:lnSpc>
                <a:spcPts val="12599"/>
              </a:lnSpc>
            </a:pPr>
            <a:r>
              <a:rPr lang="en-US" sz="9000" dirty="0">
                <a:solidFill>
                  <a:srgbClr val="F2FAFF"/>
                </a:solidFill>
                <a:latin typeface="Roboto Condensed Bold"/>
              </a:rPr>
              <a:t>QUE FONT LES GAZ </a:t>
            </a:r>
            <a:r>
              <a:rPr lang="en-US" sz="9000" dirty="0" err="1">
                <a:solidFill>
                  <a:srgbClr val="F2FAFF"/>
                </a:solidFill>
                <a:latin typeface="Roboto Condensed Bold"/>
              </a:rPr>
              <a:t>À</a:t>
            </a:r>
            <a:r>
              <a:rPr lang="en-US" sz="9000" dirty="0">
                <a:solidFill>
                  <a:srgbClr val="F2FAFF"/>
                </a:solidFill>
                <a:latin typeface="Roboto Condensed Bold"/>
              </a:rPr>
              <a:t> EFFET DE SERRE?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THE ENVIRONMENT AND CLIMATE CHANGE (7)">
            <a:hlinkClick r:id="" action="ppaction://media"/>
            <a:extLst>
              <a:ext uri="{FF2B5EF4-FFF2-40B4-BE49-F238E27FC236}">
                <a16:creationId xmlns:a16="http://schemas.microsoft.com/office/drawing/2014/main" id="{3AA97A1E-B0A0-432C-9F6D-0FD25100C20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6"/>
          <a:srcRect t="20481" r="47083"/>
          <a:stretch/>
        </p:blipFill>
        <p:spPr>
          <a:xfrm>
            <a:off x="0" y="2106930"/>
            <a:ext cx="9677400" cy="8180070"/>
          </a:xfrm>
          <a:prstGeom prst="rect">
            <a:avLst/>
          </a:prstGeom>
        </p:spPr>
      </p:pic>
      <p:grpSp>
        <p:nvGrpSpPr>
          <p:cNvPr id="4" name="Group 4"/>
          <p:cNvGrpSpPr/>
          <p:nvPr/>
        </p:nvGrpSpPr>
        <p:grpSpPr>
          <a:xfrm>
            <a:off x="0" y="0"/>
            <a:ext cx="18288000" cy="2106930"/>
            <a:chOff x="0" y="0"/>
            <a:chExt cx="6236575" cy="779733"/>
          </a:xfrm>
        </p:grpSpPr>
        <p:sp>
          <p:nvSpPr>
            <p:cNvPr id="5" name="Freeform 5"/>
            <p:cNvSpPr/>
            <p:nvPr/>
          </p:nvSpPr>
          <p:spPr>
            <a:xfrm>
              <a:off x="0" y="0"/>
              <a:ext cx="6236575" cy="779733"/>
            </a:xfrm>
            <a:custGeom>
              <a:avLst/>
              <a:gdLst/>
              <a:ahLst/>
              <a:cxnLst/>
              <a:rect l="l" t="t" r="r" b="b"/>
              <a:pathLst>
                <a:path w="6236575" h="779733">
                  <a:moveTo>
                    <a:pt x="0" y="0"/>
                  </a:moveTo>
                  <a:lnTo>
                    <a:pt x="6236575" y="0"/>
                  </a:lnTo>
                  <a:lnTo>
                    <a:pt x="6236575" y="779733"/>
                  </a:lnTo>
                  <a:lnTo>
                    <a:pt x="0" y="779733"/>
                  </a:lnTo>
                  <a:close/>
                </a:path>
              </a:pathLst>
            </a:custGeom>
            <a:solidFill>
              <a:srgbClr val="244357"/>
            </a:solidFill>
          </p:spPr>
        </p:sp>
      </p:grpSp>
      <p:sp>
        <p:nvSpPr>
          <p:cNvPr id="6" name="TextBox 6"/>
          <p:cNvSpPr txBox="1"/>
          <p:nvPr/>
        </p:nvSpPr>
        <p:spPr>
          <a:xfrm>
            <a:off x="457200" y="678180"/>
            <a:ext cx="17373600" cy="596317"/>
          </a:xfrm>
          <a:prstGeom prst="rect">
            <a:avLst/>
          </a:prstGeom>
        </p:spPr>
        <p:txBody>
          <a:bodyPr lIns="0" tIns="0" rIns="0" bIns="0" rtlCol="0" anchor="t">
            <a:spAutoFit/>
          </a:bodyPr>
          <a:lstStyle/>
          <a:p>
            <a:pPr>
              <a:lnSpc>
                <a:spcPts val="5040"/>
              </a:lnSpc>
              <a:spcBef>
                <a:spcPct val="0"/>
              </a:spcBef>
            </a:pPr>
            <a:r>
              <a:rPr lang="en-US" sz="3600" dirty="0">
                <a:solidFill>
                  <a:srgbClr val="F8FFEF"/>
                </a:solidFill>
                <a:latin typeface="Roboto Bold"/>
              </a:rPr>
              <a:t>GAZ </a:t>
            </a:r>
            <a:r>
              <a:rPr lang="en-US" sz="3600" dirty="0" err="1">
                <a:solidFill>
                  <a:srgbClr val="F8FFEF"/>
                </a:solidFill>
                <a:latin typeface="Roboto Bold"/>
              </a:rPr>
              <a:t>À</a:t>
            </a:r>
            <a:r>
              <a:rPr lang="en-US" sz="3600" dirty="0">
                <a:solidFill>
                  <a:srgbClr val="F8FFEF"/>
                </a:solidFill>
                <a:latin typeface="Roboto Bold"/>
              </a:rPr>
              <a:t> EFFET DE SERRE DANS L'ATMOSPHÈRE PIÈGE LA CHALEUR.</a:t>
            </a:r>
          </a:p>
        </p:txBody>
      </p:sp>
      <p:sp>
        <p:nvSpPr>
          <p:cNvPr id="7" name="TextBox 7"/>
          <p:cNvSpPr txBox="1"/>
          <p:nvPr/>
        </p:nvSpPr>
        <p:spPr>
          <a:xfrm>
            <a:off x="9966960" y="2548587"/>
            <a:ext cx="7532650" cy="2167355"/>
          </a:xfrm>
          <a:prstGeom prst="rect">
            <a:avLst/>
          </a:prstGeom>
        </p:spPr>
        <p:txBody>
          <a:bodyPr lIns="0" tIns="0" rIns="0" bIns="0" rtlCol="0" anchor="t">
            <a:spAutoFit/>
          </a:bodyPr>
          <a:lstStyle/>
          <a:p>
            <a:pPr>
              <a:lnSpc>
                <a:spcPts val="4335"/>
              </a:lnSpc>
              <a:spcBef>
                <a:spcPct val="0"/>
              </a:spcBef>
            </a:pPr>
            <a:r>
              <a:rPr lang="en-US" sz="3097" dirty="0">
                <a:solidFill>
                  <a:srgbClr val="000000"/>
                </a:solidFill>
                <a:latin typeface="Open Sans Bold"/>
              </a:rPr>
              <a:t>Le </a:t>
            </a:r>
            <a:r>
              <a:rPr lang="en-US" sz="3097" dirty="0" err="1">
                <a:solidFill>
                  <a:srgbClr val="000000"/>
                </a:solidFill>
                <a:latin typeface="Open Sans Bold"/>
              </a:rPr>
              <a:t>dioxyde</a:t>
            </a:r>
            <a:r>
              <a:rPr lang="en-US" sz="3097" dirty="0">
                <a:solidFill>
                  <a:srgbClr val="000000"/>
                </a:solidFill>
                <a:latin typeface="Open Sans Bold"/>
              </a:rPr>
              <a:t> de </a:t>
            </a:r>
            <a:r>
              <a:rPr lang="en-US" sz="3097" dirty="0" err="1">
                <a:solidFill>
                  <a:srgbClr val="000000"/>
                </a:solidFill>
                <a:latin typeface="Open Sans Bold"/>
              </a:rPr>
              <a:t>carbone</a:t>
            </a:r>
            <a:r>
              <a:rPr lang="en-US" sz="3097" dirty="0">
                <a:solidFill>
                  <a:srgbClr val="000000"/>
                </a:solidFill>
                <a:latin typeface="Open Sans Bold"/>
              </a:rPr>
              <a:t> </a:t>
            </a:r>
            <a:r>
              <a:rPr lang="en-US" sz="3097" dirty="0" err="1">
                <a:solidFill>
                  <a:srgbClr val="000000"/>
                </a:solidFill>
                <a:latin typeface="Open Sans Bold"/>
              </a:rPr>
              <a:t>représente</a:t>
            </a:r>
            <a:r>
              <a:rPr lang="en-US" sz="3097" dirty="0">
                <a:solidFill>
                  <a:srgbClr val="000000"/>
                </a:solidFill>
                <a:latin typeface="Open Sans Bold"/>
              </a:rPr>
              <a:t> plus de 80 % des </a:t>
            </a:r>
            <a:r>
              <a:rPr lang="en-US" sz="3097" dirty="0" err="1">
                <a:solidFill>
                  <a:srgbClr val="000000"/>
                </a:solidFill>
                <a:latin typeface="Open Sans Bold"/>
              </a:rPr>
              <a:t>gaz</a:t>
            </a:r>
            <a:r>
              <a:rPr lang="en-US" sz="3097" dirty="0">
                <a:solidFill>
                  <a:srgbClr val="000000"/>
                </a:solidFill>
                <a:latin typeface="Open Sans Bold"/>
              </a:rPr>
              <a:t> </a:t>
            </a:r>
            <a:r>
              <a:rPr lang="en-US" sz="3097" dirty="0" err="1">
                <a:solidFill>
                  <a:srgbClr val="000000"/>
                </a:solidFill>
                <a:latin typeface="Open Sans Bold"/>
              </a:rPr>
              <a:t>à</a:t>
            </a:r>
            <a:r>
              <a:rPr lang="en-US" sz="3097" dirty="0">
                <a:solidFill>
                  <a:srgbClr val="000000"/>
                </a:solidFill>
                <a:latin typeface="Open Sans Bold"/>
              </a:rPr>
              <a:t> </a:t>
            </a:r>
            <a:r>
              <a:rPr lang="en-US" sz="3097" dirty="0" err="1">
                <a:solidFill>
                  <a:srgbClr val="000000"/>
                </a:solidFill>
                <a:latin typeface="Open Sans Bold"/>
              </a:rPr>
              <a:t>effet</a:t>
            </a:r>
            <a:r>
              <a:rPr lang="en-US" sz="3097" dirty="0">
                <a:solidFill>
                  <a:srgbClr val="000000"/>
                </a:solidFill>
                <a:latin typeface="Open Sans Bold"/>
              </a:rPr>
              <a:t> de </a:t>
            </a:r>
            <a:r>
              <a:rPr lang="en-US" sz="3097" dirty="0" err="1">
                <a:solidFill>
                  <a:srgbClr val="000000"/>
                </a:solidFill>
                <a:latin typeface="Open Sans Bold"/>
              </a:rPr>
              <a:t>serre</a:t>
            </a:r>
            <a:r>
              <a:rPr lang="en-US" sz="3097" dirty="0">
                <a:solidFill>
                  <a:srgbClr val="000000"/>
                </a:solidFill>
                <a:latin typeface="Open Sans Bold"/>
              </a:rPr>
              <a:t> </a:t>
            </a:r>
            <a:r>
              <a:rPr lang="en-US" sz="3097" dirty="0" err="1">
                <a:solidFill>
                  <a:srgbClr val="000000"/>
                </a:solidFill>
                <a:latin typeface="Open Sans Bold"/>
              </a:rPr>
              <a:t>selon</a:t>
            </a:r>
            <a:r>
              <a:rPr lang="en-US" sz="3097" dirty="0">
                <a:solidFill>
                  <a:srgbClr val="000000"/>
                </a:solidFill>
                <a:latin typeface="Open Sans Bold"/>
              </a:rPr>
              <a:t> </a:t>
            </a:r>
            <a:r>
              <a:rPr lang="en-US" sz="3097" dirty="0" err="1">
                <a:solidFill>
                  <a:srgbClr val="000000"/>
                </a:solidFill>
                <a:latin typeface="Open Sans Bold"/>
              </a:rPr>
              <a:t>l'EPA</a:t>
            </a:r>
            <a:r>
              <a:rPr lang="en-US" sz="3097" dirty="0">
                <a:solidFill>
                  <a:srgbClr val="000000"/>
                </a:solidFill>
                <a:latin typeface="Open Sans Bold"/>
              </a:rPr>
              <a:t> (Environmental Protection Agency).</a:t>
            </a:r>
          </a:p>
        </p:txBody>
      </p:sp>
      <p:pic>
        <p:nvPicPr>
          <p:cNvPr id="9" name="THE ENVIRONMENT AND CLIMATE CHANGE (8)">
            <a:hlinkClick r:id="" action="ppaction://media"/>
            <a:extLst>
              <a:ext uri="{FF2B5EF4-FFF2-40B4-BE49-F238E27FC236}">
                <a16:creationId xmlns:a16="http://schemas.microsoft.com/office/drawing/2014/main" id="{10433EBE-A780-472A-8F94-04C1C49A2049}"/>
              </a:ext>
            </a:extLst>
          </p:cNvPr>
          <p:cNvPicPr>
            <a:picLocks noChangeAspect="1"/>
          </p:cNvPicPr>
          <p:nvPr>
            <a:videoFile r:link="rId4"/>
            <p:extLst>
              <p:ext uri="{DAA4B4D4-6D71-4841-9C94-3DE7FCFB9230}">
                <p14:media xmlns:p14="http://schemas.microsoft.com/office/powerpoint/2010/main" r:embed="rId3"/>
              </p:ext>
            </p:extLst>
          </p:nvPr>
        </p:nvPicPr>
        <p:blipFill rotWithShape="1">
          <a:blip r:embed="rId7"/>
          <a:srcRect l="51563" t="46296"/>
          <a:stretch/>
        </p:blipFill>
        <p:spPr>
          <a:xfrm>
            <a:off x="9829799" y="4696892"/>
            <a:ext cx="8169261" cy="509480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767"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4967"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1" fill="hold" display="0">
                  <p:stCondLst>
                    <p:cond delay="indefinite"/>
                  </p:stCondLst>
                </p:cTn>
                <p:tgtEl>
                  <p:spTgt spid="8"/>
                </p:tgtEl>
              </p:cMediaNode>
            </p:video>
            <p:seq concurrent="1" nextAc="seek">
              <p:cTn id="12" restart="whenNotActive" fill="hold" evtFilter="cancelBubble" nodeType="interactiveSeq">
                <p:stCondLst>
                  <p:cond evt="onClick" delay="0">
                    <p:tgtEl>
                      <p:spTgt spid="8"/>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8"/>
                                        </p:tgtEl>
                                      </p:cBhvr>
                                    </p:cmd>
                                  </p:childTnLst>
                                </p:cTn>
                              </p:par>
                            </p:childTnLst>
                          </p:cTn>
                        </p:par>
                      </p:childTnLst>
                    </p:cTn>
                  </p:par>
                </p:childTnLst>
              </p:cTn>
              <p:nextCondLst>
                <p:cond evt="onClick" delay="0">
                  <p:tgtEl>
                    <p:spTgt spid="8"/>
                  </p:tgtEl>
                </p:cond>
              </p:nextCondLst>
            </p:seq>
            <p:video>
              <p:cMediaNode vol="80000" mute="1">
                <p:cTn id="17" fill="hold" display="0">
                  <p:stCondLst>
                    <p:cond delay="indefinite"/>
                  </p:stCondLst>
                </p:cTn>
                <p:tgtEl>
                  <p:spTgt spid="9"/>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a:blip r:embed="rId2"/>
          <a:srcRect/>
          <a:stretch>
            <a:fillRect/>
          </a:stretch>
        </a:blipFill>
        <a:effectLst/>
      </p:bgPr>
    </p:bg>
    <p:spTree>
      <p:nvGrpSpPr>
        <p:cNvPr id="1" name=""/>
        <p:cNvGrpSpPr/>
        <p:nvPr/>
      </p:nvGrpSpPr>
      <p:grpSpPr>
        <a:xfrm>
          <a:off x="0" y="0"/>
          <a:ext cx="0" cy="0"/>
          <a:chOff x="0" y="0"/>
          <a:chExt cx="0" cy="0"/>
        </a:xfrm>
      </p:grpSpPr>
      <p:grpSp>
        <p:nvGrpSpPr>
          <p:cNvPr id="6" name="Group 4">
            <a:extLst>
              <a:ext uri="{FF2B5EF4-FFF2-40B4-BE49-F238E27FC236}">
                <a16:creationId xmlns:a16="http://schemas.microsoft.com/office/drawing/2014/main" id="{1A47A662-57BA-4224-8D2B-7AFE40159EA2}"/>
              </a:ext>
            </a:extLst>
          </p:cNvPr>
          <p:cNvGrpSpPr/>
          <p:nvPr/>
        </p:nvGrpSpPr>
        <p:grpSpPr>
          <a:xfrm>
            <a:off x="-13252" y="4793746"/>
            <a:ext cx="12129052" cy="3778754"/>
            <a:chOff x="0" y="0"/>
            <a:chExt cx="6236575" cy="779733"/>
          </a:xfrm>
        </p:grpSpPr>
        <p:sp>
          <p:nvSpPr>
            <p:cNvPr id="7" name="Freeform 5">
              <a:extLst>
                <a:ext uri="{FF2B5EF4-FFF2-40B4-BE49-F238E27FC236}">
                  <a16:creationId xmlns:a16="http://schemas.microsoft.com/office/drawing/2014/main" id="{130CB44D-6291-488F-A12C-98B55B270512}"/>
                </a:ext>
              </a:extLst>
            </p:cNvPr>
            <p:cNvSpPr/>
            <p:nvPr/>
          </p:nvSpPr>
          <p:spPr>
            <a:xfrm>
              <a:off x="0" y="0"/>
              <a:ext cx="6236575" cy="779733"/>
            </a:xfrm>
            <a:custGeom>
              <a:avLst/>
              <a:gdLst/>
              <a:ahLst/>
              <a:cxnLst/>
              <a:rect l="l" t="t" r="r" b="b"/>
              <a:pathLst>
                <a:path w="6236575" h="779733">
                  <a:moveTo>
                    <a:pt x="0" y="0"/>
                  </a:moveTo>
                  <a:lnTo>
                    <a:pt x="6236575" y="0"/>
                  </a:lnTo>
                  <a:lnTo>
                    <a:pt x="6236575" y="779733"/>
                  </a:lnTo>
                  <a:lnTo>
                    <a:pt x="0" y="779733"/>
                  </a:lnTo>
                  <a:close/>
                </a:path>
              </a:pathLst>
            </a:custGeom>
            <a:solidFill>
              <a:srgbClr val="244357"/>
            </a:solidFill>
          </p:spPr>
        </p:sp>
      </p:grpSp>
      <p:grpSp>
        <p:nvGrpSpPr>
          <p:cNvPr id="2" name="Group 2"/>
          <p:cNvGrpSpPr/>
          <p:nvPr/>
        </p:nvGrpSpPr>
        <p:grpSpPr>
          <a:xfrm>
            <a:off x="0" y="731520"/>
            <a:ext cx="18288000" cy="4030980"/>
            <a:chOff x="0" y="0"/>
            <a:chExt cx="6186311" cy="831286"/>
          </a:xfrm>
        </p:grpSpPr>
        <p:sp>
          <p:nvSpPr>
            <p:cNvPr id="3" name="Freeform 3"/>
            <p:cNvSpPr/>
            <p:nvPr/>
          </p:nvSpPr>
          <p:spPr>
            <a:xfrm>
              <a:off x="0" y="0"/>
              <a:ext cx="6186311" cy="831285"/>
            </a:xfrm>
            <a:custGeom>
              <a:avLst/>
              <a:gdLst/>
              <a:ahLst/>
              <a:cxnLst/>
              <a:rect l="l" t="t" r="r" b="b"/>
              <a:pathLst>
                <a:path w="6186311" h="831285">
                  <a:moveTo>
                    <a:pt x="0" y="0"/>
                  </a:moveTo>
                  <a:lnTo>
                    <a:pt x="6186311" y="0"/>
                  </a:lnTo>
                  <a:lnTo>
                    <a:pt x="6186311" y="831285"/>
                  </a:lnTo>
                  <a:lnTo>
                    <a:pt x="0" y="831285"/>
                  </a:lnTo>
                  <a:close/>
                </a:path>
              </a:pathLst>
            </a:custGeom>
            <a:solidFill>
              <a:srgbClr val="021741">
                <a:alpha val="45882"/>
              </a:srgbClr>
            </a:solidFill>
          </p:spPr>
        </p:sp>
      </p:grpSp>
      <p:sp>
        <p:nvSpPr>
          <p:cNvPr id="4" name="TextBox 4"/>
          <p:cNvSpPr txBox="1"/>
          <p:nvPr/>
        </p:nvSpPr>
        <p:spPr>
          <a:xfrm>
            <a:off x="408790" y="876300"/>
            <a:ext cx="17470419" cy="6880089"/>
          </a:xfrm>
          <a:prstGeom prst="rect">
            <a:avLst/>
          </a:prstGeom>
        </p:spPr>
        <p:txBody>
          <a:bodyPr wrap="square" lIns="0" tIns="0" rIns="0" bIns="0" rtlCol="0" anchor="t">
            <a:spAutoFit/>
          </a:bodyPr>
          <a:lstStyle/>
          <a:p>
            <a:pPr algn="ctr">
              <a:lnSpc>
                <a:spcPts val="7815"/>
              </a:lnSpc>
            </a:pPr>
            <a:r>
              <a:rPr lang="en-US" sz="5582" dirty="0">
                <a:solidFill>
                  <a:srgbClr val="FFFFFF"/>
                </a:solidFill>
                <a:latin typeface="Roboto Condensed Bold"/>
              </a:rPr>
              <a:t>QUELS SONT LES GAZ </a:t>
            </a:r>
            <a:r>
              <a:rPr lang="en-US" sz="5582" dirty="0" err="1">
                <a:solidFill>
                  <a:srgbClr val="FFFFFF"/>
                </a:solidFill>
                <a:latin typeface="Roboto Condensed Bold"/>
              </a:rPr>
              <a:t>À</a:t>
            </a:r>
            <a:r>
              <a:rPr lang="en-US" sz="5582" dirty="0">
                <a:solidFill>
                  <a:srgbClr val="FFFFFF"/>
                </a:solidFill>
                <a:latin typeface="Roboto Condensed Bold"/>
              </a:rPr>
              <a:t> EFFET DE SERRE PRÉSENTS DANS L'ATMOSPHÈRE HORMIS LE DIOXYDE DE CARBONE?</a:t>
            </a:r>
          </a:p>
          <a:p>
            <a:pPr algn="ctr">
              <a:lnSpc>
                <a:spcPts val="7815"/>
              </a:lnSpc>
            </a:pPr>
            <a:r>
              <a:rPr lang="en-US" sz="4400" dirty="0" err="1">
                <a:solidFill>
                  <a:srgbClr val="FFFFFF"/>
                </a:solidFill>
                <a:latin typeface="Roboto Condensed Bold"/>
              </a:rPr>
              <a:t>Appliquez</a:t>
            </a:r>
            <a:r>
              <a:rPr lang="en-US" sz="4400" dirty="0">
                <a:solidFill>
                  <a:srgbClr val="FFFFFF"/>
                </a:solidFill>
                <a:latin typeface="Roboto Condensed Bold"/>
              </a:rPr>
              <a:t> </a:t>
            </a:r>
            <a:r>
              <a:rPr lang="en-US" sz="4400" dirty="0" err="1">
                <a:solidFill>
                  <a:srgbClr val="FFFFFF"/>
                </a:solidFill>
                <a:latin typeface="Roboto Condensed Bold"/>
              </a:rPr>
              <a:t>ce</a:t>
            </a:r>
            <a:r>
              <a:rPr lang="en-US" sz="4400" dirty="0">
                <a:solidFill>
                  <a:srgbClr val="FFFFFF"/>
                </a:solidFill>
                <a:latin typeface="Roboto Condensed Bold"/>
              </a:rPr>
              <a:t> que </a:t>
            </a:r>
            <a:r>
              <a:rPr lang="en-US" sz="4400" dirty="0" err="1">
                <a:solidFill>
                  <a:srgbClr val="FFFFFF"/>
                </a:solidFill>
                <a:latin typeface="Roboto Condensed Bold"/>
              </a:rPr>
              <a:t>vous</a:t>
            </a:r>
            <a:r>
              <a:rPr lang="en-US" sz="4400" dirty="0">
                <a:solidFill>
                  <a:srgbClr val="FFFFFF"/>
                </a:solidFill>
                <a:latin typeface="Roboto Condensed Bold"/>
              </a:rPr>
              <a:t> </a:t>
            </a:r>
            <a:r>
              <a:rPr lang="en-US" sz="4400" dirty="0" err="1">
                <a:solidFill>
                  <a:srgbClr val="FFFFFF"/>
                </a:solidFill>
                <a:latin typeface="Roboto Condensed Bold"/>
              </a:rPr>
              <a:t>avez</a:t>
            </a:r>
            <a:r>
              <a:rPr lang="en-US" sz="4400" dirty="0">
                <a:solidFill>
                  <a:srgbClr val="FFFFFF"/>
                </a:solidFill>
                <a:latin typeface="Roboto Condensed Bold"/>
              </a:rPr>
              <a:t> </a:t>
            </a:r>
            <a:r>
              <a:rPr lang="en-US" sz="4400" dirty="0" err="1">
                <a:solidFill>
                  <a:srgbClr val="FFFFFF"/>
                </a:solidFill>
                <a:latin typeface="Roboto Condensed Bold"/>
              </a:rPr>
              <a:t>appris</a:t>
            </a:r>
            <a:r>
              <a:rPr lang="en-US" sz="4400" dirty="0">
                <a:solidFill>
                  <a:srgbClr val="FFFFFF"/>
                </a:solidFill>
                <a:latin typeface="Roboto Condensed Bold"/>
              </a:rPr>
              <a:t>!</a:t>
            </a:r>
          </a:p>
          <a:p>
            <a:pPr marL="571500" indent="-571500">
              <a:lnSpc>
                <a:spcPts val="7815"/>
              </a:lnSpc>
              <a:buFont typeface="Arial" panose="020B0604020202020204" pitchFamily="34" charset="0"/>
              <a:buChar char="•"/>
            </a:pPr>
            <a:endParaRPr lang="en-US" sz="4000" dirty="0">
              <a:solidFill>
                <a:srgbClr val="FFFFFF"/>
              </a:solidFill>
              <a:latin typeface="Roboto Condensed Bold"/>
            </a:endParaRPr>
          </a:p>
          <a:p>
            <a:pPr marL="571500" indent="-571500">
              <a:lnSpc>
                <a:spcPts val="7815"/>
              </a:lnSpc>
              <a:buFont typeface="Arial" panose="020B0604020202020204" pitchFamily="34" charset="0"/>
              <a:buChar char="•"/>
            </a:pPr>
            <a:r>
              <a:rPr lang="en-US" sz="4000" dirty="0" err="1">
                <a:solidFill>
                  <a:srgbClr val="FFFFFF"/>
                </a:solidFill>
                <a:latin typeface="Roboto Condensed Bold"/>
              </a:rPr>
              <a:t>Énumérez</a:t>
            </a:r>
            <a:r>
              <a:rPr lang="en-US" sz="4000" dirty="0">
                <a:solidFill>
                  <a:srgbClr val="FFFFFF"/>
                </a:solidFill>
                <a:latin typeface="Roboto Condensed Bold"/>
              </a:rPr>
              <a:t> </a:t>
            </a:r>
            <a:r>
              <a:rPr lang="en-US" sz="4000" dirty="0" err="1">
                <a:solidFill>
                  <a:srgbClr val="FFFFFF"/>
                </a:solidFill>
                <a:latin typeface="Roboto Condensed Bold"/>
              </a:rPr>
              <a:t>certains</a:t>
            </a:r>
            <a:r>
              <a:rPr lang="en-US" sz="4000" dirty="0">
                <a:solidFill>
                  <a:srgbClr val="FFFFFF"/>
                </a:solidFill>
                <a:latin typeface="Roboto Condensed Bold"/>
              </a:rPr>
              <a:t> des </a:t>
            </a:r>
            <a:r>
              <a:rPr lang="en-US" sz="4000" dirty="0" err="1">
                <a:solidFill>
                  <a:srgbClr val="FFFFFF"/>
                </a:solidFill>
                <a:latin typeface="Roboto Condensed Bold"/>
              </a:rPr>
              <a:t>effets</a:t>
            </a:r>
            <a:r>
              <a:rPr lang="en-US" sz="4000" dirty="0">
                <a:solidFill>
                  <a:srgbClr val="FFFFFF"/>
                </a:solidFill>
                <a:latin typeface="Roboto Condensed Bold"/>
              </a:rPr>
              <a:t> des </a:t>
            </a:r>
            <a:r>
              <a:rPr lang="en-US" sz="4000" dirty="0" err="1">
                <a:solidFill>
                  <a:srgbClr val="FFFFFF"/>
                </a:solidFill>
                <a:latin typeface="Roboto Condensed Bold"/>
              </a:rPr>
              <a:t>gaz</a:t>
            </a:r>
            <a:r>
              <a:rPr lang="en-US" sz="4000" dirty="0">
                <a:solidFill>
                  <a:srgbClr val="FFFFFF"/>
                </a:solidFill>
                <a:latin typeface="Roboto Condensed Bold"/>
              </a:rPr>
              <a:t> </a:t>
            </a:r>
            <a:r>
              <a:rPr lang="en-US" sz="4000" dirty="0" err="1">
                <a:solidFill>
                  <a:srgbClr val="FFFFFF"/>
                </a:solidFill>
                <a:latin typeface="Roboto Condensed Bold"/>
              </a:rPr>
              <a:t>à</a:t>
            </a:r>
            <a:r>
              <a:rPr lang="en-US" sz="4000" dirty="0">
                <a:solidFill>
                  <a:srgbClr val="FFFFFF"/>
                </a:solidFill>
                <a:latin typeface="Roboto Condensed Bold"/>
              </a:rPr>
              <a:t> </a:t>
            </a:r>
            <a:r>
              <a:rPr lang="en-US" sz="4000" dirty="0" err="1">
                <a:solidFill>
                  <a:srgbClr val="FFFFFF"/>
                </a:solidFill>
                <a:latin typeface="Roboto Condensed Bold"/>
              </a:rPr>
              <a:t>effet</a:t>
            </a:r>
            <a:r>
              <a:rPr lang="en-US" sz="4000" dirty="0">
                <a:solidFill>
                  <a:srgbClr val="FFFFFF"/>
                </a:solidFill>
                <a:latin typeface="Roboto Condensed Bold"/>
              </a:rPr>
              <a:t> de </a:t>
            </a:r>
            <a:r>
              <a:rPr lang="en-US" sz="4000" dirty="0" err="1">
                <a:solidFill>
                  <a:srgbClr val="FFFFFF"/>
                </a:solidFill>
                <a:latin typeface="Roboto Condensed Bold"/>
              </a:rPr>
              <a:t>serre</a:t>
            </a:r>
            <a:r>
              <a:rPr lang="en-US" sz="4000" dirty="0">
                <a:solidFill>
                  <a:srgbClr val="FFFFFF"/>
                </a:solidFill>
                <a:latin typeface="Roboto Condensed Bold"/>
              </a:rPr>
              <a:t>;</a:t>
            </a:r>
          </a:p>
          <a:p>
            <a:pPr marL="571500" indent="-571500">
              <a:lnSpc>
                <a:spcPts val="7815"/>
              </a:lnSpc>
              <a:buFont typeface="Arial" panose="020B0604020202020204" pitchFamily="34" charset="0"/>
              <a:buChar char="•"/>
            </a:pPr>
            <a:r>
              <a:rPr lang="en-US" sz="4000" dirty="0" err="1">
                <a:solidFill>
                  <a:srgbClr val="FFFFFF"/>
                </a:solidFill>
                <a:latin typeface="Roboto Condensed Bold"/>
              </a:rPr>
              <a:t>Expliquez</a:t>
            </a:r>
            <a:r>
              <a:rPr lang="en-US" sz="4000" dirty="0">
                <a:solidFill>
                  <a:srgbClr val="FFFFFF"/>
                </a:solidFill>
                <a:latin typeface="Roboto Condensed Bold"/>
              </a:rPr>
              <a:t> </a:t>
            </a:r>
            <a:r>
              <a:rPr lang="en-US" sz="4000" dirty="0" err="1">
                <a:solidFill>
                  <a:srgbClr val="FFFFFF"/>
                </a:solidFill>
                <a:latin typeface="Roboto Condensed Bold"/>
              </a:rPr>
              <a:t>pourquoi</a:t>
            </a:r>
            <a:r>
              <a:rPr lang="en-US" sz="4000" dirty="0">
                <a:solidFill>
                  <a:srgbClr val="FFFFFF"/>
                </a:solidFill>
                <a:latin typeface="Roboto Condensed Bold"/>
              </a:rPr>
              <a:t> </a:t>
            </a:r>
            <a:r>
              <a:rPr lang="en-US" sz="4000" dirty="0" err="1">
                <a:solidFill>
                  <a:srgbClr val="FFFFFF"/>
                </a:solidFill>
                <a:latin typeface="Roboto Condensed Bold"/>
              </a:rPr>
              <a:t>ils</a:t>
            </a:r>
            <a:r>
              <a:rPr lang="en-US" sz="4000" dirty="0">
                <a:solidFill>
                  <a:srgbClr val="FFFFFF"/>
                </a:solidFill>
                <a:latin typeface="Roboto Condensed Bold"/>
              </a:rPr>
              <a:t> se </a:t>
            </a:r>
            <a:r>
              <a:rPr lang="en-US" sz="4000" dirty="0" err="1">
                <a:solidFill>
                  <a:srgbClr val="FFFFFF"/>
                </a:solidFill>
                <a:latin typeface="Roboto Condensed Bold"/>
              </a:rPr>
              <a:t>produisent</a:t>
            </a:r>
            <a:r>
              <a:rPr lang="en-US" sz="4000" dirty="0">
                <a:solidFill>
                  <a:srgbClr val="FFFFFF"/>
                </a:solidFill>
                <a:latin typeface="Roboto Condensed Bold"/>
              </a:rPr>
              <a:t>;</a:t>
            </a:r>
          </a:p>
          <a:p>
            <a:pPr marL="571500" indent="-571500">
              <a:lnSpc>
                <a:spcPts val="7815"/>
              </a:lnSpc>
              <a:buFont typeface="Arial" panose="020B0604020202020204" pitchFamily="34" charset="0"/>
              <a:buChar char="•"/>
            </a:pPr>
            <a:r>
              <a:rPr lang="en-US" sz="4000" dirty="0" err="1">
                <a:solidFill>
                  <a:srgbClr val="FFFFFF"/>
                </a:solidFill>
                <a:latin typeface="Roboto Condensed Bold"/>
              </a:rPr>
              <a:t>Proposez</a:t>
            </a:r>
            <a:r>
              <a:rPr lang="en-US" sz="4000" dirty="0">
                <a:solidFill>
                  <a:srgbClr val="FFFFFF"/>
                </a:solidFill>
                <a:latin typeface="Roboto Condensed Bold"/>
              </a:rPr>
              <a:t> des solutions alternatives.</a:t>
            </a:r>
          </a:p>
        </p:txBody>
      </p:sp>
      <p:pic>
        <p:nvPicPr>
          <p:cNvPr id="5" name="Picture 5"/>
          <p:cNvPicPr>
            <a:picLocks noChangeAspect="1"/>
          </p:cNvPicPr>
          <p:nvPr/>
        </p:nvPicPr>
        <p:blipFill>
          <a:blip r:embed="rId3"/>
          <a:srcRect/>
          <a:stretch>
            <a:fillRect/>
          </a:stretch>
        </p:blipFill>
        <p:spPr>
          <a:xfrm rot="824133">
            <a:off x="15346003" y="2827890"/>
            <a:ext cx="2848030" cy="2856168"/>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THE ENVIRONMENT AND CLIMATE CHANGE (9)">
            <a:hlinkClick r:id="" action="ppaction://media"/>
            <a:extLst>
              <a:ext uri="{FF2B5EF4-FFF2-40B4-BE49-F238E27FC236}">
                <a16:creationId xmlns:a16="http://schemas.microsoft.com/office/drawing/2014/main" id="{946EBA2F-4C7F-4084-A3B7-C153DB1A14E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4286" y="91438"/>
            <a:ext cx="18287999" cy="10286999"/>
          </a:xfrm>
          <a:prstGeom prst="rect">
            <a:avLst/>
          </a:prstGeom>
        </p:spPr>
      </p:pic>
      <p:grpSp>
        <p:nvGrpSpPr>
          <p:cNvPr id="2" name="Group 2"/>
          <p:cNvGrpSpPr/>
          <p:nvPr/>
        </p:nvGrpSpPr>
        <p:grpSpPr>
          <a:xfrm>
            <a:off x="0" y="0"/>
            <a:ext cx="18288000" cy="982981"/>
            <a:chOff x="0" y="0"/>
            <a:chExt cx="6186311" cy="332514"/>
          </a:xfrm>
        </p:grpSpPr>
        <p:sp>
          <p:nvSpPr>
            <p:cNvPr id="3" name="Freeform 3"/>
            <p:cNvSpPr/>
            <p:nvPr/>
          </p:nvSpPr>
          <p:spPr>
            <a:xfrm>
              <a:off x="0" y="0"/>
              <a:ext cx="6186311" cy="332514"/>
            </a:xfrm>
            <a:custGeom>
              <a:avLst/>
              <a:gdLst/>
              <a:ahLst/>
              <a:cxnLst/>
              <a:rect l="l" t="t" r="r" b="b"/>
              <a:pathLst>
                <a:path w="6186311" h="332514">
                  <a:moveTo>
                    <a:pt x="0" y="0"/>
                  </a:moveTo>
                  <a:lnTo>
                    <a:pt x="6186311" y="0"/>
                  </a:lnTo>
                  <a:lnTo>
                    <a:pt x="6186311" y="332514"/>
                  </a:lnTo>
                  <a:lnTo>
                    <a:pt x="0" y="332514"/>
                  </a:lnTo>
                  <a:close/>
                </a:path>
              </a:pathLst>
            </a:custGeom>
            <a:solidFill>
              <a:srgbClr val="021741"/>
            </a:solidFill>
          </p:spPr>
        </p:sp>
      </p:grpSp>
      <p:grpSp>
        <p:nvGrpSpPr>
          <p:cNvPr id="4" name="Group 4"/>
          <p:cNvGrpSpPr/>
          <p:nvPr/>
        </p:nvGrpSpPr>
        <p:grpSpPr>
          <a:xfrm>
            <a:off x="0" y="9349739"/>
            <a:ext cx="18288000" cy="982981"/>
            <a:chOff x="0" y="0"/>
            <a:chExt cx="6186311" cy="332514"/>
          </a:xfrm>
        </p:grpSpPr>
        <p:sp>
          <p:nvSpPr>
            <p:cNvPr id="5" name="Freeform 5"/>
            <p:cNvSpPr/>
            <p:nvPr/>
          </p:nvSpPr>
          <p:spPr>
            <a:xfrm>
              <a:off x="0" y="0"/>
              <a:ext cx="6186311" cy="332514"/>
            </a:xfrm>
            <a:custGeom>
              <a:avLst/>
              <a:gdLst/>
              <a:ahLst/>
              <a:cxnLst/>
              <a:rect l="l" t="t" r="r" b="b"/>
              <a:pathLst>
                <a:path w="6186311" h="332514">
                  <a:moveTo>
                    <a:pt x="0" y="0"/>
                  </a:moveTo>
                  <a:lnTo>
                    <a:pt x="6186311" y="0"/>
                  </a:lnTo>
                  <a:lnTo>
                    <a:pt x="6186311" y="332514"/>
                  </a:lnTo>
                  <a:lnTo>
                    <a:pt x="0" y="332514"/>
                  </a:lnTo>
                  <a:close/>
                </a:path>
              </a:pathLst>
            </a:custGeom>
            <a:solidFill>
              <a:srgbClr val="021741"/>
            </a:solidFill>
          </p:spPr>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96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2"/>
          <a:srcRect t="12500" b="12500"/>
          <a:stretch>
            <a:fillRect/>
          </a:stretch>
        </a:blipFill>
        <a:effectLst/>
      </p:bgPr>
    </p:bg>
    <p:spTree>
      <p:nvGrpSpPr>
        <p:cNvPr id="1" name=""/>
        <p:cNvGrpSpPr/>
        <p:nvPr/>
      </p:nvGrpSpPr>
      <p:grpSpPr>
        <a:xfrm>
          <a:off x="0" y="0"/>
          <a:ext cx="0" cy="0"/>
          <a:chOff x="0" y="0"/>
          <a:chExt cx="0" cy="0"/>
        </a:xfrm>
      </p:grpSpPr>
      <p:sp>
        <p:nvSpPr>
          <p:cNvPr id="2" name="TextBox 2"/>
          <p:cNvSpPr txBox="1"/>
          <p:nvPr/>
        </p:nvSpPr>
        <p:spPr>
          <a:xfrm>
            <a:off x="-533400" y="-522047"/>
            <a:ext cx="13335000" cy="2851806"/>
          </a:xfrm>
          <a:prstGeom prst="rect">
            <a:avLst/>
          </a:prstGeom>
        </p:spPr>
        <p:txBody>
          <a:bodyPr wrap="square" lIns="0" tIns="0" rIns="0" bIns="0" rtlCol="0" anchor="t">
            <a:spAutoFit/>
          </a:bodyPr>
          <a:lstStyle/>
          <a:p>
            <a:pPr algn="ctr">
              <a:lnSpc>
                <a:spcPts val="23445"/>
              </a:lnSpc>
            </a:pPr>
            <a:r>
              <a:rPr lang="en-US" sz="18756" spc="468" dirty="0">
                <a:solidFill>
                  <a:srgbClr val="244357">
                    <a:alpha val="66667"/>
                  </a:srgbClr>
                </a:solidFill>
                <a:latin typeface="Roboto Condensed Bold"/>
              </a:rPr>
              <a:t>RECHERCHE</a:t>
            </a:r>
          </a:p>
        </p:txBody>
      </p:sp>
      <p:grpSp>
        <p:nvGrpSpPr>
          <p:cNvPr id="3" name="Group 3"/>
          <p:cNvGrpSpPr/>
          <p:nvPr/>
        </p:nvGrpSpPr>
        <p:grpSpPr>
          <a:xfrm>
            <a:off x="254913" y="2109857"/>
            <a:ext cx="17778174" cy="7148443"/>
            <a:chOff x="0" y="0"/>
            <a:chExt cx="6013852" cy="2418115"/>
          </a:xfrm>
        </p:grpSpPr>
        <p:sp>
          <p:nvSpPr>
            <p:cNvPr id="4" name="Freeform 4"/>
            <p:cNvSpPr/>
            <p:nvPr/>
          </p:nvSpPr>
          <p:spPr>
            <a:xfrm>
              <a:off x="0" y="0"/>
              <a:ext cx="6013852" cy="2418115"/>
            </a:xfrm>
            <a:custGeom>
              <a:avLst/>
              <a:gdLst/>
              <a:ahLst/>
              <a:cxnLst/>
              <a:rect l="l" t="t" r="r" b="b"/>
              <a:pathLst>
                <a:path w="6013852" h="2418115">
                  <a:moveTo>
                    <a:pt x="0" y="0"/>
                  </a:moveTo>
                  <a:lnTo>
                    <a:pt x="6013852" y="0"/>
                  </a:lnTo>
                  <a:lnTo>
                    <a:pt x="6013852" y="2418115"/>
                  </a:lnTo>
                  <a:lnTo>
                    <a:pt x="0" y="2418115"/>
                  </a:lnTo>
                  <a:close/>
                </a:path>
              </a:pathLst>
            </a:custGeom>
            <a:solidFill>
              <a:srgbClr val="FFFFFF">
                <a:alpha val="80784"/>
              </a:srgbClr>
            </a:solidFill>
          </p:spPr>
        </p:sp>
      </p:grpSp>
      <p:pic>
        <p:nvPicPr>
          <p:cNvPr id="5" name="Picture 5"/>
          <p:cNvPicPr>
            <a:picLocks noChangeAspect="1"/>
          </p:cNvPicPr>
          <p:nvPr/>
        </p:nvPicPr>
        <p:blipFill>
          <a:blip r:embed="rId3"/>
          <a:srcRect/>
          <a:stretch>
            <a:fillRect/>
          </a:stretch>
        </p:blipFill>
        <p:spPr>
          <a:xfrm>
            <a:off x="12356905" y="-700434"/>
            <a:ext cx="5931095" cy="3840384"/>
          </a:xfrm>
          <a:prstGeom prst="rect">
            <a:avLst/>
          </a:prstGeom>
        </p:spPr>
      </p:pic>
      <p:sp>
        <p:nvSpPr>
          <p:cNvPr id="6" name="TextBox 6"/>
          <p:cNvSpPr txBox="1"/>
          <p:nvPr/>
        </p:nvSpPr>
        <p:spPr>
          <a:xfrm>
            <a:off x="0" y="3025650"/>
            <a:ext cx="18033087" cy="2046930"/>
          </a:xfrm>
          <a:prstGeom prst="rect">
            <a:avLst/>
          </a:prstGeom>
        </p:spPr>
        <p:txBody>
          <a:bodyPr lIns="0" tIns="0" rIns="0" bIns="0" rtlCol="0" anchor="t">
            <a:spAutoFit/>
          </a:bodyPr>
          <a:lstStyle/>
          <a:p>
            <a:pPr algn="ctr">
              <a:lnSpc>
                <a:spcPts val="8194"/>
              </a:lnSpc>
            </a:pPr>
            <a:r>
              <a:rPr lang="en-US" sz="5852" dirty="0">
                <a:solidFill>
                  <a:srgbClr val="021741"/>
                </a:solidFill>
                <a:latin typeface="Roboto Condensed Bold"/>
              </a:rPr>
              <a:t>QUELS SONT LES EFFETS DES GAZ </a:t>
            </a:r>
            <a:r>
              <a:rPr lang="en-US" sz="5852" dirty="0" err="1">
                <a:solidFill>
                  <a:srgbClr val="021741"/>
                </a:solidFill>
                <a:latin typeface="Roboto Condensed Bold"/>
              </a:rPr>
              <a:t>À</a:t>
            </a:r>
            <a:r>
              <a:rPr lang="en-US" sz="5852" dirty="0">
                <a:solidFill>
                  <a:srgbClr val="021741"/>
                </a:solidFill>
                <a:latin typeface="Roboto Condensed Bold"/>
              </a:rPr>
              <a:t> EFFET DE SERRE ET COMMENT CELA SE PASSE-T-IL?</a:t>
            </a:r>
          </a:p>
        </p:txBody>
      </p:sp>
      <p:sp>
        <p:nvSpPr>
          <p:cNvPr id="7" name="TextBox 7"/>
          <p:cNvSpPr txBox="1"/>
          <p:nvPr/>
        </p:nvSpPr>
        <p:spPr>
          <a:xfrm>
            <a:off x="254913" y="6216099"/>
            <a:ext cx="17778174" cy="1689735"/>
          </a:xfrm>
          <a:prstGeom prst="rect">
            <a:avLst/>
          </a:prstGeom>
        </p:spPr>
        <p:txBody>
          <a:bodyPr lIns="0" tIns="0" rIns="0" bIns="0" rtlCol="0" anchor="t">
            <a:spAutoFit/>
          </a:bodyPr>
          <a:lstStyle/>
          <a:p>
            <a:pPr algn="ctr">
              <a:lnSpc>
                <a:spcPts val="6719"/>
              </a:lnSpc>
            </a:pPr>
            <a:r>
              <a:rPr lang="en-US" sz="4800" dirty="0" err="1">
                <a:solidFill>
                  <a:srgbClr val="021741"/>
                </a:solidFill>
                <a:latin typeface="Roboto Bold"/>
              </a:rPr>
              <a:t>Rédigez</a:t>
            </a:r>
            <a:r>
              <a:rPr lang="en-US" sz="4800" dirty="0">
                <a:solidFill>
                  <a:srgbClr val="021741"/>
                </a:solidFill>
                <a:latin typeface="Roboto Bold"/>
              </a:rPr>
              <a:t> un </a:t>
            </a:r>
            <a:r>
              <a:rPr lang="en-US" sz="4800" dirty="0" err="1">
                <a:solidFill>
                  <a:srgbClr val="021741"/>
                </a:solidFill>
                <a:latin typeface="Roboto Bold"/>
              </a:rPr>
              <a:t>texte</a:t>
            </a:r>
            <a:r>
              <a:rPr lang="en-US" sz="4800" dirty="0">
                <a:solidFill>
                  <a:srgbClr val="021741"/>
                </a:solidFill>
                <a:latin typeface="Roboto Bold"/>
              </a:rPr>
              <a:t> </a:t>
            </a:r>
            <a:r>
              <a:rPr lang="en-US" sz="4800" dirty="0" err="1">
                <a:solidFill>
                  <a:srgbClr val="021741"/>
                </a:solidFill>
                <a:latin typeface="Roboto Bold"/>
              </a:rPr>
              <a:t>d'une</a:t>
            </a:r>
            <a:r>
              <a:rPr lang="en-US" sz="4800" dirty="0">
                <a:solidFill>
                  <a:srgbClr val="021741"/>
                </a:solidFill>
                <a:latin typeface="Roboto Bold"/>
              </a:rPr>
              <a:t> page sur les </a:t>
            </a:r>
            <a:r>
              <a:rPr lang="en-US" sz="4800" dirty="0" err="1">
                <a:solidFill>
                  <a:srgbClr val="021741"/>
                </a:solidFill>
                <a:latin typeface="Roboto Bold"/>
              </a:rPr>
              <a:t>effets</a:t>
            </a:r>
            <a:r>
              <a:rPr lang="en-US" sz="4800" dirty="0">
                <a:solidFill>
                  <a:srgbClr val="021741"/>
                </a:solidFill>
                <a:latin typeface="Roboto Bold"/>
              </a:rPr>
              <a:t> des </a:t>
            </a:r>
            <a:r>
              <a:rPr lang="en-US" sz="4800" dirty="0" err="1">
                <a:solidFill>
                  <a:srgbClr val="021741"/>
                </a:solidFill>
                <a:latin typeface="Roboto Bold"/>
              </a:rPr>
              <a:t>gaz</a:t>
            </a:r>
            <a:r>
              <a:rPr lang="en-US" sz="4800" dirty="0">
                <a:solidFill>
                  <a:srgbClr val="021741"/>
                </a:solidFill>
                <a:latin typeface="Roboto Bold"/>
              </a:rPr>
              <a:t> </a:t>
            </a:r>
            <a:r>
              <a:rPr lang="en-US" sz="4800" dirty="0" err="1">
                <a:solidFill>
                  <a:srgbClr val="021741"/>
                </a:solidFill>
                <a:latin typeface="Roboto Bold"/>
              </a:rPr>
              <a:t>à</a:t>
            </a:r>
            <a:r>
              <a:rPr lang="en-US" sz="4800" dirty="0">
                <a:solidFill>
                  <a:srgbClr val="021741"/>
                </a:solidFill>
                <a:latin typeface="Roboto Bold"/>
              </a:rPr>
              <a:t> </a:t>
            </a:r>
            <a:r>
              <a:rPr lang="en-US" sz="4800" dirty="0" err="1">
                <a:solidFill>
                  <a:srgbClr val="021741"/>
                </a:solidFill>
                <a:latin typeface="Roboto Bold"/>
              </a:rPr>
              <a:t>effet</a:t>
            </a:r>
            <a:r>
              <a:rPr lang="en-US" sz="4800" dirty="0">
                <a:solidFill>
                  <a:srgbClr val="021741"/>
                </a:solidFill>
                <a:latin typeface="Roboto Bold"/>
              </a:rPr>
              <a:t> de </a:t>
            </a:r>
            <a:r>
              <a:rPr lang="en-US" sz="4800" dirty="0" err="1">
                <a:solidFill>
                  <a:srgbClr val="021741"/>
                </a:solidFill>
                <a:latin typeface="Roboto Bold"/>
              </a:rPr>
              <a:t>serre</a:t>
            </a:r>
            <a:r>
              <a:rPr lang="en-US" sz="4800" dirty="0">
                <a:solidFill>
                  <a:srgbClr val="021741"/>
                </a:solidFill>
                <a:latin typeface="Roboto Bold"/>
              </a:rPr>
              <a:t> et </a:t>
            </a:r>
            <a:r>
              <a:rPr lang="en-US" sz="4800" dirty="0" err="1">
                <a:solidFill>
                  <a:srgbClr val="021741"/>
                </a:solidFill>
                <a:latin typeface="Roboto Bold"/>
              </a:rPr>
              <a:t>expliquez</a:t>
            </a:r>
            <a:r>
              <a:rPr lang="en-US" sz="4800" dirty="0">
                <a:solidFill>
                  <a:srgbClr val="021741"/>
                </a:solidFill>
                <a:latin typeface="Roboto Bold"/>
              </a:rPr>
              <a:t> comment et </a:t>
            </a:r>
            <a:r>
              <a:rPr lang="en-US" sz="4800" dirty="0" err="1">
                <a:solidFill>
                  <a:srgbClr val="021741"/>
                </a:solidFill>
                <a:latin typeface="Roboto Bold"/>
              </a:rPr>
              <a:t>pourquoi</a:t>
            </a:r>
            <a:r>
              <a:rPr lang="en-US" sz="4800" dirty="0">
                <a:solidFill>
                  <a:srgbClr val="021741"/>
                </a:solidFill>
                <a:latin typeface="Roboto Bold"/>
              </a:rPr>
              <a:t> </a:t>
            </a:r>
            <a:r>
              <a:rPr lang="en-US" sz="4800" dirty="0" err="1">
                <a:solidFill>
                  <a:srgbClr val="021741"/>
                </a:solidFill>
                <a:latin typeface="Roboto Bold"/>
              </a:rPr>
              <a:t>cela</a:t>
            </a:r>
            <a:r>
              <a:rPr lang="en-US" sz="4800" dirty="0">
                <a:solidFill>
                  <a:srgbClr val="021741"/>
                </a:solidFill>
                <a:latin typeface="Roboto Bold"/>
              </a:rPr>
              <a:t> se </a:t>
            </a:r>
            <a:r>
              <a:rPr lang="en-US" sz="4800" dirty="0" err="1">
                <a:solidFill>
                  <a:srgbClr val="021741"/>
                </a:solidFill>
                <a:latin typeface="Roboto Bold"/>
              </a:rPr>
              <a:t>produit</a:t>
            </a:r>
            <a:r>
              <a:rPr lang="en-US" sz="4800" dirty="0">
                <a:solidFill>
                  <a:srgbClr val="021741"/>
                </a:solidFill>
                <a:latin typeface="Roboto Bold"/>
              </a:rPr>
              <a:t>.</a:t>
            </a:r>
            <a:endParaRPr lang="en-US" sz="4800" dirty="0">
              <a:solidFill>
                <a:srgbClr val="021741"/>
              </a:solidFill>
              <a:latin typeface="Roboto Bold"/>
              <a:ea typeface="Roboto Bold"/>
            </a:endParaRPr>
          </a:p>
        </p:txBody>
      </p:sp>
    </p:spTree>
    <p:extLst>
      <p:ext uri="{BB962C8B-B14F-4D97-AF65-F5344CB8AC3E}">
        <p14:creationId xmlns:p14="http://schemas.microsoft.com/office/powerpoint/2010/main" val="25321049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2599913"/>
            <a:ext cx="18288000" cy="7687087"/>
            <a:chOff x="0" y="0"/>
            <a:chExt cx="24384000" cy="10249449"/>
          </a:xfrm>
        </p:grpSpPr>
        <p:pic>
          <p:nvPicPr>
            <p:cNvPr id="3" name="Picture 3"/>
            <p:cNvPicPr>
              <a:picLocks noChangeAspect="1"/>
            </p:cNvPicPr>
            <p:nvPr/>
          </p:nvPicPr>
          <p:blipFill>
            <a:blip r:embed="rId2"/>
            <a:srcRect t="39755" b="39755"/>
            <a:stretch>
              <a:fillRect/>
            </a:stretch>
          </p:blipFill>
          <p:spPr>
            <a:xfrm>
              <a:off x="0" y="0"/>
              <a:ext cx="24384000" cy="3331816"/>
            </a:xfrm>
            <a:prstGeom prst="rect">
              <a:avLst/>
            </a:prstGeom>
          </p:spPr>
        </p:pic>
        <p:pic>
          <p:nvPicPr>
            <p:cNvPr id="4" name="Picture 4"/>
            <p:cNvPicPr>
              <a:picLocks noChangeAspect="1"/>
            </p:cNvPicPr>
            <p:nvPr/>
          </p:nvPicPr>
          <p:blipFill>
            <a:blip r:embed="rId3"/>
            <a:srcRect t="39764" b="39764"/>
            <a:stretch>
              <a:fillRect/>
            </a:stretch>
          </p:blipFill>
          <p:spPr>
            <a:xfrm>
              <a:off x="0" y="3458816"/>
              <a:ext cx="24384000" cy="3331816"/>
            </a:xfrm>
            <a:prstGeom prst="rect">
              <a:avLst/>
            </a:prstGeom>
          </p:spPr>
        </p:pic>
        <p:pic>
          <p:nvPicPr>
            <p:cNvPr id="5" name="Picture 5"/>
            <p:cNvPicPr>
              <a:picLocks noChangeAspect="1"/>
            </p:cNvPicPr>
            <p:nvPr/>
          </p:nvPicPr>
          <p:blipFill>
            <a:blip r:embed="rId4"/>
            <a:srcRect t="39745" b="39745"/>
            <a:stretch>
              <a:fillRect/>
            </a:stretch>
          </p:blipFill>
          <p:spPr>
            <a:xfrm>
              <a:off x="0" y="6917633"/>
              <a:ext cx="24384000" cy="3331816"/>
            </a:xfrm>
            <a:prstGeom prst="rect">
              <a:avLst/>
            </a:prstGeom>
          </p:spPr>
        </p:pic>
      </p:grpSp>
      <p:sp>
        <p:nvSpPr>
          <p:cNvPr id="6" name="TextBox 6"/>
          <p:cNvSpPr txBox="1"/>
          <p:nvPr/>
        </p:nvSpPr>
        <p:spPr>
          <a:xfrm>
            <a:off x="-29308" y="270757"/>
            <a:ext cx="18288000" cy="2027863"/>
          </a:xfrm>
          <a:prstGeom prst="rect">
            <a:avLst/>
          </a:prstGeom>
        </p:spPr>
        <p:txBody>
          <a:bodyPr wrap="square" lIns="0" tIns="0" rIns="0" bIns="0" rtlCol="0" anchor="t">
            <a:spAutoFit/>
          </a:bodyPr>
          <a:lstStyle/>
          <a:p>
            <a:pPr algn="ctr">
              <a:lnSpc>
                <a:spcPts val="8194"/>
              </a:lnSpc>
            </a:pPr>
            <a:r>
              <a:rPr lang="en-US" sz="5852" dirty="0">
                <a:solidFill>
                  <a:srgbClr val="80CC28"/>
                </a:solidFill>
                <a:latin typeface="Roboto Condensed Bold"/>
              </a:rPr>
              <a:t>QUELLE EST L’UNE DES ALTERNATIVES POUR OBTENIR DE L'ÉNERGIE </a:t>
            </a:r>
            <a:r>
              <a:rPr lang="en-US" sz="5852" dirty="0" err="1">
                <a:solidFill>
                  <a:srgbClr val="80CC28"/>
                </a:solidFill>
                <a:latin typeface="Roboto Condensed Bold"/>
              </a:rPr>
              <a:t>À</a:t>
            </a:r>
            <a:r>
              <a:rPr lang="en-US" sz="5852" dirty="0">
                <a:solidFill>
                  <a:srgbClr val="80CC28"/>
                </a:solidFill>
                <a:latin typeface="Roboto Condensed Bold"/>
              </a:rPr>
              <a:t> PARTIR DE SOURCES D'ÉNERGIE SALETÉES?</a:t>
            </a:r>
          </a:p>
        </p:txBody>
      </p:sp>
      <p:pic>
        <p:nvPicPr>
          <p:cNvPr id="7" name="Picture 7"/>
          <p:cNvPicPr>
            <a:picLocks noChangeAspect="1"/>
          </p:cNvPicPr>
          <p:nvPr/>
        </p:nvPicPr>
        <p:blipFill>
          <a:blip r:embed="rId5"/>
          <a:srcRect/>
          <a:stretch>
            <a:fillRect/>
          </a:stretch>
        </p:blipFill>
        <p:spPr>
          <a:xfrm rot="824133">
            <a:off x="15385962" y="2318239"/>
            <a:ext cx="2848030" cy="2856168"/>
          </a:xfrm>
          <a:prstGeom prst="rect">
            <a:avLst/>
          </a:prstGeom>
        </p:spPr>
      </p:pic>
    </p:spTree>
    <p:extLst>
      <p:ext uri="{BB962C8B-B14F-4D97-AF65-F5344CB8AC3E}">
        <p14:creationId xmlns:p14="http://schemas.microsoft.com/office/powerpoint/2010/main" val="23613209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THE ENVIRONMENT AND CLIMATE CHANGE (10)">
            <a:hlinkClick r:id="" action="ppaction://media"/>
            <a:extLst>
              <a:ext uri="{FF2B5EF4-FFF2-40B4-BE49-F238E27FC236}">
                <a16:creationId xmlns:a16="http://schemas.microsoft.com/office/drawing/2014/main" id="{20B25F4E-863B-4B6C-958A-9C5450EFA61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8288000" cy="10287000"/>
          </a:xfrm>
          <a:prstGeom prst="rect">
            <a:avLst/>
          </a:prstGeom>
        </p:spPr>
      </p:pic>
      <p:pic>
        <p:nvPicPr>
          <p:cNvPr id="2" name="Picture 2"/>
          <p:cNvPicPr>
            <a:picLocks noChangeAspect="1"/>
          </p:cNvPicPr>
          <p:nvPr/>
        </p:nvPicPr>
        <p:blipFill>
          <a:blip r:embed="rId5">
            <a:alphaModFix amt="87000"/>
          </a:blip>
          <a:srcRect l="30684" t="708" b="21553"/>
          <a:stretch>
            <a:fillRect/>
          </a:stretch>
        </p:blipFill>
        <p:spPr>
          <a:xfrm rot="-5400000">
            <a:off x="-330458" y="1359157"/>
            <a:ext cx="10287000" cy="7568685"/>
          </a:xfrm>
          <a:prstGeom prst="rect">
            <a:avLst/>
          </a:prstGeom>
        </p:spPr>
      </p:pic>
      <p:pic>
        <p:nvPicPr>
          <p:cNvPr id="3" name="Picture 3"/>
          <p:cNvPicPr>
            <a:picLocks noChangeAspect="1"/>
          </p:cNvPicPr>
          <p:nvPr/>
        </p:nvPicPr>
        <p:blipFill>
          <a:blip r:embed="rId6"/>
          <a:srcRect/>
          <a:stretch>
            <a:fillRect/>
          </a:stretch>
        </p:blipFill>
        <p:spPr>
          <a:xfrm>
            <a:off x="3034081" y="5499137"/>
            <a:ext cx="3557921" cy="3451183"/>
          </a:xfrm>
          <a:prstGeom prst="rect">
            <a:avLst/>
          </a:prstGeom>
        </p:spPr>
      </p:pic>
      <p:sp>
        <p:nvSpPr>
          <p:cNvPr id="4" name="TextBox 4"/>
          <p:cNvSpPr txBox="1"/>
          <p:nvPr/>
        </p:nvSpPr>
        <p:spPr>
          <a:xfrm>
            <a:off x="1028700" y="1028700"/>
            <a:ext cx="7568685" cy="3116174"/>
          </a:xfrm>
          <a:prstGeom prst="rect">
            <a:avLst/>
          </a:prstGeom>
        </p:spPr>
        <p:txBody>
          <a:bodyPr wrap="square" lIns="0" tIns="0" rIns="0" bIns="0" rtlCol="0" anchor="t">
            <a:spAutoFit/>
          </a:bodyPr>
          <a:lstStyle/>
          <a:p>
            <a:pPr algn="ctr">
              <a:lnSpc>
                <a:spcPts val="12599"/>
              </a:lnSpc>
            </a:pPr>
            <a:r>
              <a:rPr lang="en-US" sz="9000" dirty="0">
                <a:solidFill>
                  <a:srgbClr val="FFFFFF"/>
                </a:solidFill>
                <a:latin typeface="Roboto Condensed Bold"/>
              </a:rPr>
              <a:t>ÉNERGIE RENOUVELABLE</a:t>
            </a:r>
          </a:p>
        </p:txBody>
      </p:sp>
    </p:spTree>
    <p:extLst>
      <p:ext uri="{BB962C8B-B14F-4D97-AF65-F5344CB8AC3E}">
        <p14:creationId xmlns:p14="http://schemas.microsoft.com/office/powerpoint/2010/main" val="1718190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36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2787403"/>
            <a:ext cx="18288000" cy="3143703"/>
            <a:chOff x="0" y="0"/>
            <a:chExt cx="24384000" cy="4191604"/>
          </a:xfrm>
        </p:grpSpPr>
        <p:pic>
          <p:nvPicPr>
            <p:cNvPr id="3" name="Picture 3"/>
            <p:cNvPicPr>
              <a:picLocks noChangeAspect="1"/>
            </p:cNvPicPr>
            <p:nvPr/>
          </p:nvPicPr>
          <p:blipFill>
            <a:blip r:embed="rId2"/>
            <a:srcRect t="11225" b="11225"/>
            <a:stretch>
              <a:fillRect/>
            </a:stretch>
          </p:blipFill>
          <p:spPr>
            <a:xfrm>
              <a:off x="0" y="0"/>
              <a:ext cx="8128000" cy="4191604"/>
            </a:xfrm>
            <a:prstGeom prst="rect">
              <a:avLst/>
            </a:prstGeom>
          </p:spPr>
        </p:pic>
        <p:pic>
          <p:nvPicPr>
            <p:cNvPr id="4" name="Picture 4"/>
            <p:cNvPicPr>
              <a:picLocks noChangeAspect="1"/>
            </p:cNvPicPr>
            <p:nvPr/>
          </p:nvPicPr>
          <p:blipFill>
            <a:blip r:embed="rId3"/>
            <a:srcRect t="11370" b="11370"/>
            <a:stretch>
              <a:fillRect/>
            </a:stretch>
          </p:blipFill>
          <p:spPr>
            <a:xfrm>
              <a:off x="8128000" y="0"/>
              <a:ext cx="8128000" cy="4191604"/>
            </a:xfrm>
            <a:prstGeom prst="rect">
              <a:avLst/>
            </a:prstGeom>
          </p:spPr>
        </p:pic>
        <p:pic>
          <p:nvPicPr>
            <p:cNvPr id="5" name="Picture 5"/>
            <p:cNvPicPr>
              <a:picLocks noChangeAspect="1"/>
            </p:cNvPicPr>
            <p:nvPr/>
          </p:nvPicPr>
          <p:blipFill>
            <a:blip r:embed="rId4"/>
            <a:srcRect t="10820" b="10820"/>
            <a:stretch>
              <a:fillRect/>
            </a:stretch>
          </p:blipFill>
          <p:spPr>
            <a:xfrm>
              <a:off x="16256000" y="0"/>
              <a:ext cx="8128000" cy="4191604"/>
            </a:xfrm>
            <a:prstGeom prst="rect">
              <a:avLst/>
            </a:prstGeom>
          </p:spPr>
        </p:pic>
      </p:grpSp>
      <p:pic>
        <p:nvPicPr>
          <p:cNvPr id="6" name="Picture 6"/>
          <p:cNvPicPr>
            <a:picLocks noChangeAspect="1"/>
          </p:cNvPicPr>
          <p:nvPr/>
        </p:nvPicPr>
        <p:blipFill>
          <a:blip r:embed="rId5">
            <a:alphaModFix amt="71000"/>
          </a:blip>
          <a:srcRect/>
          <a:stretch>
            <a:fillRect/>
          </a:stretch>
        </p:blipFill>
        <p:spPr>
          <a:xfrm>
            <a:off x="15373333" y="5931106"/>
            <a:ext cx="2914667" cy="2922995"/>
          </a:xfrm>
          <a:prstGeom prst="rect">
            <a:avLst/>
          </a:prstGeom>
        </p:spPr>
      </p:pic>
      <p:sp>
        <p:nvSpPr>
          <p:cNvPr id="7" name="TextBox 7"/>
          <p:cNvSpPr txBox="1"/>
          <p:nvPr/>
        </p:nvSpPr>
        <p:spPr>
          <a:xfrm>
            <a:off x="-457200" y="-656313"/>
            <a:ext cx="21645061" cy="2660921"/>
          </a:xfrm>
          <a:prstGeom prst="rect">
            <a:avLst/>
          </a:prstGeom>
        </p:spPr>
        <p:txBody>
          <a:bodyPr wrap="square" lIns="0" tIns="0" rIns="0" bIns="0" rtlCol="0" anchor="t">
            <a:spAutoFit/>
          </a:bodyPr>
          <a:lstStyle/>
          <a:p>
            <a:pPr>
              <a:lnSpc>
                <a:spcPts val="23077"/>
              </a:lnSpc>
            </a:pPr>
            <a:r>
              <a:rPr lang="en-US" sz="13700" dirty="0">
                <a:solidFill>
                  <a:srgbClr val="9DD520">
                    <a:alpha val="15685"/>
                  </a:srgbClr>
                </a:solidFill>
                <a:latin typeface="Roboto Condensed Bold"/>
              </a:rPr>
              <a:t> ÉNERGIE RENOUVELABLE</a:t>
            </a:r>
          </a:p>
        </p:txBody>
      </p:sp>
      <p:sp>
        <p:nvSpPr>
          <p:cNvPr id="8" name="TextBox 8"/>
          <p:cNvSpPr txBox="1"/>
          <p:nvPr/>
        </p:nvSpPr>
        <p:spPr>
          <a:xfrm>
            <a:off x="214867" y="94642"/>
            <a:ext cx="17858266" cy="2769925"/>
          </a:xfrm>
          <a:prstGeom prst="rect">
            <a:avLst/>
          </a:prstGeom>
        </p:spPr>
        <p:txBody>
          <a:bodyPr wrap="square" lIns="0" tIns="0" rIns="0" bIns="0" rtlCol="0" anchor="t">
            <a:spAutoFit/>
          </a:bodyPr>
          <a:lstStyle/>
          <a:p>
            <a:pPr algn="ctr">
              <a:lnSpc>
                <a:spcPts val="11200"/>
              </a:lnSpc>
            </a:pPr>
            <a:r>
              <a:rPr lang="en-US" sz="8000" dirty="0">
                <a:solidFill>
                  <a:srgbClr val="021741"/>
                </a:solidFill>
                <a:latin typeface="Roboto Condensed Bold"/>
              </a:rPr>
              <a:t>QU'EST-CE QUE L'ÉNERGIE RENOUVELABLE?</a:t>
            </a:r>
          </a:p>
        </p:txBody>
      </p:sp>
      <p:sp>
        <p:nvSpPr>
          <p:cNvPr id="9" name="TextBox 9"/>
          <p:cNvSpPr txBox="1"/>
          <p:nvPr/>
        </p:nvSpPr>
        <p:spPr>
          <a:xfrm>
            <a:off x="659294" y="6252200"/>
            <a:ext cx="14047306" cy="2150589"/>
          </a:xfrm>
          <a:prstGeom prst="rect">
            <a:avLst/>
          </a:prstGeom>
        </p:spPr>
        <p:txBody>
          <a:bodyPr wrap="square" lIns="0" tIns="0" rIns="0" bIns="0" rtlCol="0" anchor="t">
            <a:spAutoFit/>
          </a:bodyPr>
          <a:lstStyle/>
          <a:p>
            <a:pPr algn="ctr">
              <a:lnSpc>
                <a:spcPts val="8653"/>
              </a:lnSpc>
            </a:pPr>
            <a:r>
              <a:rPr lang="en-US" sz="6150" dirty="0">
                <a:solidFill>
                  <a:srgbClr val="021741"/>
                </a:solidFill>
                <a:latin typeface="Roboto Condensed Bold"/>
              </a:rPr>
              <a:t>POUVEZ-VOUS NOMMER DES SOURCES D'ÉNERGIE </a:t>
            </a:r>
            <a:r>
              <a:rPr lang="en-US" sz="6150" i="1" dirty="0">
                <a:solidFill>
                  <a:srgbClr val="021741"/>
                </a:solidFill>
                <a:latin typeface="Roboto Condensed Bold"/>
              </a:rPr>
              <a:t>PROPRE</a:t>
            </a:r>
            <a:r>
              <a:rPr lang="en-US" sz="6150" dirty="0">
                <a:solidFill>
                  <a:srgbClr val="021741"/>
                </a:solidFill>
                <a:latin typeface="Roboto Condensed Bold"/>
              </a:rPr>
              <a:t>?</a:t>
            </a:r>
          </a:p>
        </p:txBody>
      </p:sp>
      <p:grpSp>
        <p:nvGrpSpPr>
          <p:cNvPr id="10" name="Group 10"/>
          <p:cNvGrpSpPr/>
          <p:nvPr/>
        </p:nvGrpSpPr>
        <p:grpSpPr>
          <a:xfrm>
            <a:off x="0" y="9097209"/>
            <a:ext cx="18288000" cy="1277007"/>
            <a:chOff x="0" y="0"/>
            <a:chExt cx="6186311" cy="431975"/>
          </a:xfrm>
        </p:grpSpPr>
        <p:sp>
          <p:nvSpPr>
            <p:cNvPr id="11" name="Freeform 11"/>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9DD520"/>
            </a:solidFill>
          </p:spPr>
        </p:sp>
      </p:grpSp>
      <p:sp>
        <p:nvSpPr>
          <p:cNvPr id="12" name="TextBox 12"/>
          <p:cNvSpPr txBox="1"/>
          <p:nvPr/>
        </p:nvSpPr>
        <p:spPr>
          <a:xfrm>
            <a:off x="9525000" y="9170202"/>
            <a:ext cx="8560127" cy="1070742"/>
          </a:xfrm>
          <a:prstGeom prst="rect">
            <a:avLst/>
          </a:prstGeom>
        </p:spPr>
        <p:txBody>
          <a:bodyPr wrap="square" lIns="0" tIns="0" rIns="0" bIns="0" rtlCol="0" anchor="t">
            <a:spAutoFit/>
          </a:bodyPr>
          <a:lstStyle/>
          <a:p>
            <a:pPr>
              <a:lnSpc>
                <a:spcPts val="8960"/>
              </a:lnSpc>
            </a:pPr>
            <a:r>
              <a:rPr lang="en-US" sz="6400" dirty="0">
                <a:solidFill>
                  <a:srgbClr val="F8FFEF"/>
                </a:solidFill>
                <a:latin typeface="Roboto Condensed Bold"/>
              </a:rPr>
              <a:t> ÉNERGIE RENOUVELABLE</a:t>
            </a:r>
          </a:p>
        </p:txBody>
      </p:sp>
    </p:spTree>
    <p:extLst>
      <p:ext uri="{BB962C8B-B14F-4D97-AF65-F5344CB8AC3E}">
        <p14:creationId xmlns:p14="http://schemas.microsoft.com/office/powerpoint/2010/main" val="1665993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32079" b="13422"/>
          <a:stretch>
            <a:fillRect/>
          </a:stretch>
        </p:blipFill>
        <p:spPr>
          <a:xfrm>
            <a:off x="0" y="3592782"/>
            <a:ext cx="18288000" cy="6694218"/>
          </a:xfrm>
          <a:prstGeom prst="rect">
            <a:avLst/>
          </a:prstGeom>
        </p:spPr>
      </p:pic>
      <p:sp>
        <p:nvSpPr>
          <p:cNvPr id="3" name="TextBox 3"/>
          <p:cNvSpPr txBox="1"/>
          <p:nvPr/>
        </p:nvSpPr>
        <p:spPr>
          <a:xfrm>
            <a:off x="-332122" y="-1267545"/>
            <a:ext cx="18841893" cy="2531078"/>
          </a:xfrm>
          <a:prstGeom prst="rect">
            <a:avLst/>
          </a:prstGeom>
        </p:spPr>
        <p:txBody>
          <a:bodyPr wrap="square" lIns="0" tIns="0" rIns="0" bIns="0" rtlCol="0" anchor="t">
            <a:spAutoFit/>
          </a:bodyPr>
          <a:lstStyle/>
          <a:p>
            <a:pPr>
              <a:lnSpc>
                <a:spcPts val="23077"/>
              </a:lnSpc>
            </a:pPr>
            <a:r>
              <a:rPr lang="en-US" sz="9650" dirty="0">
                <a:solidFill>
                  <a:srgbClr val="9DD520">
                    <a:alpha val="19608"/>
                  </a:srgbClr>
                </a:solidFill>
                <a:latin typeface="Roboto Condensed Bold"/>
              </a:rPr>
              <a:t> ÉNERGIE RENOUVELABLE</a:t>
            </a:r>
          </a:p>
        </p:txBody>
      </p:sp>
      <p:sp>
        <p:nvSpPr>
          <p:cNvPr id="4" name="TextBox 4"/>
          <p:cNvSpPr txBox="1"/>
          <p:nvPr/>
        </p:nvSpPr>
        <p:spPr>
          <a:xfrm>
            <a:off x="481334" y="346291"/>
            <a:ext cx="11253466" cy="1269515"/>
          </a:xfrm>
          <a:prstGeom prst="rect">
            <a:avLst/>
          </a:prstGeom>
        </p:spPr>
        <p:txBody>
          <a:bodyPr wrap="square" lIns="0" tIns="0" rIns="0" bIns="0" rtlCol="0" anchor="t">
            <a:spAutoFit/>
          </a:bodyPr>
          <a:lstStyle/>
          <a:p>
            <a:pPr>
              <a:lnSpc>
                <a:spcPts val="11038"/>
              </a:lnSpc>
            </a:pPr>
            <a:r>
              <a:rPr lang="en-US" sz="6600" dirty="0">
                <a:solidFill>
                  <a:srgbClr val="72B623"/>
                </a:solidFill>
                <a:latin typeface="Roboto Condensed Bold"/>
              </a:rPr>
              <a:t> L’ÉNERGIE RENOUVELABLE</a:t>
            </a:r>
          </a:p>
        </p:txBody>
      </p:sp>
      <p:sp>
        <p:nvSpPr>
          <p:cNvPr id="5" name="TextBox 5"/>
          <p:cNvSpPr txBox="1"/>
          <p:nvPr/>
        </p:nvSpPr>
        <p:spPr>
          <a:xfrm>
            <a:off x="9984964" y="920776"/>
            <a:ext cx="7501259" cy="535403"/>
          </a:xfrm>
          <a:prstGeom prst="rect">
            <a:avLst/>
          </a:prstGeom>
        </p:spPr>
        <p:txBody>
          <a:bodyPr wrap="square" lIns="0" tIns="0" rIns="0" bIns="0" rtlCol="0" anchor="t">
            <a:spAutoFit/>
          </a:bodyPr>
          <a:lstStyle/>
          <a:p>
            <a:pPr algn="ctr">
              <a:lnSpc>
                <a:spcPts val="4480"/>
              </a:lnSpc>
            </a:pPr>
            <a:r>
              <a:rPr lang="en-US" sz="3200" dirty="0" err="1">
                <a:solidFill>
                  <a:srgbClr val="244357"/>
                </a:solidFill>
                <a:latin typeface="Roboto Bold"/>
              </a:rPr>
              <a:t>est</a:t>
            </a:r>
            <a:r>
              <a:rPr lang="en-US" sz="3200" dirty="0">
                <a:solidFill>
                  <a:srgbClr val="244357"/>
                </a:solidFill>
                <a:latin typeface="Roboto Bold"/>
              </a:rPr>
              <a:t> le </a:t>
            </a:r>
            <a:r>
              <a:rPr lang="en-US" sz="3200" dirty="0" err="1">
                <a:solidFill>
                  <a:srgbClr val="244357"/>
                </a:solidFill>
                <a:latin typeface="Roboto Bold"/>
              </a:rPr>
              <a:t>processus</a:t>
            </a:r>
            <a:r>
              <a:rPr lang="en-US" sz="3200" dirty="0">
                <a:solidFill>
                  <a:srgbClr val="244357"/>
                </a:solidFill>
                <a:latin typeface="Roboto Bold"/>
              </a:rPr>
              <a:t> qui </a:t>
            </a:r>
            <a:r>
              <a:rPr lang="en-US" sz="3200" dirty="0" err="1">
                <a:solidFill>
                  <a:srgbClr val="244357"/>
                </a:solidFill>
                <a:latin typeface="Roboto Bold"/>
              </a:rPr>
              <a:t>consiste</a:t>
            </a:r>
            <a:r>
              <a:rPr lang="en-US" sz="3200" dirty="0">
                <a:solidFill>
                  <a:srgbClr val="244357"/>
                </a:solidFill>
                <a:latin typeface="Roboto Bold"/>
              </a:rPr>
              <a:t> </a:t>
            </a:r>
            <a:r>
              <a:rPr lang="en-US" sz="3200" dirty="0" err="1">
                <a:solidFill>
                  <a:srgbClr val="244357"/>
                </a:solidFill>
                <a:latin typeface="Roboto Bold"/>
              </a:rPr>
              <a:t>à</a:t>
            </a:r>
            <a:r>
              <a:rPr lang="en-US" sz="3200" dirty="0">
                <a:solidFill>
                  <a:srgbClr val="244357"/>
                </a:solidFill>
                <a:latin typeface="Roboto Bold"/>
              </a:rPr>
              <a:t> exploiter</a:t>
            </a:r>
          </a:p>
        </p:txBody>
      </p:sp>
      <p:sp>
        <p:nvSpPr>
          <p:cNvPr id="6" name="TextBox 6"/>
          <p:cNvSpPr txBox="1"/>
          <p:nvPr/>
        </p:nvSpPr>
        <p:spPr>
          <a:xfrm>
            <a:off x="711641" y="1619084"/>
            <a:ext cx="16774582" cy="1689565"/>
          </a:xfrm>
          <a:prstGeom prst="rect">
            <a:avLst/>
          </a:prstGeom>
        </p:spPr>
        <p:txBody>
          <a:bodyPr wrap="square" lIns="0" tIns="0" rIns="0" bIns="0" rtlCol="0" anchor="t">
            <a:spAutoFit/>
          </a:bodyPr>
          <a:lstStyle/>
          <a:p>
            <a:pPr>
              <a:lnSpc>
                <a:spcPts val="4480"/>
              </a:lnSpc>
            </a:pPr>
            <a:r>
              <a:rPr lang="en-US" sz="3200" dirty="0" err="1">
                <a:solidFill>
                  <a:srgbClr val="244357"/>
                </a:solidFill>
                <a:latin typeface="Roboto Bold"/>
              </a:rPr>
              <a:t>l'énergie</a:t>
            </a:r>
            <a:r>
              <a:rPr lang="en-US" sz="3200" dirty="0">
                <a:solidFill>
                  <a:srgbClr val="244357"/>
                </a:solidFill>
                <a:latin typeface="Roboto Bold"/>
              </a:rPr>
              <a:t> </a:t>
            </a:r>
            <a:r>
              <a:rPr lang="en-US" sz="3200" dirty="0" err="1">
                <a:solidFill>
                  <a:srgbClr val="244357"/>
                </a:solidFill>
                <a:latin typeface="Roboto Bold"/>
              </a:rPr>
              <a:t>d'une</a:t>
            </a:r>
            <a:r>
              <a:rPr lang="en-US" sz="3200" dirty="0">
                <a:solidFill>
                  <a:srgbClr val="244357"/>
                </a:solidFill>
                <a:latin typeface="Roboto Bold"/>
              </a:rPr>
              <a:t> source sans </a:t>
            </a:r>
            <a:r>
              <a:rPr lang="en-US" sz="3200" dirty="0" err="1">
                <a:solidFill>
                  <a:srgbClr val="244357"/>
                </a:solidFill>
                <a:latin typeface="Roboto Bold"/>
              </a:rPr>
              <a:t>l'épuiser</a:t>
            </a:r>
            <a:r>
              <a:rPr lang="en-US" sz="3200" dirty="0">
                <a:solidFill>
                  <a:srgbClr val="244357"/>
                </a:solidFill>
                <a:latin typeface="Roboto Bold"/>
              </a:rPr>
              <a:t>. </a:t>
            </a:r>
            <a:r>
              <a:rPr lang="en-US" sz="3200" dirty="0" err="1">
                <a:solidFill>
                  <a:srgbClr val="244357"/>
                </a:solidFill>
                <a:latin typeface="Roboto Bold"/>
              </a:rPr>
              <a:t>Autrement</a:t>
            </a:r>
            <a:r>
              <a:rPr lang="en-US" sz="3200" dirty="0">
                <a:solidFill>
                  <a:srgbClr val="244357"/>
                </a:solidFill>
                <a:latin typeface="Roboto Bold"/>
              </a:rPr>
              <a:t> </a:t>
            </a:r>
            <a:r>
              <a:rPr lang="en-US" sz="3200" dirty="0" err="1">
                <a:solidFill>
                  <a:srgbClr val="244357"/>
                </a:solidFill>
                <a:latin typeface="Roboto Bold"/>
              </a:rPr>
              <a:t>dit</a:t>
            </a:r>
            <a:r>
              <a:rPr lang="en-US" sz="3200" dirty="0">
                <a:solidFill>
                  <a:srgbClr val="244357"/>
                </a:solidFill>
                <a:latin typeface="Roboto Bold"/>
              </a:rPr>
              <a:t>, la source </a:t>
            </a:r>
            <a:r>
              <a:rPr lang="en-US" sz="3200" dirty="0" err="1">
                <a:solidFill>
                  <a:srgbClr val="244357"/>
                </a:solidFill>
                <a:latin typeface="Roboto Bold"/>
              </a:rPr>
              <a:t>n'est</a:t>
            </a:r>
            <a:r>
              <a:rPr lang="en-US" sz="3200" dirty="0">
                <a:solidFill>
                  <a:srgbClr val="244357"/>
                </a:solidFill>
                <a:latin typeface="Roboto Bold"/>
              </a:rPr>
              <a:t> pas </a:t>
            </a:r>
            <a:r>
              <a:rPr lang="en-US" sz="3200" dirty="0" err="1">
                <a:solidFill>
                  <a:srgbClr val="244357"/>
                </a:solidFill>
                <a:latin typeface="Roboto Bold"/>
              </a:rPr>
              <a:t>éteinte</a:t>
            </a:r>
            <a:r>
              <a:rPr lang="en-US" sz="3200" dirty="0">
                <a:solidFill>
                  <a:srgbClr val="244357"/>
                </a:solidFill>
                <a:latin typeface="Roboto Bold"/>
              </a:rPr>
              <a:t> et / </a:t>
            </a:r>
            <a:r>
              <a:rPr lang="en-US" sz="3200" dirty="0" err="1">
                <a:solidFill>
                  <a:srgbClr val="244357"/>
                </a:solidFill>
                <a:latin typeface="Roboto Bold"/>
              </a:rPr>
              <a:t>ou</a:t>
            </a:r>
            <a:r>
              <a:rPr lang="en-US" sz="3200" dirty="0">
                <a:solidFill>
                  <a:srgbClr val="244357"/>
                </a:solidFill>
                <a:latin typeface="Roboto Bold"/>
              </a:rPr>
              <a:t> ne </a:t>
            </a:r>
            <a:r>
              <a:rPr lang="en-US" sz="3200" dirty="0" err="1">
                <a:solidFill>
                  <a:srgbClr val="244357"/>
                </a:solidFill>
                <a:latin typeface="Roboto Bold"/>
              </a:rPr>
              <a:t>prendra</a:t>
            </a:r>
            <a:r>
              <a:rPr lang="en-US" sz="3200" dirty="0">
                <a:solidFill>
                  <a:srgbClr val="244357"/>
                </a:solidFill>
                <a:latin typeface="Roboto Bold"/>
              </a:rPr>
              <a:t> pas des </a:t>
            </a:r>
            <a:r>
              <a:rPr lang="en-US" sz="3200" dirty="0" err="1">
                <a:solidFill>
                  <a:srgbClr val="244357"/>
                </a:solidFill>
                <a:latin typeface="Roboto Bold"/>
              </a:rPr>
              <a:t>milliers</a:t>
            </a:r>
            <a:r>
              <a:rPr lang="en-US" sz="3200" dirty="0">
                <a:solidFill>
                  <a:srgbClr val="244357"/>
                </a:solidFill>
                <a:latin typeface="Roboto Bold"/>
              </a:rPr>
              <a:t> </a:t>
            </a:r>
            <a:r>
              <a:rPr lang="en-US" sz="3200" dirty="0" err="1">
                <a:solidFill>
                  <a:srgbClr val="244357"/>
                </a:solidFill>
                <a:latin typeface="Roboto Bold"/>
              </a:rPr>
              <a:t>d'années</a:t>
            </a:r>
            <a:r>
              <a:rPr lang="en-US" sz="3200" dirty="0">
                <a:solidFill>
                  <a:srgbClr val="244357"/>
                </a:solidFill>
                <a:latin typeface="Roboto Bold"/>
              </a:rPr>
              <a:t> </a:t>
            </a:r>
            <a:r>
              <a:rPr lang="en-US" sz="3200" dirty="0" err="1">
                <a:solidFill>
                  <a:srgbClr val="244357"/>
                </a:solidFill>
                <a:latin typeface="Roboto Bold"/>
              </a:rPr>
              <a:t>à</a:t>
            </a:r>
            <a:r>
              <a:rPr lang="en-US" sz="3200" dirty="0">
                <a:solidFill>
                  <a:srgbClr val="244357"/>
                </a:solidFill>
                <a:latin typeface="Roboto Bold"/>
              </a:rPr>
              <a:t> se </a:t>
            </a:r>
            <a:r>
              <a:rPr lang="en-US" sz="3200" dirty="0" err="1">
                <a:solidFill>
                  <a:srgbClr val="244357"/>
                </a:solidFill>
                <a:latin typeface="Roboto Bold"/>
              </a:rPr>
              <a:t>renouveler</a:t>
            </a:r>
            <a:r>
              <a:rPr lang="en-US" sz="3200" dirty="0">
                <a:solidFill>
                  <a:srgbClr val="244357"/>
                </a:solidFill>
                <a:latin typeface="Roboto Bold"/>
              </a:rPr>
              <a:t>. La source se </a:t>
            </a:r>
            <a:r>
              <a:rPr lang="en-US" sz="3200" dirty="0" err="1">
                <a:solidFill>
                  <a:srgbClr val="244357"/>
                </a:solidFill>
                <a:latin typeface="Roboto Bold"/>
              </a:rPr>
              <a:t>renouvelle</a:t>
            </a:r>
            <a:r>
              <a:rPr lang="en-US" sz="3200" dirty="0">
                <a:solidFill>
                  <a:srgbClr val="244357"/>
                </a:solidFill>
                <a:latin typeface="Roboto Bold"/>
              </a:rPr>
              <a:t> </a:t>
            </a:r>
            <a:r>
              <a:rPr lang="en-US" sz="3200" dirty="0" err="1">
                <a:solidFill>
                  <a:srgbClr val="244357"/>
                </a:solidFill>
                <a:latin typeface="Roboto Bold"/>
              </a:rPr>
              <a:t>en</a:t>
            </a:r>
            <a:r>
              <a:rPr lang="en-US" sz="3200" dirty="0">
                <a:solidFill>
                  <a:srgbClr val="244357"/>
                </a:solidFill>
                <a:latin typeface="Roboto Bold"/>
              </a:rPr>
              <a:t> se </a:t>
            </a:r>
            <a:r>
              <a:rPr lang="en-US" sz="3200" dirty="0" err="1">
                <a:solidFill>
                  <a:srgbClr val="244357"/>
                </a:solidFill>
                <a:latin typeface="Roboto Bold"/>
              </a:rPr>
              <a:t>renouvelant</a:t>
            </a:r>
            <a:r>
              <a:rPr lang="en-US" sz="3200" dirty="0">
                <a:solidFill>
                  <a:srgbClr val="244357"/>
                </a:solidFill>
                <a:latin typeface="Roboto Bold"/>
              </a:rPr>
              <a:t> </a:t>
            </a:r>
            <a:r>
              <a:rPr lang="en-US" sz="3200" dirty="0" err="1">
                <a:solidFill>
                  <a:srgbClr val="244357"/>
                </a:solidFill>
                <a:latin typeface="Roboto Bold"/>
              </a:rPr>
              <a:t>constamment</a:t>
            </a:r>
            <a:r>
              <a:rPr lang="en-US" sz="3200" dirty="0">
                <a:solidFill>
                  <a:srgbClr val="244357"/>
                </a:solidFill>
                <a:latin typeface="Roboto Bold"/>
              </a:rPr>
              <a:t>.</a:t>
            </a:r>
          </a:p>
        </p:txBody>
      </p:sp>
    </p:spTree>
    <p:extLst>
      <p:ext uri="{BB962C8B-B14F-4D97-AF65-F5344CB8AC3E}">
        <p14:creationId xmlns:p14="http://schemas.microsoft.com/office/powerpoint/2010/main" val="20120872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9009993"/>
            <a:ext cx="18288000" cy="1277007"/>
            <a:chOff x="0" y="0"/>
            <a:chExt cx="6186311" cy="431975"/>
          </a:xfrm>
        </p:grpSpPr>
        <p:sp>
          <p:nvSpPr>
            <p:cNvPr id="3" name="Freeform 3"/>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9DD520"/>
            </a:solidFill>
          </p:spPr>
        </p:sp>
      </p:grpSp>
      <p:grpSp>
        <p:nvGrpSpPr>
          <p:cNvPr id="4" name="Group 4"/>
          <p:cNvGrpSpPr/>
          <p:nvPr/>
        </p:nvGrpSpPr>
        <p:grpSpPr>
          <a:xfrm>
            <a:off x="13493" y="4100718"/>
            <a:ext cx="3098880" cy="4583083"/>
            <a:chOff x="0" y="0"/>
            <a:chExt cx="1048263" cy="1550327"/>
          </a:xfrm>
        </p:grpSpPr>
        <p:sp>
          <p:nvSpPr>
            <p:cNvPr id="5" name="Freeform 5"/>
            <p:cNvSpPr/>
            <p:nvPr/>
          </p:nvSpPr>
          <p:spPr>
            <a:xfrm>
              <a:off x="0" y="0"/>
              <a:ext cx="1048263" cy="1550327"/>
            </a:xfrm>
            <a:custGeom>
              <a:avLst/>
              <a:gdLst/>
              <a:ahLst/>
              <a:cxnLst/>
              <a:rect l="l" t="t" r="r" b="b"/>
              <a:pathLst>
                <a:path w="1048263" h="1550327">
                  <a:moveTo>
                    <a:pt x="0" y="0"/>
                  </a:moveTo>
                  <a:lnTo>
                    <a:pt x="1048263" y="0"/>
                  </a:lnTo>
                  <a:lnTo>
                    <a:pt x="1048263" y="1550327"/>
                  </a:lnTo>
                  <a:lnTo>
                    <a:pt x="0" y="1550327"/>
                  </a:lnTo>
                  <a:close/>
                </a:path>
              </a:pathLst>
            </a:custGeom>
            <a:solidFill>
              <a:srgbClr val="F1D73E"/>
            </a:solidFill>
          </p:spPr>
        </p:sp>
      </p:grpSp>
      <p:grpSp>
        <p:nvGrpSpPr>
          <p:cNvPr id="6" name="Group 6"/>
          <p:cNvGrpSpPr/>
          <p:nvPr/>
        </p:nvGrpSpPr>
        <p:grpSpPr>
          <a:xfrm>
            <a:off x="3112373" y="4730092"/>
            <a:ext cx="3098880" cy="3953709"/>
            <a:chOff x="0" y="0"/>
            <a:chExt cx="1048263" cy="1337427"/>
          </a:xfrm>
        </p:grpSpPr>
        <p:sp>
          <p:nvSpPr>
            <p:cNvPr id="7" name="Freeform 7"/>
            <p:cNvSpPr/>
            <p:nvPr/>
          </p:nvSpPr>
          <p:spPr>
            <a:xfrm>
              <a:off x="0" y="0"/>
              <a:ext cx="1048263" cy="1337427"/>
            </a:xfrm>
            <a:custGeom>
              <a:avLst/>
              <a:gdLst/>
              <a:ahLst/>
              <a:cxnLst/>
              <a:rect l="l" t="t" r="r" b="b"/>
              <a:pathLst>
                <a:path w="1048263" h="1337427">
                  <a:moveTo>
                    <a:pt x="0" y="0"/>
                  </a:moveTo>
                  <a:lnTo>
                    <a:pt x="1048263" y="0"/>
                  </a:lnTo>
                  <a:lnTo>
                    <a:pt x="1048263" y="1337427"/>
                  </a:lnTo>
                  <a:lnTo>
                    <a:pt x="0" y="1337427"/>
                  </a:lnTo>
                  <a:close/>
                </a:path>
              </a:pathLst>
            </a:custGeom>
            <a:solidFill>
              <a:srgbClr val="B9E7F5"/>
            </a:solidFill>
          </p:spPr>
        </p:sp>
      </p:grpSp>
      <p:grpSp>
        <p:nvGrpSpPr>
          <p:cNvPr id="8" name="Group 8"/>
          <p:cNvGrpSpPr/>
          <p:nvPr/>
        </p:nvGrpSpPr>
        <p:grpSpPr>
          <a:xfrm>
            <a:off x="6211253" y="5764049"/>
            <a:ext cx="3098880" cy="2919752"/>
            <a:chOff x="0" y="0"/>
            <a:chExt cx="1048263" cy="987669"/>
          </a:xfrm>
        </p:grpSpPr>
        <p:sp>
          <p:nvSpPr>
            <p:cNvPr id="9" name="Freeform 9"/>
            <p:cNvSpPr/>
            <p:nvPr/>
          </p:nvSpPr>
          <p:spPr>
            <a:xfrm>
              <a:off x="0" y="0"/>
              <a:ext cx="1048263" cy="987669"/>
            </a:xfrm>
            <a:custGeom>
              <a:avLst/>
              <a:gdLst/>
              <a:ahLst/>
              <a:cxnLst/>
              <a:rect l="l" t="t" r="r" b="b"/>
              <a:pathLst>
                <a:path w="1048263" h="987669">
                  <a:moveTo>
                    <a:pt x="0" y="0"/>
                  </a:moveTo>
                  <a:lnTo>
                    <a:pt x="1048263" y="0"/>
                  </a:lnTo>
                  <a:lnTo>
                    <a:pt x="1048263" y="987669"/>
                  </a:lnTo>
                  <a:lnTo>
                    <a:pt x="0" y="987669"/>
                  </a:lnTo>
                  <a:close/>
                </a:path>
              </a:pathLst>
            </a:custGeom>
            <a:solidFill>
              <a:srgbClr val="FF5757"/>
            </a:solidFill>
          </p:spPr>
        </p:sp>
      </p:grpSp>
      <p:grpSp>
        <p:nvGrpSpPr>
          <p:cNvPr id="10" name="Group 10"/>
          <p:cNvGrpSpPr/>
          <p:nvPr/>
        </p:nvGrpSpPr>
        <p:grpSpPr>
          <a:xfrm>
            <a:off x="9310133" y="6392260"/>
            <a:ext cx="2996521" cy="2291541"/>
            <a:chOff x="0" y="0"/>
            <a:chExt cx="1013638" cy="775163"/>
          </a:xfrm>
        </p:grpSpPr>
        <p:sp>
          <p:nvSpPr>
            <p:cNvPr id="11" name="Freeform 11"/>
            <p:cNvSpPr/>
            <p:nvPr/>
          </p:nvSpPr>
          <p:spPr>
            <a:xfrm>
              <a:off x="0" y="0"/>
              <a:ext cx="1013638" cy="775163"/>
            </a:xfrm>
            <a:custGeom>
              <a:avLst/>
              <a:gdLst/>
              <a:ahLst/>
              <a:cxnLst/>
              <a:rect l="l" t="t" r="r" b="b"/>
              <a:pathLst>
                <a:path w="1013638" h="775163">
                  <a:moveTo>
                    <a:pt x="0" y="0"/>
                  </a:moveTo>
                  <a:lnTo>
                    <a:pt x="1013638" y="0"/>
                  </a:lnTo>
                  <a:lnTo>
                    <a:pt x="1013638" y="775163"/>
                  </a:lnTo>
                  <a:lnTo>
                    <a:pt x="0" y="775163"/>
                  </a:lnTo>
                  <a:close/>
                </a:path>
              </a:pathLst>
            </a:custGeom>
            <a:solidFill>
              <a:srgbClr val="4FCED9"/>
            </a:solidFill>
          </p:spPr>
        </p:sp>
      </p:grpSp>
      <p:grpSp>
        <p:nvGrpSpPr>
          <p:cNvPr id="12" name="Group 12"/>
          <p:cNvGrpSpPr/>
          <p:nvPr/>
        </p:nvGrpSpPr>
        <p:grpSpPr>
          <a:xfrm>
            <a:off x="12306654" y="5764049"/>
            <a:ext cx="3075087" cy="2919752"/>
            <a:chOff x="0" y="0"/>
            <a:chExt cx="1040215" cy="987669"/>
          </a:xfrm>
        </p:grpSpPr>
        <p:sp>
          <p:nvSpPr>
            <p:cNvPr id="13" name="Freeform 13"/>
            <p:cNvSpPr/>
            <p:nvPr/>
          </p:nvSpPr>
          <p:spPr>
            <a:xfrm>
              <a:off x="0" y="0"/>
              <a:ext cx="1040215" cy="987669"/>
            </a:xfrm>
            <a:custGeom>
              <a:avLst/>
              <a:gdLst/>
              <a:ahLst/>
              <a:cxnLst/>
              <a:rect l="l" t="t" r="r" b="b"/>
              <a:pathLst>
                <a:path w="1040215" h="987669">
                  <a:moveTo>
                    <a:pt x="0" y="0"/>
                  </a:moveTo>
                  <a:lnTo>
                    <a:pt x="1040215" y="0"/>
                  </a:lnTo>
                  <a:lnTo>
                    <a:pt x="1040215" y="987669"/>
                  </a:lnTo>
                  <a:lnTo>
                    <a:pt x="0" y="987669"/>
                  </a:lnTo>
                  <a:close/>
                </a:path>
              </a:pathLst>
            </a:custGeom>
            <a:solidFill>
              <a:srgbClr val="70AE62"/>
            </a:solidFill>
          </p:spPr>
        </p:sp>
      </p:grpSp>
      <p:grpSp>
        <p:nvGrpSpPr>
          <p:cNvPr id="14" name="Group 14"/>
          <p:cNvGrpSpPr/>
          <p:nvPr/>
        </p:nvGrpSpPr>
        <p:grpSpPr>
          <a:xfrm>
            <a:off x="15381741" y="4730092"/>
            <a:ext cx="2919752" cy="3953709"/>
            <a:chOff x="0" y="0"/>
            <a:chExt cx="987669" cy="1337427"/>
          </a:xfrm>
        </p:grpSpPr>
        <p:sp>
          <p:nvSpPr>
            <p:cNvPr id="15" name="Freeform 15"/>
            <p:cNvSpPr/>
            <p:nvPr/>
          </p:nvSpPr>
          <p:spPr>
            <a:xfrm>
              <a:off x="0" y="0"/>
              <a:ext cx="987669" cy="1337427"/>
            </a:xfrm>
            <a:custGeom>
              <a:avLst/>
              <a:gdLst/>
              <a:ahLst/>
              <a:cxnLst/>
              <a:rect l="l" t="t" r="r" b="b"/>
              <a:pathLst>
                <a:path w="987669" h="1337427">
                  <a:moveTo>
                    <a:pt x="0" y="0"/>
                  </a:moveTo>
                  <a:lnTo>
                    <a:pt x="987669" y="0"/>
                  </a:lnTo>
                  <a:lnTo>
                    <a:pt x="987669" y="1337427"/>
                  </a:lnTo>
                  <a:lnTo>
                    <a:pt x="0" y="1337427"/>
                  </a:lnTo>
                  <a:close/>
                </a:path>
              </a:pathLst>
            </a:custGeom>
            <a:solidFill>
              <a:srgbClr val="6FED4D"/>
            </a:solidFill>
          </p:spPr>
        </p:sp>
      </p:grpSp>
      <p:grpSp>
        <p:nvGrpSpPr>
          <p:cNvPr id="16" name="Group 16"/>
          <p:cNvGrpSpPr/>
          <p:nvPr/>
        </p:nvGrpSpPr>
        <p:grpSpPr>
          <a:xfrm>
            <a:off x="9310133" y="6375654"/>
            <a:ext cx="457036" cy="2291541"/>
            <a:chOff x="0" y="0"/>
            <a:chExt cx="154602" cy="775163"/>
          </a:xfrm>
        </p:grpSpPr>
        <p:sp>
          <p:nvSpPr>
            <p:cNvPr id="17" name="Freeform 17"/>
            <p:cNvSpPr/>
            <p:nvPr/>
          </p:nvSpPr>
          <p:spPr>
            <a:xfrm>
              <a:off x="0" y="0"/>
              <a:ext cx="154602" cy="775163"/>
            </a:xfrm>
            <a:custGeom>
              <a:avLst/>
              <a:gdLst/>
              <a:ahLst/>
              <a:cxnLst/>
              <a:rect l="l" t="t" r="r" b="b"/>
              <a:pathLst>
                <a:path w="154602" h="775163">
                  <a:moveTo>
                    <a:pt x="0" y="0"/>
                  </a:moveTo>
                  <a:lnTo>
                    <a:pt x="154602" y="0"/>
                  </a:lnTo>
                  <a:lnTo>
                    <a:pt x="154602" y="775163"/>
                  </a:lnTo>
                  <a:lnTo>
                    <a:pt x="0" y="775163"/>
                  </a:lnTo>
                  <a:close/>
                </a:path>
              </a:pathLst>
            </a:custGeom>
            <a:solidFill>
              <a:srgbClr val="50ACE4"/>
            </a:solidFill>
          </p:spPr>
        </p:sp>
      </p:grpSp>
      <p:pic>
        <p:nvPicPr>
          <p:cNvPr id="18" name="Picture 18"/>
          <p:cNvPicPr>
            <a:picLocks noChangeAspect="1"/>
          </p:cNvPicPr>
          <p:nvPr/>
        </p:nvPicPr>
        <p:blipFill>
          <a:blip r:embed="rId2"/>
          <a:srcRect/>
          <a:stretch>
            <a:fillRect/>
          </a:stretch>
        </p:blipFill>
        <p:spPr>
          <a:xfrm>
            <a:off x="9460678" y="7198862"/>
            <a:ext cx="2670852" cy="1135112"/>
          </a:xfrm>
          <a:prstGeom prst="rect">
            <a:avLst/>
          </a:prstGeom>
        </p:spPr>
      </p:pic>
      <p:grpSp>
        <p:nvGrpSpPr>
          <p:cNvPr id="19" name="Group 19"/>
          <p:cNvGrpSpPr/>
          <p:nvPr/>
        </p:nvGrpSpPr>
        <p:grpSpPr>
          <a:xfrm>
            <a:off x="3112373" y="4730092"/>
            <a:ext cx="450526" cy="3953709"/>
            <a:chOff x="0" y="0"/>
            <a:chExt cx="152400" cy="1337427"/>
          </a:xfrm>
        </p:grpSpPr>
        <p:sp>
          <p:nvSpPr>
            <p:cNvPr id="20" name="Freeform 20"/>
            <p:cNvSpPr/>
            <p:nvPr/>
          </p:nvSpPr>
          <p:spPr>
            <a:xfrm>
              <a:off x="0" y="0"/>
              <a:ext cx="152400" cy="1337427"/>
            </a:xfrm>
            <a:custGeom>
              <a:avLst/>
              <a:gdLst/>
              <a:ahLst/>
              <a:cxnLst/>
              <a:rect l="l" t="t" r="r" b="b"/>
              <a:pathLst>
                <a:path w="152400" h="1337427">
                  <a:moveTo>
                    <a:pt x="0" y="0"/>
                  </a:moveTo>
                  <a:lnTo>
                    <a:pt x="152400" y="0"/>
                  </a:lnTo>
                  <a:lnTo>
                    <a:pt x="152400" y="1337427"/>
                  </a:lnTo>
                  <a:lnTo>
                    <a:pt x="0" y="1337427"/>
                  </a:lnTo>
                  <a:close/>
                </a:path>
              </a:pathLst>
            </a:custGeom>
            <a:solidFill>
              <a:srgbClr val="81DBEA"/>
            </a:solidFill>
          </p:spPr>
        </p:sp>
      </p:grpSp>
      <p:pic>
        <p:nvPicPr>
          <p:cNvPr id="21" name="Picture 21"/>
          <p:cNvPicPr>
            <a:picLocks noChangeAspect="1"/>
          </p:cNvPicPr>
          <p:nvPr/>
        </p:nvPicPr>
        <p:blipFill>
          <a:blip r:embed="rId3"/>
          <a:srcRect/>
          <a:stretch>
            <a:fillRect/>
          </a:stretch>
        </p:blipFill>
        <p:spPr>
          <a:xfrm>
            <a:off x="3542610" y="6081695"/>
            <a:ext cx="1931330" cy="2252280"/>
          </a:xfrm>
          <a:prstGeom prst="rect">
            <a:avLst/>
          </a:prstGeom>
        </p:spPr>
      </p:pic>
      <p:grpSp>
        <p:nvGrpSpPr>
          <p:cNvPr id="22" name="Group 22"/>
          <p:cNvGrpSpPr/>
          <p:nvPr/>
        </p:nvGrpSpPr>
        <p:grpSpPr>
          <a:xfrm>
            <a:off x="13493" y="4100718"/>
            <a:ext cx="520095" cy="4583083"/>
            <a:chOff x="0" y="0"/>
            <a:chExt cx="175933" cy="1550327"/>
          </a:xfrm>
        </p:grpSpPr>
        <p:sp>
          <p:nvSpPr>
            <p:cNvPr id="23" name="Freeform 23"/>
            <p:cNvSpPr/>
            <p:nvPr/>
          </p:nvSpPr>
          <p:spPr>
            <a:xfrm>
              <a:off x="0" y="0"/>
              <a:ext cx="175933" cy="1550327"/>
            </a:xfrm>
            <a:custGeom>
              <a:avLst/>
              <a:gdLst/>
              <a:ahLst/>
              <a:cxnLst/>
              <a:rect l="l" t="t" r="r" b="b"/>
              <a:pathLst>
                <a:path w="175933" h="1550327">
                  <a:moveTo>
                    <a:pt x="0" y="0"/>
                  </a:moveTo>
                  <a:lnTo>
                    <a:pt x="175933" y="0"/>
                  </a:lnTo>
                  <a:lnTo>
                    <a:pt x="175933" y="1550327"/>
                  </a:lnTo>
                  <a:lnTo>
                    <a:pt x="0" y="1550327"/>
                  </a:lnTo>
                  <a:close/>
                </a:path>
              </a:pathLst>
            </a:custGeom>
            <a:solidFill>
              <a:srgbClr val="D3B314"/>
            </a:solidFill>
          </p:spPr>
        </p:sp>
      </p:grpSp>
      <p:pic>
        <p:nvPicPr>
          <p:cNvPr id="24" name="Picture 24"/>
          <p:cNvPicPr>
            <a:picLocks noChangeAspect="1"/>
          </p:cNvPicPr>
          <p:nvPr/>
        </p:nvPicPr>
        <p:blipFill>
          <a:blip r:embed="rId4"/>
          <a:srcRect/>
          <a:stretch>
            <a:fillRect/>
          </a:stretch>
        </p:blipFill>
        <p:spPr>
          <a:xfrm>
            <a:off x="533588" y="6581515"/>
            <a:ext cx="2058690" cy="1752460"/>
          </a:xfrm>
          <a:prstGeom prst="rect">
            <a:avLst/>
          </a:prstGeom>
        </p:spPr>
      </p:pic>
      <p:grpSp>
        <p:nvGrpSpPr>
          <p:cNvPr id="25" name="Group 25"/>
          <p:cNvGrpSpPr/>
          <p:nvPr/>
        </p:nvGrpSpPr>
        <p:grpSpPr>
          <a:xfrm>
            <a:off x="6211253" y="5762558"/>
            <a:ext cx="542258" cy="2919752"/>
            <a:chOff x="0" y="0"/>
            <a:chExt cx="183431" cy="987669"/>
          </a:xfrm>
        </p:grpSpPr>
        <p:sp>
          <p:nvSpPr>
            <p:cNvPr id="26" name="Freeform 26"/>
            <p:cNvSpPr/>
            <p:nvPr/>
          </p:nvSpPr>
          <p:spPr>
            <a:xfrm>
              <a:off x="0" y="0"/>
              <a:ext cx="183430" cy="987669"/>
            </a:xfrm>
            <a:custGeom>
              <a:avLst/>
              <a:gdLst/>
              <a:ahLst/>
              <a:cxnLst/>
              <a:rect l="l" t="t" r="r" b="b"/>
              <a:pathLst>
                <a:path w="183430" h="987669">
                  <a:moveTo>
                    <a:pt x="0" y="0"/>
                  </a:moveTo>
                  <a:lnTo>
                    <a:pt x="183430" y="0"/>
                  </a:lnTo>
                  <a:lnTo>
                    <a:pt x="183430" y="987669"/>
                  </a:lnTo>
                  <a:lnTo>
                    <a:pt x="0" y="987669"/>
                  </a:lnTo>
                  <a:close/>
                </a:path>
              </a:pathLst>
            </a:custGeom>
            <a:solidFill>
              <a:srgbClr val="FF1616"/>
            </a:solidFill>
          </p:spPr>
        </p:sp>
      </p:grpSp>
      <p:pic>
        <p:nvPicPr>
          <p:cNvPr id="27" name="Picture 27"/>
          <p:cNvPicPr>
            <a:picLocks noChangeAspect="1"/>
          </p:cNvPicPr>
          <p:nvPr/>
        </p:nvPicPr>
        <p:blipFill>
          <a:blip r:embed="rId5"/>
          <a:srcRect/>
          <a:stretch>
            <a:fillRect/>
          </a:stretch>
        </p:blipFill>
        <p:spPr>
          <a:xfrm>
            <a:off x="6753511" y="6270879"/>
            <a:ext cx="2014364" cy="1906092"/>
          </a:xfrm>
          <a:prstGeom prst="rect">
            <a:avLst/>
          </a:prstGeom>
        </p:spPr>
      </p:pic>
      <p:pic>
        <p:nvPicPr>
          <p:cNvPr id="28" name="Picture 28"/>
          <p:cNvPicPr>
            <a:picLocks noChangeAspect="1"/>
          </p:cNvPicPr>
          <p:nvPr/>
        </p:nvPicPr>
        <p:blipFill>
          <a:blip r:embed="rId6"/>
          <a:srcRect/>
          <a:stretch>
            <a:fillRect/>
          </a:stretch>
        </p:blipFill>
        <p:spPr>
          <a:xfrm>
            <a:off x="12734129" y="6706946"/>
            <a:ext cx="2220138" cy="1407012"/>
          </a:xfrm>
          <a:prstGeom prst="rect">
            <a:avLst/>
          </a:prstGeom>
        </p:spPr>
      </p:pic>
      <p:pic>
        <p:nvPicPr>
          <p:cNvPr id="29" name="Picture 29"/>
          <p:cNvPicPr>
            <a:picLocks noChangeAspect="1"/>
          </p:cNvPicPr>
          <p:nvPr/>
        </p:nvPicPr>
        <p:blipFill>
          <a:blip r:embed="rId7"/>
          <a:srcRect/>
          <a:stretch>
            <a:fillRect/>
          </a:stretch>
        </p:blipFill>
        <p:spPr>
          <a:xfrm>
            <a:off x="16175058" y="6081695"/>
            <a:ext cx="1333119" cy="1798474"/>
          </a:xfrm>
          <a:prstGeom prst="rect">
            <a:avLst/>
          </a:prstGeom>
        </p:spPr>
      </p:pic>
      <p:sp>
        <p:nvSpPr>
          <p:cNvPr id="30" name="TextBox 30"/>
          <p:cNvSpPr txBox="1"/>
          <p:nvPr/>
        </p:nvSpPr>
        <p:spPr>
          <a:xfrm>
            <a:off x="9460678" y="9170202"/>
            <a:ext cx="8624449" cy="1070742"/>
          </a:xfrm>
          <a:prstGeom prst="rect">
            <a:avLst/>
          </a:prstGeom>
        </p:spPr>
        <p:txBody>
          <a:bodyPr wrap="square" lIns="0" tIns="0" rIns="0" bIns="0" rtlCol="0" anchor="t">
            <a:spAutoFit/>
          </a:bodyPr>
          <a:lstStyle/>
          <a:p>
            <a:pPr>
              <a:lnSpc>
                <a:spcPts val="8960"/>
              </a:lnSpc>
            </a:pPr>
            <a:r>
              <a:rPr lang="en-US" sz="6400" dirty="0">
                <a:solidFill>
                  <a:srgbClr val="F8FFEF"/>
                </a:solidFill>
                <a:latin typeface="Roboto Condensed Bold"/>
              </a:rPr>
              <a:t> ÉNERGIE RENOUVELABLE</a:t>
            </a:r>
          </a:p>
        </p:txBody>
      </p:sp>
      <p:sp>
        <p:nvSpPr>
          <p:cNvPr id="31" name="TextBox 31"/>
          <p:cNvSpPr txBox="1"/>
          <p:nvPr/>
        </p:nvSpPr>
        <p:spPr>
          <a:xfrm>
            <a:off x="-108743" y="2090337"/>
            <a:ext cx="2898293" cy="1535122"/>
          </a:xfrm>
          <a:prstGeom prst="rect">
            <a:avLst/>
          </a:prstGeom>
        </p:spPr>
        <p:txBody>
          <a:bodyPr lIns="0" tIns="0" rIns="0" bIns="0" rtlCol="0" anchor="t">
            <a:spAutoFit/>
          </a:bodyPr>
          <a:lstStyle/>
          <a:p>
            <a:pPr algn="ctr">
              <a:lnSpc>
                <a:spcPts val="6122"/>
              </a:lnSpc>
            </a:pPr>
            <a:r>
              <a:rPr lang="en-US" sz="4373" dirty="0">
                <a:solidFill>
                  <a:srgbClr val="244357"/>
                </a:solidFill>
                <a:latin typeface="Roboto Condensed Bold"/>
              </a:rPr>
              <a:t>ÉNERGIE SOLAIRE</a:t>
            </a:r>
          </a:p>
        </p:txBody>
      </p:sp>
      <p:sp>
        <p:nvSpPr>
          <p:cNvPr id="32" name="TextBox 32"/>
          <p:cNvSpPr txBox="1"/>
          <p:nvPr/>
        </p:nvSpPr>
        <p:spPr>
          <a:xfrm>
            <a:off x="3515055" y="2986443"/>
            <a:ext cx="2385597" cy="1509196"/>
          </a:xfrm>
          <a:prstGeom prst="rect">
            <a:avLst/>
          </a:prstGeom>
        </p:spPr>
        <p:txBody>
          <a:bodyPr wrap="square" lIns="0" tIns="0" rIns="0" bIns="0" rtlCol="0" anchor="t">
            <a:spAutoFit/>
          </a:bodyPr>
          <a:lstStyle/>
          <a:p>
            <a:pPr algn="ctr">
              <a:lnSpc>
                <a:spcPts val="6122"/>
              </a:lnSpc>
            </a:pPr>
            <a:r>
              <a:rPr lang="en-US" sz="4373" dirty="0">
                <a:solidFill>
                  <a:srgbClr val="244357"/>
                </a:solidFill>
                <a:latin typeface="Roboto Condensed Bold"/>
              </a:rPr>
              <a:t>ÉNERGIE ÉOLIENNE</a:t>
            </a:r>
          </a:p>
        </p:txBody>
      </p:sp>
      <p:sp>
        <p:nvSpPr>
          <p:cNvPr id="33" name="TextBox 33"/>
          <p:cNvSpPr txBox="1"/>
          <p:nvPr/>
        </p:nvSpPr>
        <p:spPr>
          <a:xfrm>
            <a:off x="6646658" y="3927310"/>
            <a:ext cx="2245596" cy="1509196"/>
          </a:xfrm>
          <a:prstGeom prst="rect">
            <a:avLst/>
          </a:prstGeom>
        </p:spPr>
        <p:txBody>
          <a:bodyPr wrap="square" lIns="0" tIns="0" rIns="0" bIns="0" rtlCol="0" anchor="t">
            <a:spAutoFit/>
          </a:bodyPr>
          <a:lstStyle/>
          <a:p>
            <a:pPr algn="ctr">
              <a:lnSpc>
                <a:spcPts val="6122"/>
              </a:lnSpc>
            </a:pPr>
            <a:r>
              <a:rPr lang="en-US" sz="4373" dirty="0">
                <a:solidFill>
                  <a:srgbClr val="244357"/>
                </a:solidFill>
                <a:latin typeface="Roboto Condensed Bold"/>
              </a:rPr>
              <a:t>POMPE </a:t>
            </a:r>
            <a:r>
              <a:rPr lang="en-US" sz="4373" dirty="0" err="1">
                <a:solidFill>
                  <a:srgbClr val="244357"/>
                </a:solidFill>
                <a:latin typeface="Roboto Condensed Bold"/>
              </a:rPr>
              <a:t>À</a:t>
            </a:r>
            <a:r>
              <a:rPr lang="en-US" sz="4373" dirty="0">
                <a:solidFill>
                  <a:srgbClr val="244357"/>
                </a:solidFill>
                <a:latin typeface="Roboto Condensed Bold"/>
              </a:rPr>
              <a:t> CHALEUR</a:t>
            </a:r>
          </a:p>
        </p:txBody>
      </p:sp>
      <p:sp>
        <p:nvSpPr>
          <p:cNvPr id="34" name="TextBox 34"/>
          <p:cNvSpPr txBox="1"/>
          <p:nvPr/>
        </p:nvSpPr>
        <p:spPr>
          <a:xfrm>
            <a:off x="9287608" y="4616135"/>
            <a:ext cx="3093486" cy="1509196"/>
          </a:xfrm>
          <a:prstGeom prst="rect">
            <a:avLst/>
          </a:prstGeom>
        </p:spPr>
        <p:txBody>
          <a:bodyPr wrap="square" lIns="0" tIns="0" rIns="0" bIns="0" rtlCol="0" anchor="t">
            <a:spAutoFit/>
          </a:bodyPr>
          <a:lstStyle/>
          <a:p>
            <a:pPr algn="ctr">
              <a:lnSpc>
                <a:spcPts val="6122"/>
              </a:lnSpc>
            </a:pPr>
            <a:r>
              <a:rPr lang="en-US" sz="4373" dirty="0">
                <a:solidFill>
                  <a:srgbClr val="244357"/>
                </a:solidFill>
                <a:latin typeface="Roboto Condensed Bold"/>
              </a:rPr>
              <a:t>HYDRO-ÉLECTRICITÉ</a:t>
            </a:r>
          </a:p>
        </p:txBody>
      </p:sp>
      <p:sp>
        <p:nvSpPr>
          <p:cNvPr id="35" name="TextBox 35"/>
          <p:cNvSpPr txBox="1"/>
          <p:nvPr/>
        </p:nvSpPr>
        <p:spPr>
          <a:xfrm>
            <a:off x="11934146" y="3427727"/>
            <a:ext cx="3559106" cy="1433919"/>
          </a:xfrm>
          <a:prstGeom prst="rect">
            <a:avLst/>
          </a:prstGeom>
        </p:spPr>
        <p:txBody>
          <a:bodyPr wrap="square" lIns="0" tIns="0" rIns="0" bIns="0" rtlCol="0" anchor="t">
            <a:spAutoFit/>
          </a:bodyPr>
          <a:lstStyle/>
          <a:p>
            <a:pPr algn="ctr">
              <a:lnSpc>
                <a:spcPts val="5776"/>
              </a:lnSpc>
            </a:pPr>
            <a:r>
              <a:rPr lang="en-US" sz="4126" dirty="0">
                <a:solidFill>
                  <a:srgbClr val="244357"/>
                </a:solidFill>
                <a:latin typeface="Roboto Condensed Bold"/>
              </a:rPr>
              <a:t>ÉNERGIE GÉOTHERMIQUE</a:t>
            </a:r>
          </a:p>
        </p:txBody>
      </p:sp>
      <p:sp>
        <p:nvSpPr>
          <p:cNvPr id="36" name="TextBox 36"/>
          <p:cNvSpPr txBox="1"/>
          <p:nvPr/>
        </p:nvSpPr>
        <p:spPr>
          <a:xfrm>
            <a:off x="15983566" y="2666048"/>
            <a:ext cx="2098192" cy="1433919"/>
          </a:xfrm>
          <a:prstGeom prst="rect">
            <a:avLst/>
          </a:prstGeom>
        </p:spPr>
        <p:txBody>
          <a:bodyPr wrap="square" lIns="0" tIns="0" rIns="0" bIns="0" rtlCol="0" anchor="t">
            <a:spAutoFit/>
          </a:bodyPr>
          <a:lstStyle/>
          <a:p>
            <a:pPr algn="ctr">
              <a:lnSpc>
                <a:spcPts val="5776"/>
              </a:lnSpc>
            </a:pPr>
            <a:r>
              <a:rPr lang="en-US" sz="4126" dirty="0">
                <a:solidFill>
                  <a:srgbClr val="244357"/>
                </a:solidFill>
                <a:latin typeface="Roboto Condensed Bold"/>
              </a:rPr>
              <a:t>BIO-ÉNERGIE</a:t>
            </a:r>
          </a:p>
        </p:txBody>
      </p:sp>
      <p:sp>
        <p:nvSpPr>
          <p:cNvPr id="37" name="TextBox 37"/>
          <p:cNvSpPr txBox="1"/>
          <p:nvPr/>
        </p:nvSpPr>
        <p:spPr>
          <a:xfrm>
            <a:off x="-422358" y="-1267545"/>
            <a:ext cx="18706537" cy="2825517"/>
          </a:xfrm>
          <a:prstGeom prst="rect">
            <a:avLst/>
          </a:prstGeom>
        </p:spPr>
        <p:txBody>
          <a:bodyPr lIns="0" tIns="0" rIns="0" bIns="0" rtlCol="0" anchor="t">
            <a:spAutoFit/>
          </a:bodyPr>
          <a:lstStyle/>
          <a:p>
            <a:pPr>
              <a:lnSpc>
                <a:spcPts val="23077"/>
              </a:lnSpc>
            </a:pPr>
            <a:endParaRPr lang="en-US" sz="16483">
              <a:solidFill>
                <a:srgbClr val="9DD520">
                  <a:alpha val="18824"/>
                </a:srgbClr>
              </a:solidFill>
              <a:latin typeface="Roboto Condensed Bold"/>
            </a:endParaRPr>
          </a:p>
        </p:txBody>
      </p:sp>
      <p:sp>
        <p:nvSpPr>
          <p:cNvPr id="38" name="TextBox 38"/>
          <p:cNvSpPr txBox="1"/>
          <p:nvPr/>
        </p:nvSpPr>
        <p:spPr>
          <a:xfrm>
            <a:off x="393066" y="-51710"/>
            <a:ext cx="17827637" cy="1827360"/>
          </a:xfrm>
          <a:prstGeom prst="rect">
            <a:avLst/>
          </a:prstGeom>
        </p:spPr>
        <p:txBody>
          <a:bodyPr wrap="square" lIns="0" tIns="0" rIns="0" bIns="0" rtlCol="0" anchor="t">
            <a:spAutoFit/>
          </a:bodyPr>
          <a:lstStyle/>
          <a:p>
            <a:pPr>
              <a:lnSpc>
                <a:spcPts val="15781"/>
              </a:lnSpc>
            </a:pPr>
            <a:r>
              <a:rPr lang="en-US" sz="8800" dirty="0">
                <a:solidFill>
                  <a:srgbClr val="6CAD21"/>
                </a:solidFill>
                <a:latin typeface="Roboto Condensed Bold"/>
              </a:rPr>
              <a:t> SOURCES D'ÉNERGIE RENOUVELABLES</a:t>
            </a:r>
          </a:p>
        </p:txBody>
      </p:sp>
      <p:grpSp>
        <p:nvGrpSpPr>
          <p:cNvPr id="39" name="Group 39"/>
          <p:cNvGrpSpPr/>
          <p:nvPr/>
        </p:nvGrpSpPr>
        <p:grpSpPr>
          <a:xfrm>
            <a:off x="12330199" y="5758036"/>
            <a:ext cx="450526" cy="2919752"/>
            <a:chOff x="0" y="0"/>
            <a:chExt cx="152400" cy="987669"/>
          </a:xfrm>
        </p:grpSpPr>
        <p:sp>
          <p:nvSpPr>
            <p:cNvPr id="40" name="Freeform 40"/>
            <p:cNvSpPr/>
            <p:nvPr/>
          </p:nvSpPr>
          <p:spPr>
            <a:xfrm>
              <a:off x="0" y="0"/>
              <a:ext cx="152400" cy="987669"/>
            </a:xfrm>
            <a:custGeom>
              <a:avLst/>
              <a:gdLst/>
              <a:ahLst/>
              <a:cxnLst/>
              <a:rect l="l" t="t" r="r" b="b"/>
              <a:pathLst>
                <a:path w="152400" h="987669">
                  <a:moveTo>
                    <a:pt x="0" y="0"/>
                  </a:moveTo>
                  <a:lnTo>
                    <a:pt x="152400" y="0"/>
                  </a:lnTo>
                  <a:lnTo>
                    <a:pt x="152400" y="987669"/>
                  </a:lnTo>
                  <a:lnTo>
                    <a:pt x="0" y="987669"/>
                  </a:lnTo>
                  <a:close/>
                </a:path>
              </a:pathLst>
            </a:custGeom>
            <a:solidFill>
              <a:srgbClr val="63AB40"/>
            </a:solidFill>
          </p:spPr>
        </p:sp>
      </p:grpSp>
      <p:grpSp>
        <p:nvGrpSpPr>
          <p:cNvPr id="41" name="Group 41"/>
          <p:cNvGrpSpPr/>
          <p:nvPr/>
        </p:nvGrpSpPr>
        <p:grpSpPr>
          <a:xfrm>
            <a:off x="15369231" y="4730092"/>
            <a:ext cx="577227" cy="3953709"/>
            <a:chOff x="0" y="0"/>
            <a:chExt cx="195260" cy="1337427"/>
          </a:xfrm>
        </p:grpSpPr>
        <p:sp>
          <p:nvSpPr>
            <p:cNvPr id="42" name="Freeform 42"/>
            <p:cNvSpPr/>
            <p:nvPr/>
          </p:nvSpPr>
          <p:spPr>
            <a:xfrm>
              <a:off x="0" y="0"/>
              <a:ext cx="195259" cy="1337427"/>
            </a:xfrm>
            <a:custGeom>
              <a:avLst/>
              <a:gdLst/>
              <a:ahLst/>
              <a:cxnLst/>
              <a:rect l="l" t="t" r="r" b="b"/>
              <a:pathLst>
                <a:path w="195259" h="1337427">
                  <a:moveTo>
                    <a:pt x="0" y="0"/>
                  </a:moveTo>
                  <a:lnTo>
                    <a:pt x="195259" y="0"/>
                  </a:lnTo>
                  <a:lnTo>
                    <a:pt x="195259" y="1337427"/>
                  </a:lnTo>
                  <a:lnTo>
                    <a:pt x="0" y="1337427"/>
                  </a:lnTo>
                  <a:close/>
                </a:path>
              </a:pathLst>
            </a:custGeom>
            <a:solidFill>
              <a:srgbClr val="6CAD21"/>
            </a:solidFill>
          </p:spPr>
        </p:sp>
      </p:grpSp>
    </p:spTree>
    <p:extLst>
      <p:ext uri="{BB962C8B-B14F-4D97-AF65-F5344CB8AC3E}">
        <p14:creationId xmlns:p14="http://schemas.microsoft.com/office/powerpoint/2010/main" val="8516310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1625920"/>
            <a:ext cx="18288000" cy="1909448"/>
            <a:chOff x="0" y="0"/>
            <a:chExt cx="6186311" cy="645912"/>
          </a:xfrm>
        </p:grpSpPr>
        <p:sp>
          <p:nvSpPr>
            <p:cNvPr id="3" name="Freeform 3"/>
            <p:cNvSpPr/>
            <p:nvPr/>
          </p:nvSpPr>
          <p:spPr>
            <a:xfrm>
              <a:off x="0" y="0"/>
              <a:ext cx="6186311" cy="645912"/>
            </a:xfrm>
            <a:custGeom>
              <a:avLst/>
              <a:gdLst/>
              <a:ahLst/>
              <a:cxnLst/>
              <a:rect l="l" t="t" r="r" b="b"/>
              <a:pathLst>
                <a:path w="6186311" h="645912">
                  <a:moveTo>
                    <a:pt x="0" y="0"/>
                  </a:moveTo>
                  <a:lnTo>
                    <a:pt x="6186311" y="0"/>
                  </a:lnTo>
                  <a:lnTo>
                    <a:pt x="6186311" y="645912"/>
                  </a:lnTo>
                  <a:lnTo>
                    <a:pt x="0" y="645912"/>
                  </a:lnTo>
                  <a:close/>
                </a:path>
              </a:pathLst>
            </a:custGeom>
            <a:solidFill>
              <a:srgbClr val="244357"/>
            </a:solidFill>
          </p:spPr>
        </p:sp>
      </p:grpSp>
      <p:sp>
        <p:nvSpPr>
          <p:cNvPr id="4" name="TextBox 4"/>
          <p:cNvSpPr txBox="1"/>
          <p:nvPr/>
        </p:nvSpPr>
        <p:spPr>
          <a:xfrm>
            <a:off x="-199569" y="1916560"/>
            <a:ext cx="18687138" cy="7711440"/>
          </a:xfrm>
          <a:prstGeom prst="rect">
            <a:avLst/>
          </a:prstGeom>
        </p:spPr>
        <p:txBody>
          <a:bodyPr lIns="0" tIns="0" rIns="0" bIns="0" rtlCol="0" anchor="t">
            <a:spAutoFit/>
          </a:bodyPr>
          <a:lstStyle/>
          <a:p>
            <a:pPr algn="ctr">
              <a:lnSpc>
                <a:spcPts val="5040"/>
              </a:lnSpc>
            </a:pPr>
            <a:r>
              <a:rPr lang="en-US" sz="3600" dirty="0">
                <a:solidFill>
                  <a:srgbClr val="F2FAFF"/>
                </a:solidFill>
                <a:latin typeface="Roboto Condensed Bold"/>
              </a:rPr>
              <a:t>LES SUIVANTES SOURCES D'ÉNERGIE RENOUVELABLE ONT LEURS PROPRES </a:t>
            </a:r>
            <a:r>
              <a:rPr lang="en-US" sz="3600" dirty="0">
                <a:solidFill>
                  <a:srgbClr val="7AB82B"/>
                </a:solidFill>
                <a:latin typeface="Roboto Condensed Bold"/>
              </a:rPr>
              <a:t>AVANTAGES</a:t>
            </a:r>
            <a:r>
              <a:rPr lang="en-US" sz="3600" dirty="0">
                <a:solidFill>
                  <a:srgbClr val="F2FAFF"/>
                </a:solidFill>
                <a:latin typeface="Roboto Condensed Bold"/>
              </a:rPr>
              <a:t> ET </a:t>
            </a:r>
            <a:r>
              <a:rPr lang="en-US" sz="3600" dirty="0">
                <a:solidFill>
                  <a:srgbClr val="EB5B60"/>
                </a:solidFill>
                <a:latin typeface="Roboto Condensed Bold"/>
              </a:rPr>
              <a:t>INCONVÉNIENTS</a:t>
            </a:r>
            <a:r>
              <a:rPr lang="en-US" sz="3600" dirty="0">
                <a:solidFill>
                  <a:srgbClr val="F2FAFF"/>
                </a:solidFill>
                <a:latin typeface="Roboto Condensed Bold"/>
              </a:rPr>
              <a:t>.</a:t>
            </a:r>
          </a:p>
          <a:p>
            <a:pPr algn="ctr">
              <a:lnSpc>
                <a:spcPts val="6122"/>
              </a:lnSpc>
            </a:pPr>
            <a:endParaRPr lang="en-US" sz="3600" dirty="0">
              <a:solidFill>
                <a:srgbClr val="F2FAFF"/>
              </a:solidFill>
              <a:latin typeface="Roboto Condensed Bold"/>
            </a:endParaRPr>
          </a:p>
          <a:p>
            <a:pPr algn="ctr">
              <a:lnSpc>
                <a:spcPts val="6122"/>
              </a:lnSpc>
            </a:pPr>
            <a:endParaRPr lang="en-US" sz="3600" dirty="0">
              <a:solidFill>
                <a:srgbClr val="F2FAFF"/>
              </a:solidFill>
              <a:latin typeface="Roboto Condensed Bold"/>
            </a:endParaRPr>
          </a:p>
          <a:p>
            <a:pPr algn="ctr">
              <a:lnSpc>
                <a:spcPts val="6122"/>
              </a:lnSpc>
            </a:pPr>
            <a:endParaRPr lang="en-US" sz="3600" dirty="0">
              <a:solidFill>
                <a:srgbClr val="F2FAFF"/>
              </a:solidFill>
              <a:latin typeface="Roboto Condensed Bold"/>
            </a:endParaRPr>
          </a:p>
          <a:p>
            <a:pPr algn="ctr">
              <a:lnSpc>
                <a:spcPts val="6122"/>
              </a:lnSpc>
            </a:pPr>
            <a:endParaRPr lang="en-US" sz="3600" dirty="0">
              <a:solidFill>
                <a:srgbClr val="F2FAFF"/>
              </a:solidFill>
              <a:latin typeface="Roboto Condensed Bold"/>
            </a:endParaRPr>
          </a:p>
          <a:p>
            <a:pPr algn="ctr">
              <a:lnSpc>
                <a:spcPts val="6122"/>
              </a:lnSpc>
            </a:pPr>
            <a:endParaRPr lang="en-US" sz="3600" dirty="0">
              <a:solidFill>
                <a:srgbClr val="F2FAFF"/>
              </a:solidFill>
              <a:latin typeface="Roboto Condensed Bold"/>
            </a:endParaRPr>
          </a:p>
          <a:p>
            <a:pPr algn="ctr">
              <a:lnSpc>
                <a:spcPts val="6719"/>
              </a:lnSpc>
            </a:pPr>
            <a:endParaRPr lang="en-US" sz="3600" dirty="0">
              <a:solidFill>
                <a:srgbClr val="F2FAFF"/>
              </a:solidFill>
              <a:latin typeface="Roboto Condensed Bold"/>
            </a:endParaRPr>
          </a:p>
          <a:p>
            <a:pPr algn="ctr">
              <a:lnSpc>
                <a:spcPts val="6719"/>
              </a:lnSpc>
            </a:pPr>
            <a:r>
              <a:rPr lang="en-US" sz="4800" spc="571" dirty="0">
                <a:solidFill>
                  <a:srgbClr val="244357"/>
                </a:solidFill>
                <a:latin typeface="Roboto Condensed Bold"/>
              </a:rPr>
              <a:t>DÉCRIVEZ CES ÉNERGIES RENOUVELABLES </a:t>
            </a:r>
          </a:p>
          <a:p>
            <a:pPr algn="ctr">
              <a:lnSpc>
                <a:spcPts val="6719"/>
              </a:lnSpc>
            </a:pPr>
            <a:r>
              <a:rPr lang="en-US" sz="4800" spc="571" dirty="0">
                <a:solidFill>
                  <a:srgbClr val="244357"/>
                </a:solidFill>
                <a:latin typeface="Roboto Condensed Bold"/>
              </a:rPr>
              <a:t>ET DÉCRIVEZ COMMENT ELLES SONT COLLECTÉES.</a:t>
            </a:r>
          </a:p>
        </p:txBody>
      </p:sp>
      <p:grpSp>
        <p:nvGrpSpPr>
          <p:cNvPr id="5" name="Group 5"/>
          <p:cNvGrpSpPr/>
          <p:nvPr/>
        </p:nvGrpSpPr>
        <p:grpSpPr>
          <a:xfrm>
            <a:off x="0" y="3535368"/>
            <a:ext cx="18288000" cy="3969976"/>
            <a:chOff x="0" y="0"/>
            <a:chExt cx="24384000" cy="5293301"/>
          </a:xfrm>
        </p:grpSpPr>
        <p:pic>
          <p:nvPicPr>
            <p:cNvPr id="6" name="Picture 6"/>
            <p:cNvPicPr>
              <a:picLocks noChangeAspect="1"/>
            </p:cNvPicPr>
            <p:nvPr/>
          </p:nvPicPr>
          <p:blipFill>
            <a:blip r:embed="rId2"/>
            <a:srcRect t="1172" b="1172"/>
            <a:stretch>
              <a:fillRect/>
            </a:stretch>
          </p:blipFill>
          <p:spPr>
            <a:xfrm>
              <a:off x="0" y="0"/>
              <a:ext cx="8128000" cy="5293301"/>
            </a:xfrm>
            <a:prstGeom prst="rect">
              <a:avLst/>
            </a:prstGeom>
          </p:spPr>
        </p:pic>
        <p:pic>
          <p:nvPicPr>
            <p:cNvPr id="7" name="Picture 7"/>
            <p:cNvPicPr>
              <a:picLocks noChangeAspect="1"/>
            </p:cNvPicPr>
            <p:nvPr/>
          </p:nvPicPr>
          <p:blipFill>
            <a:blip r:embed="rId3"/>
            <a:srcRect t="1217" b="1217"/>
            <a:stretch>
              <a:fillRect/>
            </a:stretch>
          </p:blipFill>
          <p:spPr>
            <a:xfrm>
              <a:off x="8128000" y="0"/>
              <a:ext cx="8128000" cy="5293301"/>
            </a:xfrm>
            <a:prstGeom prst="rect">
              <a:avLst/>
            </a:prstGeom>
          </p:spPr>
        </p:pic>
        <p:pic>
          <p:nvPicPr>
            <p:cNvPr id="8" name="Picture 8"/>
            <p:cNvPicPr>
              <a:picLocks noChangeAspect="1"/>
            </p:cNvPicPr>
            <p:nvPr/>
          </p:nvPicPr>
          <p:blipFill>
            <a:blip r:embed="rId4"/>
            <a:srcRect t="1034" b="1034"/>
            <a:stretch>
              <a:fillRect/>
            </a:stretch>
          </p:blipFill>
          <p:spPr>
            <a:xfrm>
              <a:off x="16256000" y="0"/>
              <a:ext cx="8128000" cy="5293301"/>
            </a:xfrm>
            <a:prstGeom prst="rect">
              <a:avLst/>
            </a:prstGeom>
          </p:spPr>
        </p:pic>
      </p:grpSp>
      <p:grpSp>
        <p:nvGrpSpPr>
          <p:cNvPr id="9" name="Group 9"/>
          <p:cNvGrpSpPr/>
          <p:nvPr/>
        </p:nvGrpSpPr>
        <p:grpSpPr>
          <a:xfrm>
            <a:off x="0" y="9836474"/>
            <a:ext cx="18288000" cy="450526"/>
            <a:chOff x="0" y="0"/>
            <a:chExt cx="6186311" cy="152400"/>
          </a:xfrm>
        </p:grpSpPr>
        <p:sp>
          <p:nvSpPr>
            <p:cNvPr id="10" name="Freeform 10"/>
            <p:cNvSpPr/>
            <p:nvPr/>
          </p:nvSpPr>
          <p:spPr>
            <a:xfrm>
              <a:off x="0" y="0"/>
              <a:ext cx="6186311" cy="152400"/>
            </a:xfrm>
            <a:custGeom>
              <a:avLst/>
              <a:gdLst/>
              <a:ahLst/>
              <a:cxnLst/>
              <a:rect l="l" t="t" r="r" b="b"/>
              <a:pathLst>
                <a:path w="6186311" h="152400">
                  <a:moveTo>
                    <a:pt x="0" y="0"/>
                  </a:moveTo>
                  <a:lnTo>
                    <a:pt x="6186311" y="0"/>
                  </a:lnTo>
                  <a:lnTo>
                    <a:pt x="6186311" y="152400"/>
                  </a:lnTo>
                  <a:lnTo>
                    <a:pt x="0" y="152400"/>
                  </a:lnTo>
                  <a:close/>
                </a:path>
              </a:pathLst>
            </a:custGeom>
            <a:solidFill>
              <a:srgbClr val="9DD520"/>
            </a:solidFill>
          </p:spPr>
        </p:sp>
      </p:grpSp>
      <p:sp>
        <p:nvSpPr>
          <p:cNvPr id="11" name="TextBox 11"/>
          <p:cNvSpPr txBox="1"/>
          <p:nvPr/>
        </p:nvSpPr>
        <p:spPr>
          <a:xfrm>
            <a:off x="-918661" y="-951716"/>
            <a:ext cx="18706537" cy="2660921"/>
          </a:xfrm>
          <a:prstGeom prst="rect">
            <a:avLst/>
          </a:prstGeom>
        </p:spPr>
        <p:txBody>
          <a:bodyPr lIns="0" tIns="0" rIns="0" bIns="0" rtlCol="0" anchor="t">
            <a:spAutoFit/>
          </a:bodyPr>
          <a:lstStyle/>
          <a:p>
            <a:pPr>
              <a:lnSpc>
                <a:spcPts val="23077"/>
              </a:lnSpc>
            </a:pPr>
            <a:r>
              <a:rPr lang="en-US" sz="13700" dirty="0">
                <a:solidFill>
                  <a:srgbClr val="9DD520">
                    <a:alpha val="10980"/>
                  </a:srgbClr>
                </a:solidFill>
                <a:latin typeface="Roboto Condensed Bold"/>
              </a:rPr>
              <a:t> ÉNERGIE RENOUVELABLE</a:t>
            </a:r>
          </a:p>
        </p:txBody>
      </p:sp>
      <p:sp>
        <p:nvSpPr>
          <p:cNvPr id="12" name="TextBox 12"/>
          <p:cNvSpPr txBox="1"/>
          <p:nvPr/>
        </p:nvSpPr>
        <p:spPr>
          <a:xfrm>
            <a:off x="269132" y="148128"/>
            <a:ext cx="10382329" cy="1093248"/>
          </a:xfrm>
          <a:prstGeom prst="rect">
            <a:avLst/>
          </a:prstGeom>
        </p:spPr>
        <p:txBody>
          <a:bodyPr lIns="0" tIns="0" rIns="0" bIns="0" rtlCol="0" anchor="t">
            <a:spAutoFit/>
          </a:bodyPr>
          <a:lstStyle/>
          <a:p>
            <a:pPr>
              <a:lnSpc>
                <a:spcPts val="8854"/>
              </a:lnSpc>
            </a:pPr>
            <a:r>
              <a:rPr lang="en-US" sz="6324" dirty="0">
                <a:solidFill>
                  <a:srgbClr val="6CAD21"/>
                </a:solidFill>
                <a:latin typeface="Roboto Condensed Bold"/>
              </a:rPr>
              <a:t> ÉNERGIE RENOUVELABLE</a:t>
            </a:r>
          </a:p>
        </p:txBody>
      </p:sp>
    </p:spTree>
    <p:extLst>
      <p:ext uri="{BB962C8B-B14F-4D97-AF65-F5344CB8AC3E}">
        <p14:creationId xmlns:p14="http://schemas.microsoft.com/office/powerpoint/2010/main" val="31435421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244357"/>
        </a:solidFill>
        <a:effectLst/>
      </p:bgPr>
    </p:bg>
    <p:spTree>
      <p:nvGrpSpPr>
        <p:cNvPr id="1" name=""/>
        <p:cNvGrpSpPr/>
        <p:nvPr/>
      </p:nvGrpSpPr>
      <p:grpSpPr>
        <a:xfrm>
          <a:off x="0" y="0"/>
          <a:ext cx="0" cy="0"/>
          <a:chOff x="0" y="0"/>
          <a:chExt cx="0" cy="0"/>
        </a:xfrm>
      </p:grpSpPr>
      <p:sp>
        <p:nvSpPr>
          <p:cNvPr id="2" name="AutoShape 2"/>
          <p:cNvSpPr/>
          <p:nvPr/>
        </p:nvSpPr>
        <p:spPr>
          <a:xfrm>
            <a:off x="1028700" y="2477802"/>
            <a:ext cx="6396639" cy="6155145"/>
          </a:xfrm>
          <a:prstGeom prst="rect">
            <a:avLst/>
          </a:prstGeom>
          <a:solidFill>
            <a:srgbClr val="F2FAFF"/>
          </a:solidFill>
        </p:spPr>
      </p:sp>
      <p:sp>
        <p:nvSpPr>
          <p:cNvPr id="3" name="AutoShape 3"/>
          <p:cNvSpPr/>
          <p:nvPr/>
        </p:nvSpPr>
        <p:spPr>
          <a:xfrm>
            <a:off x="10861550" y="2477802"/>
            <a:ext cx="6764939" cy="6155145"/>
          </a:xfrm>
          <a:prstGeom prst="rect">
            <a:avLst/>
          </a:prstGeom>
          <a:solidFill>
            <a:srgbClr val="F2FAFF"/>
          </a:solidFill>
        </p:spPr>
      </p:sp>
      <p:sp>
        <p:nvSpPr>
          <p:cNvPr id="4" name="TextBox 4"/>
          <p:cNvSpPr txBox="1"/>
          <p:nvPr/>
        </p:nvSpPr>
        <p:spPr>
          <a:xfrm>
            <a:off x="11152533" y="2761340"/>
            <a:ext cx="6764938" cy="5588068"/>
          </a:xfrm>
          <a:prstGeom prst="rect">
            <a:avLst/>
          </a:prstGeom>
        </p:spPr>
        <p:txBody>
          <a:bodyPr wrap="square" lIns="0" tIns="0" rIns="0" bIns="0" rtlCol="0" anchor="t">
            <a:spAutoFit/>
          </a:bodyPr>
          <a:lstStyle/>
          <a:p>
            <a:pPr>
              <a:lnSpc>
                <a:spcPts val="6300"/>
              </a:lnSpc>
            </a:pPr>
            <a:r>
              <a:rPr lang="en-US" sz="4200" spc="105" dirty="0">
                <a:solidFill>
                  <a:srgbClr val="244357"/>
                </a:solidFill>
                <a:latin typeface="Roboto"/>
              </a:rPr>
              <a:t>La lumière du soleil </a:t>
            </a:r>
            <a:r>
              <a:rPr lang="en-US" sz="4200" spc="105" dirty="0" err="1">
                <a:solidFill>
                  <a:srgbClr val="244357"/>
                </a:solidFill>
                <a:latin typeface="Roboto"/>
              </a:rPr>
              <a:t>peut</a:t>
            </a:r>
            <a:r>
              <a:rPr lang="en-US" sz="4200" spc="105" dirty="0">
                <a:solidFill>
                  <a:srgbClr val="244357"/>
                </a:solidFill>
                <a:latin typeface="Roboto"/>
              </a:rPr>
              <a:t> </a:t>
            </a:r>
            <a:r>
              <a:rPr lang="en-US" sz="4200" spc="105" dirty="0" err="1">
                <a:solidFill>
                  <a:srgbClr val="244357"/>
                </a:solidFill>
                <a:latin typeface="Roboto"/>
              </a:rPr>
              <a:t>être</a:t>
            </a:r>
            <a:r>
              <a:rPr lang="en-US" sz="4200" spc="105" dirty="0">
                <a:solidFill>
                  <a:srgbClr val="244357"/>
                </a:solidFill>
                <a:latin typeface="Roboto"/>
              </a:rPr>
              <a:t> </a:t>
            </a:r>
            <a:r>
              <a:rPr lang="en-US" sz="4200" spc="105" dirty="0" err="1">
                <a:solidFill>
                  <a:srgbClr val="244357"/>
                </a:solidFill>
                <a:latin typeface="Roboto"/>
              </a:rPr>
              <a:t>exploitée</a:t>
            </a:r>
            <a:r>
              <a:rPr lang="en-US" sz="4200" spc="105" dirty="0">
                <a:solidFill>
                  <a:srgbClr val="244357"/>
                </a:solidFill>
                <a:latin typeface="Roboto"/>
              </a:rPr>
              <a:t> par des </a:t>
            </a:r>
            <a:r>
              <a:rPr lang="en-US" sz="4200" spc="105" dirty="0" err="1">
                <a:solidFill>
                  <a:srgbClr val="244357"/>
                </a:solidFill>
                <a:latin typeface="Roboto"/>
              </a:rPr>
              <a:t>panneaux</a:t>
            </a:r>
            <a:r>
              <a:rPr lang="en-US" sz="4200" spc="105" dirty="0">
                <a:solidFill>
                  <a:srgbClr val="244357"/>
                </a:solidFill>
                <a:latin typeface="Roboto"/>
              </a:rPr>
              <a:t> </a:t>
            </a:r>
            <a:r>
              <a:rPr lang="en-US" sz="4200" spc="105" dirty="0" err="1">
                <a:solidFill>
                  <a:srgbClr val="244357"/>
                </a:solidFill>
                <a:latin typeface="Roboto"/>
              </a:rPr>
              <a:t>solaires</a:t>
            </a:r>
            <a:r>
              <a:rPr lang="en-US" sz="4200" spc="105" dirty="0">
                <a:solidFill>
                  <a:srgbClr val="244357"/>
                </a:solidFill>
                <a:latin typeface="Roboto"/>
              </a:rPr>
              <a:t> pour </a:t>
            </a:r>
            <a:r>
              <a:rPr lang="en-US" sz="4200" spc="105" dirty="0" err="1">
                <a:solidFill>
                  <a:srgbClr val="244357"/>
                </a:solidFill>
                <a:latin typeface="Roboto"/>
              </a:rPr>
              <a:t>produire</a:t>
            </a:r>
            <a:r>
              <a:rPr lang="en-US" sz="4200" spc="105" dirty="0">
                <a:solidFill>
                  <a:srgbClr val="244357"/>
                </a:solidFill>
                <a:latin typeface="Roboto"/>
              </a:rPr>
              <a:t> de </a:t>
            </a:r>
            <a:r>
              <a:rPr lang="en-US" sz="4200" spc="105" dirty="0" err="1">
                <a:solidFill>
                  <a:srgbClr val="244357"/>
                </a:solidFill>
                <a:latin typeface="Roboto"/>
              </a:rPr>
              <a:t>l'électricité</a:t>
            </a:r>
            <a:r>
              <a:rPr lang="en-US" sz="4200" spc="105" dirty="0">
                <a:solidFill>
                  <a:srgbClr val="244357"/>
                </a:solidFill>
                <a:latin typeface="Roboto"/>
              </a:rPr>
              <a:t> grâce </a:t>
            </a:r>
            <a:r>
              <a:rPr lang="en-US" sz="4200" spc="105" dirty="0" err="1">
                <a:solidFill>
                  <a:srgbClr val="244357"/>
                </a:solidFill>
                <a:latin typeface="Roboto"/>
              </a:rPr>
              <a:t>à</a:t>
            </a:r>
            <a:r>
              <a:rPr lang="en-US" sz="4200" spc="105" dirty="0">
                <a:solidFill>
                  <a:srgbClr val="244357"/>
                </a:solidFill>
                <a:latin typeface="Roboto"/>
              </a:rPr>
              <a:t> un </a:t>
            </a:r>
            <a:r>
              <a:rPr lang="en-US" sz="4200" spc="105" dirty="0" err="1">
                <a:solidFill>
                  <a:srgbClr val="244357"/>
                </a:solidFill>
                <a:latin typeface="Roboto"/>
              </a:rPr>
              <a:t>processus</a:t>
            </a:r>
            <a:r>
              <a:rPr lang="en-US" sz="4200" spc="105" dirty="0">
                <a:solidFill>
                  <a:srgbClr val="244357"/>
                </a:solidFill>
                <a:latin typeface="Roboto"/>
              </a:rPr>
              <a:t> </a:t>
            </a:r>
            <a:r>
              <a:rPr lang="en-US" sz="4200" spc="105" dirty="0" err="1">
                <a:solidFill>
                  <a:srgbClr val="244357"/>
                </a:solidFill>
                <a:latin typeface="Roboto"/>
              </a:rPr>
              <a:t>utilisant</a:t>
            </a:r>
            <a:r>
              <a:rPr lang="en-US" sz="4200" spc="105" dirty="0">
                <a:solidFill>
                  <a:srgbClr val="244357"/>
                </a:solidFill>
                <a:latin typeface="Roboto"/>
              </a:rPr>
              <a:t> des cellules </a:t>
            </a:r>
            <a:r>
              <a:rPr lang="en-US" sz="4200" spc="105" dirty="0" err="1">
                <a:solidFill>
                  <a:srgbClr val="244357"/>
                </a:solidFill>
                <a:latin typeface="Roboto"/>
              </a:rPr>
              <a:t>photovoltaïques</a:t>
            </a:r>
            <a:r>
              <a:rPr lang="en-US" sz="4200" spc="105" dirty="0">
                <a:solidFill>
                  <a:srgbClr val="244357"/>
                </a:solidFill>
                <a:latin typeface="Roboto"/>
              </a:rPr>
              <a:t>.</a:t>
            </a:r>
          </a:p>
        </p:txBody>
      </p:sp>
      <p:pic>
        <p:nvPicPr>
          <p:cNvPr id="5" name="Picture 5"/>
          <p:cNvPicPr>
            <a:picLocks noChangeAspect="1"/>
          </p:cNvPicPr>
          <p:nvPr/>
        </p:nvPicPr>
        <p:blipFill>
          <a:blip r:embed="rId2"/>
          <a:srcRect/>
          <a:stretch>
            <a:fillRect/>
          </a:stretch>
        </p:blipFill>
        <p:spPr>
          <a:xfrm>
            <a:off x="8001000" y="4412374"/>
            <a:ext cx="2286000" cy="2286000"/>
          </a:xfrm>
          <a:prstGeom prst="rect">
            <a:avLst/>
          </a:prstGeom>
        </p:spPr>
      </p:pic>
      <p:sp>
        <p:nvSpPr>
          <p:cNvPr id="6" name="TextBox 6"/>
          <p:cNvSpPr txBox="1"/>
          <p:nvPr/>
        </p:nvSpPr>
        <p:spPr>
          <a:xfrm>
            <a:off x="3752998" y="748543"/>
            <a:ext cx="10782004" cy="942721"/>
          </a:xfrm>
          <a:prstGeom prst="rect">
            <a:avLst/>
          </a:prstGeom>
        </p:spPr>
        <p:txBody>
          <a:bodyPr lIns="0" tIns="0" rIns="0" bIns="0" rtlCol="0" anchor="t">
            <a:spAutoFit/>
          </a:bodyPr>
          <a:lstStyle/>
          <a:p>
            <a:pPr lvl="0" algn="ctr">
              <a:lnSpc>
                <a:spcPts val="7231"/>
              </a:lnSpc>
              <a:spcBef>
                <a:spcPct val="0"/>
              </a:spcBef>
            </a:pPr>
            <a:r>
              <a:rPr lang="en-US" sz="6400" spc="672" dirty="0">
                <a:solidFill>
                  <a:srgbClr val="FFFFFF"/>
                </a:solidFill>
                <a:latin typeface="Roboto Condensed Bold"/>
              </a:rPr>
              <a:t>ÉNERGIE SOLAIRE</a:t>
            </a:r>
          </a:p>
        </p:txBody>
      </p:sp>
      <p:grpSp>
        <p:nvGrpSpPr>
          <p:cNvPr id="7" name="Group 7"/>
          <p:cNvGrpSpPr/>
          <p:nvPr/>
        </p:nvGrpSpPr>
        <p:grpSpPr>
          <a:xfrm>
            <a:off x="0" y="9009993"/>
            <a:ext cx="18288000" cy="1277007"/>
            <a:chOff x="0" y="0"/>
            <a:chExt cx="6186311" cy="431975"/>
          </a:xfrm>
        </p:grpSpPr>
        <p:sp>
          <p:nvSpPr>
            <p:cNvPr id="8" name="Freeform 8"/>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9DD520"/>
            </a:solidFill>
          </p:spPr>
        </p:sp>
      </p:grpSp>
      <p:sp>
        <p:nvSpPr>
          <p:cNvPr id="9" name="TextBox 9"/>
          <p:cNvSpPr txBox="1"/>
          <p:nvPr/>
        </p:nvSpPr>
        <p:spPr>
          <a:xfrm>
            <a:off x="9448800" y="9170202"/>
            <a:ext cx="8636327" cy="1070742"/>
          </a:xfrm>
          <a:prstGeom prst="rect">
            <a:avLst/>
          </a:prstGeom>
        </p:spPr>
        <p:txBody>
          <a:bodyPr wrap="square" lIns="0" tIns="0" rIns="0" bIns="0" rtlCol="0" anchor="t">
            <a:spAutoFit/>
          </a:bodyPr>
          <a:lstStyle/>
          <a:p>
            <a:pPr>
              <a:lnSpc>
                <a:spcPts val="8960"/>
              </a:lnSpc>
            </a:pPr>
            <a:r>
              <a:rPr lang="en-US" sz="6400" dirty="0">
                <a:solidFill>
                  <a:srgbClr val="F8FFEF"/>
                </a:solidFill>
                <a:latin typeface="Roboto Condensed Bold"/>
              </a:rPr>
              <a:t> ÉNERGIE RENOUVELABLE</a:t>
            </a:r>
          </a:p>
        </p:txBody>
      </p:sp>
      <p:pic>
        <p:nvPicPr>
          <p:cNvPr id="10" name="Picture 10"/>
          <p:cNvPicPr>
            <a:picLocks noChangeAspect="1"/>
          </p:cNvPicPr>
          <p:nvPr/>
        </p:nvPicPr>
        <p:blipFill>
          <a:blip r:embed="rId3"/>
          <a:srcRect l="8256" r="22439"/>
          <a:stretch>
            <a:fillRect/>
          </a:stretch>
        </p:blipFill>
        <p:spPr>
          <a:xfrm>
            <a:off x="1028700" y="2477802"/>
            <a:ext cx="6396639" cy="6155145"/>
          </a:xfrm>
          <a:prstGeom prst="rect">
            <a:avLst/>
          </a:prstGeom>
        </p:spPr>
      </p:pic>
    </p:spTree>
    <p:extLst>
      <p:ext uri="{BB962C8B-B14F-4D97-AF65-F5344CB8AC3E}">
        <p14:creationId xmlns:p14="http://schemas.microsoft.com/office/powerpoint/2010/main" val="2498225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1000" fill="hold"/>
                                        <p:tgtEl>
                                          <p:spTgt spid="3"/>
                                        </p:tgtEl>
                                        <p:attrNameLst>
                                          <p:attrName>ppt_y</p:attrName>
                                        </p:attrNameLst>
                                      </p:cBhvr>
                                      <p:tavLst>
                                        <p:tav tm="0">
                                          <p:val>
                                            <p:strVal val="#ppt_y+.1"/>
                                          </p:val>
                                        </p:tav>
                                        <p:tav tm="100000">
                                          <p:val>
                                            <p:strVal val="#ppt_y"/>
                                          </p:val>
                                        </p:tav>
                                      </p:tavLst>
                                    </p:anim>
                                  </p:childTnLst>
                                </p:cTn>
                              </p:par>
                              <p:par>
                                <p:cTn id="16" presetID="42" presetClass="entr" presetSubtype="0" fill="hold" grpId="0" nodeType="with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1000"/>
                                        <p:tgtEl>
                                          <p:spTgt spid="4"/>
                                        </p:tgtEl>
                                      </p:cBhvr>
                                    </p:animEffect>
                                    <p:anim calcmode="lin" valueType="num">
                                      <p:cBhvr>
                                        <p:cTn id="19" dur="1000" fill="hold"/>
                                        <p:tgtEl>
                                          <p:spTgt spid="4"/>
                                        </p:tgtEl>
                                        <p:attrNameLst>
                                          <p:attrName>ppt_x</p:attrName>
                                        </p:attrNameLst>
                                      </p:cBhvr>
                                      <p:tavLst>
                                        <p:tav tm="0">
                                          <p:val>
                                            <p:strVal val="#ppt_x"/>
                                          </p:val>
                                        </p:tav>
                                        <p:tav tm="100000">
                                          <p:val>
                                            <p:strVal val="#ppt_x"/>
                                          </p:val>
                                        </p:tav>
                                      </p:tavLst>
                                    </p:anim>
                                    <p:anim calcmode="lin" valueType="num">
                                      <p:cBhvr>
                                        <p:cTn id="2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244357"/>
        </a:solidFill>
        <a:effectLst/>
      </p:bgPr>
    </p:bg>
    <p:spTree>
      <p:nvGrpSpPr>
        <p:cNvPr id="1" name=""/>
        <p:cNvGrpSpPr/>
        <p:nvPr/>
      </p:nvGrpSpPr>
      <p:grpSpPr>
        <a:xfrm>
          <a:off x="0" y="0"/>
          <a:ext cx="0" cy="0"/>
          <a:chOff x="0" y="0"/>
          <a:chExt cx="0" cy="0"/>
        </a:xfrm>
      </p:grpSpPr>
      <p:sp>
        <p:nvSpPr>
          <p:cNvPr id="2" name="AutoShape 2"/>
          <p:cNvSpPr/>
          <p:nvPr/>
        </p:nvSpPr>
        <p:spPr>
          <a:xfrm>
            <a:off x="1028700" y="2477802"/>
            <a:ext cx="6396639" cy="6155145"/>
          </a:xfrm>
          <a:prstGeom prst="rect">
            <a:avLst/>
          </a:prstGeom>
          <a:solidFill>
            <a:srgbClr val="F2FAFF"/>
          </a:solidFill>
        </p:spPr>
      </p:sp>
      <p:sp>
        <p:nvSpPr>
          <p:cNvPr id="3" name="AutoShape 3"/>
          <p:cNvSpPr/>
          <p:nvPr/>
        </p:nvSpPr>
        <p:spPr>
          <a:xfrm>
            <a:off x="10861550" y="2244481"/>
            <a:ext cx="6764939" cy="6155145"/>
          </a:xfrm>
          <a:prstGeom prst="rect">
            <a:avLst/>
          </a:prstGeom>
          <a:solidFill>
            <a:srgbClr val="F2FAFF"/>
          </a:solidFill>
        </p:spPr>
      </p:sp>
      <p:pic>
        <p:nvPicPr>
          <p:cNvPr id="4" name="Picture 4"/>
          <p:cNvPicPr>
            <a:picLocks noChangeAspect="1"/>
          </p:cNvPicPr>
          <p:nvPr/>
        </p:nvPicPr>
        <p:blipFill>
          <a:blip r:embed="rId4"/>
          <a:srcRect/>
          <a:stretch>
            <a:fillRect/>
          </a:stretch>
        </p:blipFill>
        <p:spPr>
          <a:xfrm>
            <a:off x="8122526" y="4533900"/>
            <a:ext cx="2164474" cy="2164474"/>
          </a:xfrm>
          <a:prstGeom prst="rect">
            <a:avLst/>
          </a:prstGeom>
        </p:spPr>
      </p:pic>
      <p:grpSp>
        <p:nvGrpSpPr>
          <p:cNvPr id="5" name="Group 5"/>
          <p:cNvGrpSpPr/>
          <p:nvPr/>
        </p:nvGrpSpPr>
        <p:grpSpPr>
          <a:xfrm>
            <a:off x="0" y="9009993"/>
            <a:ext cx="18288000" cy="1277007"/>
            <a:chOff x="0" y="0"/>
            <a:chExt cx="6186311" cy="431975"/>
          </a:xfrm>
        </p:grpSpPr>
        <p:sp>
          <p:nvSpPr>
            <p:cNvPr id="6" name="Freeform 6"/>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9DD520"/>
            </a:solidFill>
          </p:spPr>
        </p:sp>
      </p:grpSp>
      <p:sp>
        <p:nvSpPr>
          <p:cNvPr id="7" name="TextBox 7"/>
          <p:cNvSpPr txBox="1"/>
          <p:nvPr/>
        </p:nvSpPr>
        <p:spPr>
          <a:xfrm>
            <a:off x="11249648" y="2477802"/>
            <a:ext cx="6368442" cy="5588068"/>
          </a:xfrm>
          <a:prstGeom prst="rect">
            <a:avLst/>
          </a:prstGeom>
        </p:spPr>
        <p:txBody>
          <a:bodyPr wrap="square" lIns="0" tIns="0" rIns="0" bIns="0" rtlCol="0" anchor="t">
            <a:spAutoFit/>
          </a:bodyPr>
          <a:lstStyle/>
          <a:p>
            <a:pPr>
              <a:lnSpc>
                <a:spcPts val="6300"/>
              </a:lnSpc>
            </a:pPr>
            <a:r>
              <a:rPr lang="en-US" sz="4200" spc="105" dirty="0">
                <a:solidFill>
                  <a:srgbClr val="244357"/>
                </a:solidFill>
                <a:latin typeface="Roboto"/>
              </a:rPr>
              <a:t>Les </a:t>
            </a:r>
            <a:r>
              <a:rPr lang="en-US" sz="4200" spc="105" dirty="0" err="1">
                <a:solidFill>
                  <a:srgbClr val="244357"/>
                </a:solidFill>
                <a:latin typeface="Roboto"/>
              </a:rPr>
              <a:t>éoliennes</a:t>
            </a:r>
            <a:r>
              <a:rPr lang="en-US" sz="4200" spc="105" dirty="0">
                <a:solidFill>
                  <a:srgbClr val="244357"/>
                </a:solidFill>
                <a:latin typeface="Roboto"/>
              </a:rPr>
              <a:t> </a:t>
            </a:r>
            <a:r>
              <a:rPr lang="en-US" sz="4200" spc="105" dirty="0" err="1">
                <a:solidFill>
                  <a:srgbClr val="244357"/>
                </a:solidFill>
                <a:latin typeface="Roboto"/>
              </a:rPr>
              <a:t>peuvent</a:t>
            </a:r>
            <a:r>
              <a:rPr lang="en-US" sz="4200" spc="105" dirty="0">
                <a:solidFill>
                  <a:srgbClr val="244357"/>
                </a:solidFill>
                <a:latin typeface="Roboto"/>
              </a:rPr>
              <a:t> </a:t>
            </a:r>
            <a:r>
              <a:rPr lang="en-US" sz="4200" spc="105" dirty="0" err="1">
                <a:solidFill>
                  <a:srgbClr val="244357"/>
                </a:solidFill>
                <a:latin typeface="Roboto"/>
              </a:rPr>
              <a:t>être</a:t>
            </a:r>
            <a:r>
              <a:rPr lang="en-US" sz="4200" spc="105" dirty="0">
                <a:solidFill>
                  <a:srgbClr val="244357"/>
                </a:solidFill>
                <a:latin typeface="Roboto"/>
              </a:rPr>
              <a:t> </a:t>
            </a:r>
            <a:r>
              <a:rPr lang="en-US" sz="4200" spc="105" dirty="0" err="1">
                <a:solidFill>
                  <a:srgbClr val="244357"/>
                </a:solidFill>
                <a:latin typeface="Roboto"/>
              </a:rPr>
              <a:t>utilisées</a:t>
            </a:r>
            <a:r>
              <a:rPr lang="en-US" sz="4200" spc="105" dirty="0">
                <a:solidFill>
                  <a:srgbClr val="244357"/>
                </a:solidFill>
                <a:latin typeface="Roboto"/>
              </a:rPr>
              <a:t> pour </a:t>
            </a:r>
            <a:r>
              <a:rPr lang="en-US" sz="4200" spc="105" dirty="0" err="1">
                <a:solidFill>
                  <a:srgbClr val="244357"/>
                </a:solidFill>
                <a:latin typeface="Roboto"/>
              </a:rPr>
              <a:t>produire</a:t>
            </a:r>
            <a:r>
              <a:rPr lang="en-US" sz="4200" spc="105" dirty="0">
                <a:solidFill>
                  <a:srgbClr val="244357"/>
                </a:solidFill>
                <a:latin typeface="Roboto"/>
              </a:rPr>
              <a:t> de </a:t>
            </a:r>
            <a:r>
              <a:rPr lang="en-US" sz="4200" spc="105" dirty="0" err="1">
                <a:solidFill>
                  <a:srgbClr val="244357"/>
                </a:solidFill>
                <a:latin typeface="Roboto"/>
              </a:rPr>
              <a:t>l'électricité</a:t>
            </a:r>
            <a:r>
              <a:rPr lang="en-US" sz="4200" spc="105" dirty="0">
                <a:solidFill>
                  <a:srgbClr val="244357"/>
                </a:solidFill>
                <a:latin typeface="Roboto"/>
              </a:rPr>
              <a:t> </a:t>
            </a:r>
            <a:r>
              <a:rPr lang="en-US" sz="4200" spc="105" dirty="0" err="1">
                <a:solidFill>
                  <a:srgbClr val="244357"/>
                </a:solidFill>
                <a:latin typeface="Roboto"/>
              </a:rPr>
              <a:t>lorsqu'il</a:t>
            </a:r>
            <a:r>
              <a:rPr lang="en-US" sz="4200" spc="105" dirty="0">
                <a:solidFill>
                  <a:srgbClr val="244357"/>
                </a:solidFill>
                <a:latin typeface="Roboto"/>
              </a:rPr>
              <a:t> y a </a:t>
            </a:r>
            <a:r>
              <a:rPr lang="en-US" sz="4200" spc="105" dirty="0" err="1">
                <a:solidFill>
                  <a:srgbClr val="244357"/>
                </a:solidFill>
                <a:latin typeface="Roboto"/>
              </a:rPr>
              <a:t>suffisamment</a:t>
            </a:r>
            <a:r>
              <a:rPr lang="en-US" sz="4200" spc="105" dirty="0">
                <a:solidFill>
                  <a:srgbClr val="244357"/>
                </a:solidFill>
                <a:latin typeface="Roboto"/>
              </a:rPr>
              <a:t> de vent pour </a:t>
            </a:r>
            <a:r>
              <a:rPr lang="en-US" sz="4200" spc="105" dirty="0" err="1">
                <a:solidFill>
                  <a:srgbClr val="244357"/>
                </a:solidFill>
                <a:latin typeface="Roboto"/>
              </a:rPr>
              <a:t>déplacer</a:t>
            </a:r>
            <a:r>
              <a:rPr lang="en-US" sz="4200" spc="105" dirty="0">
                <a:solidFill>
                  <a:srgbClr val="244357"/>
                </a:solidFill>
                <a:latin typeface="Roboto"/>
              </a:rPr>
              <a:t> les </a:t>
            </a:r>
            <a:r>
              <a:rPr lang="en-US" sz="4200" spc="105" dirty="0" err="1">
                <a:solidFill>
                  <a:srgbClr val="244357"/>
                </a:solidFill>
                <a:latin typeface="Roboto"/>
              </a:rPr>
              <a:t>hélices</a:t>
            </a:r>
            <a:r>
              <a:rPr lang="en-US" sz="4200" spc="105" dirty="0">
                <a:solidFill>
                  <a:srgbClr val="244357"/>
                </a:solidFill>
                <a:latin typeface="Roboto"/>
              </a:rPr>
              <a:t>.</a:t>
            </a:r>
            <a:endParaRPr lang="en-US" sz="4200" spc="105" dirty="0">
              <a:solidFill>
                <a:srgbClr val="244357"/>
              </a:solidFill>
              <a:latin typeface="Roboto"/>
              <a:ea typeface="Roboto"/>
            </a:endParaRPr>
          </a:p>
        </p:txBody>
      </p:sp>
      <p:sp>
        <p:nvSpPr>
          <p:cNvPr id="8" name="TextBox 8"/>
          <p:cNvSpPr txBox="1"/>
          <p:nvPr/>
        </p:nvSpPr>
        <p:spPr>
          <a:xfrm>
            <a:off x="3752998" y="748543"/>
            <a:ext cx="10782004" cy="942721"/>
          </a:xfrm>
          <a:prstGeom prst="rect">
            <a:avLst/>
          </a:prstGeom>
        </p:spPr>
        <p:txBody>
          <a:bodyPr lIns="0" tIns="0" rIns="0" bIns="0" rtlCol="0" anchor="t">
            <a:spAutoFit/>
          </a:bodyPr>
          <a:lstStyle/>
          <a:p>
            <a:pPr lvl="0" algn="ctr">
              <a:lnSpc>
                <a:spcPts val="7231"/>
              </a:lnSpc>
              <a:spcBef>
                <a:spcPct val="0"/>
              </a:spcBef>
            </a:pPr>
            <a:r>
              <a:rPr lang="en-US" sz="6400" spc="672" dirty="0">
                <a:solidFill>
                  <a:srgbClr val="FFFFFF"/>
                </a:solidFill>
                <a:latin typeface="Roboto Condensed Bold"/>
              </a:rPr>
              <a:t>L'ÉNERGIE ÉOLIENNE</a:t>
            </a:r>
          </a:p>
        </p:txBody>
      </p:sp>
      <p:sp>
        <p:nvSpPr>
          <p:cNvPr id="9" name="TextBox 9"/>
          <p:cNvSpPr txBox="1"/>
          <p:nvPr/>
        </p:nvSpPr>
        <p:spPr>
          <a:xfrm>
            <a:off x="9525000" y="9170202"/>
            <a:ext cx="8560127" cy="1070742"/>
          </a:xfrm>
          <a:prstGeom prst="rect">
            <a:avLst/>
          </a:prstGeom>
        </p:spPr>
        <p:txBody>
          <a:bodyPr wrap="square" lIns="0" tIns="0" rIns="0" bIns="0" rtlCol="0" anchor="t">
            <a:spAutoFit/>
          </a:bodyPr>
          <a:lstStyle/>
          <a:p>
            <a:pPr>
              <a:lnSpc>
                <a:spcPts val="8960"/>
              </a:lnSpc>
            </a:pPr>
            <a:r>
              <a:rPr lang="en-US" sz="6400" dirty="0">
                <a:solidFill>
                  <a:srgbClr val="F8FFEF"/>
                </a:solidFill>
                <a:latin typeface="Roboto Condensed Bold"/>
              </a:rPr>
              <a:t> ÉNERGIE RENOUVELABLE</a:t>
            </a:r>
          </a:p>
        </p:txBody>
      </p:sp>
      <p:pic>
        <p:nvPicPr>
          <p:cNvPr id="10" name="THE ENVIRONMENT AND CLIMATE CHANGE (11)">
            <a:hlinkClick r:id="" action="ppaction://media"/>
            <a:extLst>
              <a:ext uri="{FF2B5EF4-FFF2-40B4-BE49-F238E27FC236}">
                <a16:creationId xmlns:a16="http://schemas.microsoft.com/office/drawing/2014/main" id="{B513B98F-5EB6-455F-8C46-295A26966504}"/>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6548" t="23281" r="56120" b="16667"/>
          <a:stretch/>
        </p:blipFill>
        <p:spPr>
          <a:xfrm>
            <a:off x="1028699" y="2336507"/>
            <a:ext cx="6972301" cy="6308847"/>
          </a:xfrm>
          <a:prstGeom prst="rect">
            <a:avLst/>
          </a:prstGeom>
        </p:spPr>
      </p:pic>
    </p:spTree>
    <p:extLst>
      <p:ext uri="{BB962C8B-B14F-4D97-AF65-F5344CB8AC3E}">
        <p14:creationId xmlns:p14="http://schemas.microsoft.com/office/powerpoint/2010/main" val="1150789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cTn>
                              </p:par>
                            </p:childTnLst>
                          </p:cTn>
                        </p:par>
                        <p:par>
                          <p:cTn id="22" fill="hold">
                            <p:stCondLst>
                              <p:cond delay="1000"/>
                            </p:stCondLst>
                            <p:childTnLst>
                              <p:par>
                                <p:cTn id="23" presetID="1" presetClass="mediacall" presetSubtype="0" fill="hold" nodeType="afterEffect">
                                  <p:stCondLst>
                                    <p:cond delay="0"/>
                                  </p:stCondLst>
                                  <p:childTnLst>
                                    <p:cmd type="call" cmd="playFrom(0.0)">
                                      <p:cBhvr>
                                        <p:cTn id="24" dur="22967"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25" fill="hold" display="0">
                  <p:stCondLst>
                    <p:cond delay="indefinite"/>
                  </p:stCondLst>
                </p:cTn>
                <p:tgtEl>
                  <p:spTgt spid="10"/>
                </p:tgtEl>
              </p:cMediaNode>
            </p:video>
            <p:seq concurrent="1" nextAc="seek">
              <p:cTn id="26" restart="whenNotActive" fill="hold" evtFilter="cancelBubble" nodeType="interactiveSeq">
                <p:stCondLst>
                  <p:cond evt="onClick" delay="0">
                    <p:tgtEl>
                      <p:spTgt spid="10"/>
                    </p:tgtEl>
                  </p:cond>
                </p:stCondLst>
                <p:endSync evt="end" delay="0">
                  <p:rtn val="all"/>
                </p:endSync>
                <p:childTnLst>
                  <p:par>
                    <p:cTn id="27" fill="hold">
                      <p:stCondLst>
                        <p:cond delay="0"/>
                      </p:stCondLst>
                      <p:childTnLst>
                        <p:par>
                          <p:cTn id="28" fill="hold">
                            <p:stCondLst>
                              <p:cond delay="0"/>
                            </p:stCondLst>
                            <p:childTnLst>
                              <p:par>
                                <p:cTn id="29" presetID="2" presetClass="mediacall" presetSubtype="0" fill="hold" nodeType="clickEffect">
                                  <p:stCondLst>
                                    <p:cond delay="0"/>
                                  </p:stCondLst>
                                  <p:childTnLst>
                                    <p:cmd type="call" cmd="togglePause">
                                      <p:cBhvr>
                                        <p:cTn id="30" dur="1" fill="hold"/>
                                        <p:tgtEl>
                                          <p:spTgt spid="10"/>
                                        </p:tgtEl>
                                      </p:cBhvr>
                                    </p:cmd>
                                  </p:childTnLst>
                                </p:cTn>
                              </p:par>
                            </p:childTnLst>
                          </p:cTn>
                        </p:par>
                      </p:childTnLst>
                    </p:cTn>
                  </p:par>
                </p:childTnLst>
              </p:cTn>
              <p:nextCondLst>
                <p:cond evt="onClick" delay="0">
                  <p:tgtEl>
                    <p:spTgt spid="10"/>
                  </p:tgtEl>
                </p:cond>
              </p:nextCondLst>
            </p:seq>
          </p:childTnLst>
        </p:cTn>
      </p:par>
    </p:tnLst>
    <p:bldLst>
      <p:bldP spid="7"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244357"/>
        </a:solidFill>
        <a:effectLst/>
      </p:bgPr>
    </p:bg>
    <p:spTree>
      <p:nvGrpSpPr>
        <p:cNvPr id="1" name=""/>
        <p:cNvGrpSpPr/>
        <p:nvPr/>
      </p:nvGrpSpPr>
      <p:grpSpPr>
        <a:xfrm>
          <a:off x="0" y="0"/>
          <a:ext cx="0" cy="0"/>
          <a:chOff x="0" y="0"/>
          <a:chExt cx="0" cy="0"/>
        </a:xfrm>
      </p:grpSpPr>
      <p:sp>
        <p:nvSpPr>
          <p:cNvPr id="2" name="AutoShape 2"/>
          <p:cNvSpPr/>
          <p:nvPr/>
        </p:nvSpPr>
        <p:spPr>
          <a:xfrm>
            <a:off x="1028700" y="2477802"/>
            <a:ext cx="6396639" cy="6155145"/>
          </a:xfrm>
          <a:prstGeom prst="rect">
            <a:avLst/>
          </a:prstGeom>
          <a:solidFill>
            <a:srgbClr val="F2FAFF"/>
          </a:solidFill>
        </p:spPr>
      </p:sp>
      <p:sp>
        <p:nvSpPr>
          <p:cNvPr id="3" name="AutoShape 3"/>
          <p:cNvSpPr/>
          <p:nvPr/>
        </p:nvSpPr>
        <p:spPr>
          <a:xfrm>
            <a:off x="10861550" y="2477802"/>
            <a:ext cx="6764939" cy="6155145"/>
          </a:xfrm>
          <a:prstGeom prst="rect">
            <a:avLst/>
          </a:prstGeom>
          <a:solidFill>
            <a:srgbClr val="F2FAFF"/>
          </a:solidFill>
        </p:spPr>
      </p:sp>
      <p:pic>
        <p:nvPicPr>
          <p:cNvPr id="4" name="Picture 4"/>
          <p:cNvPicPr>
            <a:picLocks noChangeAspect="1"/>
          </p:cNvPicPr>
          <p:nvPr/>
        </p:nvPicPr>
        <p:blipFill>
          <a:blip r:embed="rId4"/>
          <a:srcRect/>
          <a:stretch>
            <a:fillRect/>
          </a:stretch>
        </p:blipFill>
        <p:spPr>
          <a:xfrm>
            <a:off x="8001000" y="4412374"/>
            <a:ext cx="2286000" cy="2286000"/>
          </a:xfrm>
          <a:prstGeom prst="rect">
            <a:avLst/>
          </a:prstGeom>
        </p:spPr>
      </p:pic>
      <p:grpSp>
        <p:nvGrpSpPr>
          <p:cNvPr id="5" name="Group 5"/>
          <p:cNvGrpSpPr/>
          <p:nvPr/>
        </p:nvGrpSpPr>
        <p:grpSpPr>
          <a:xfrm>
            <a:off x="0" y="9009993"/>
            <a:ext cx="18288000" cy="1277007"/>
            <a:chOff x="0" y="0"/>
            <a:chExt cx="6186311" cy="431975"/>
          </a:xfrm>
        </p:grpSpPr>
        <p:sp>
          <p:nvSpPr>
            <p:cNvPr id="6" name="Freeform 6"/>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9DD520"/>
            </a:solidFill>
          </p:spPr>
        </p:sp>
      </p:grpSp>
      <p:sp>
        <p:nvSpPr>
          <p:cNvPr id="7" name="TextBox 7"/>
          <p:cNvSpPr txBox="1"/>
          <p:nvPr/>
        </p:nvSpPr>
        <p:spPr>
          <a:xfrm>
            <a:off x="11347310" y="3101734"/>
            <a:ext cx="5793420" cy="3972241"/>
          </a:xfrm>
          <a:prstGeom prst="rect">
            <a:avLst/>
          </a:prstGeom>
        </p:spPr>
        <p:txBody>
          <a:bodyPr lIns="0" tIns="0" rIns="0" bIns="0" rtlCol="0" anchor="t">
            <a:spAutoFit/>
          </a:bodyPr>
          <a:lstStyle/>
          <a:p>
            <a:pPr>
              <a:lnSpc>
                <a:spcPts val="6300"/>
              </a:lnSpc>
            </a:pPr>
            <a:r>
              <a:rPr lang="en-US" sz="4200" spc="105" dirty="0" err="1">
                <a:solidFill>
                  <a:srgbClr val="244357"/>
                </a:solidFill>
                <a:latin typeface="Roboto"/>
              </a:rPr>
              <a:t>L'électricité</a:t>
            </a:r>
            <a:r>
              <a:rPr lang="en-US" sz="4200" spc="105" dirty="0">
                <a:solidFill>
                  <a:srgbClr val="244357"/>
                </a:solidFill>
                <a:latin typeface="Roboto"/>
              </a:rPr>
              <a:t> </a:t>
            </a:r>
            <a:r>
              <a:rPr lang="en-US" sz="4200" spc="105" dirty="0" err="1">
                <a:solidFill>
                  <a:srgbClr val="244357"/>
                </a:solidFill>
                <a:latin typeface="Roboto"/>
              </a:rPr>
              <a:t>est</a:t>
            </a:r>
            <a:r>
              <a:rPr lang="en-US" sz="4200" spc="105" dirty="0">
                <a:solidFill>
                  <a:srgbClr val="244357"/>
                </a:solidFill>
                <a:latin typeface="Roboto"/>
              </a:rPr>
              <a:t> </a:t>
            </a:r>
            <a:r>
              <a:rPr lang="en-US" sz="4200" spc="105" dirty="0" err="1">
                <a:solidFill>
                  <a:srgbClr val="244357"/>
                </a:solidFill>
                <a:latin typeface="Roboto"/>
              </a:rPr>
              <a:t>produite</a:t>
            </a:r>
            <a:r>
              <a:rPr lang="en-US" sz="4200" spc="105" dirty="0">
                <a:solidFill>
                  <a:srgbClr val="244357"/>
                </a:solidFill>
                <a:latin typeface="Roboto"/>
              </a:rPr>
              <a:t> </a:t>
            </a:r>
            <a:r>
              <a:rPr lang="en-US" sz="4200" spc="105" dirty="0" err="1">
                <a:solidFill>
                  <a:srgbClr val="244357"/>
                </a:solidFill>
                <a:latin typeface="Roboto"/>
              </a:rPr>
              <a:t>en</a:t>
            </a:r>
            <a:r>
              <a:rPr lang="en-US" sz="4200" spc="105" dirty="0">
                <a:solidFill>
                  <a:srgbClr val="244357"/>
                </a:solidFill>
                <a:latin typeface="Roboto"/>
              </a:rPr>
              <a:t> </a:t>
            </a:r>
            <a:r>
              <a:rPr lang="en-US" sz="4200" spc="105" dirty="0" err="1">
                <a:solidFill>
                  <a:srgbClr val="244357"/>
                </a:solidFill>
                <a:latin typeface="Roboto"/>
              </a:rPr>
              <a:t>manipulant</a:t>
            </a:r>
            <a:r>
              <a:rPr lang="en-US" sz="4200" spc="105" dirty="0">
                <a:solidFill>
                  <a:srgbClr val="244357"/>
                </a:solidFill>
                <a:latin typeface="Roboto"/>
              </a:rPr>
              <a:t> la masse </a:t>
            </a:r>
            <a:r>
              <a:rPr lang="en-US" sz="4200" spc="105" dirty="0" err="1">
                <a:solidFill>
                  <a:srgbClr val="244357"/>
                </a:solidFill>
                <a:latin typeface="Roboto"/>
              </a:rPr>
              <a:t>d'eau</a:t>
            </a:r>
            <a:r>
              <a:rPr lang="en-US" sz="4200" spc="105" dirty="0">
                <a:solidFill>
                  <a:srgbClr val="244357"/>
                </a:solidFill>
                <a:latin typeface="Roboto"/>
              </a:rPr>
              <a:t> pour faire </a:t>
            </a:r>
            <a:r>
              <a:rPr lang="en-US" sz="4200" spc="105" dirty="0" err="1">
                <a:solidFill>
                  <a:srgbClr val="244357"/>
                </a:solidFill>
                <a:latin typeface="Roboto"/>
              </a:rPr>
              <a:t>tourner</a:t>
            </a:r>
            <a:r>
              <a:rPr lang="en-US" sz="4200" spc="105" dirty="0">
                <a:solidFill>
                  <a:srgbClr val="244357"/>
                </a:solidFill>
                <a:latin typeface="Roboto"/>
              </a:rPr>
              <a:t> les turbines.</a:t>
            </a:r>
          </a:p>
        </p:txBody>
      </p:sp>
      <p:sp>
        <p:nvSpPr>
          <p:cNvPr id="8" name="TextBox 8"/>
          <p:cNvSpPr txBox="1"/>
          <p:nvPr/>
        </p:nvSpPr>
        <p:spPr>
          <a:xfrm>
            <a:off x="3048000" y="748543"/>
            <a:ext cx="11487002" cy="923330"/>
          </a:xfrm>
          <a:prstGeom prst="rect">
            <a:avLst/>
          </a:prstGeom>
        </p:spPr>
        <p:txBody>
          <a:bodyPr wrap="square" lIns="0" tIns="0" rIns="0" bIns="0" rtlCol="0" anchor="t">
            <a:spAutoFit/>
          </a:bodyPr>
          <a:lstStyle/>
          <a:p>
            <a:pPr lvl="0" algn="ctr">
              <a:lnSpc>
                <a:spcPts val="7231"/>
              </a:lnSpc>
              <a:spcBef>
                <a:spcPct val="0"/>
              </a:spcBef>
            </a:pPr>
            <a:r>
              <a:rPr lang="en-US" sz="6400" spc="672" dirty="0">
                <a:solidFill>
                  <a:srgbClr val="FFFFFF"/>
                </a:solidFill>
                <a:latin typeface="Roboto Condensed Bold"/>
              </a:rPr>
              <a:t>ÉNERGIE HYDROÉLECTRIQUE</a:t>
            </a:r>
          </a:p>
        </p:txBody>
      </p:sp>
      <p:pic>
        <p:nvPicPr>
          <p:cNvPr id="10" name="THE ENVIRONMENT AND CLIMATE CHANGE (12)">
            <a:hlinkClick r:id="" action="ppaction://media"/>
            <a:extLst>
              <a:ext uri="{FF2B5EF4-FFF2-40B4-BE49-F238E27FC236}">
                <a16:creationId xmlns:a16="http://schemas.microsoft.com/office/drawing/2014/main" id="{47A918A6-68E8-4605-892B-646932A824A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4274" t="25190" r="57820" b="17608"/>
          <a:stretch/>
        </p:blipFill>
        <p:spPr>
          <a:xfrm>
            <a:off x="661511" y="2477801"/>
            <a:ext cx="7251228" cy="6155145"/>
          </a:xfrm>
          <a:prstGeom prst="rect">
            <a:avLst/>
          </a:prstGeom>
        </p:spPr>
      </p:pic>
      <p:sp>
        <p:nvSpPr>
          <p:cNvPr id="11" name="TextBox 9">
            <a:extLst>
              <a:ext uri="{FF2B5EF4-FFF2-40B4-BE49-F238E27FC236}">
                <a16:creationId xmlns:a16="http://schemas.microsoft.com/office/drawing/2014/main" id="{9FD6B539-7704-CC47-A23F-057E6FD450E3}"/>
              </a:ext>
            </a:extLst>
          </p:cNvPr>
          <p:cNvSpPr txBox="1"/>
          <p:nvPr/>
        </p:nvSpPr>
        <p:spPr>
          <a:xfrm>
            <a:off x="9525000" y="9170202"/>
            <a:ext cx="8560127" cy="1070742"/>
          </a:xfrm>
          <a:prstGeom prst="rect">
            <a:avLst/>
          </a:prstGeom>
        </p:spPr>
        <p:txBody>
          <a:bodyPr wrap="square" lIns="0" tIns="0" rIns="0" bIns="0" rtlCol="0" anchor="t">
            <a:spAutoFit/>
          </a:bodyPr>
          <a:lstStyle/>
          <a:p>
            <a:pPr>
              <a:lnSpc>
                <a:spcPts val="8960"/>
              </a:lnSpc>
            </a:pPr>
            <a:r>
              <a:rPr lang="en-US" sz="6400" dirty="0">
                <a:solidFill>
                  <a:srgbClr val="F8FFEF"/>
                </a:solidFill>
                <a:latin typeface="Roboto Condensed Bold"/>
              </a:rPr>
              <a:t> ÉNERGIE RENOUVELABLE</a:t>
            </a:r>
          </a:p>
        </p:txBody>
      </p:sp>
    </p:spTree>
    <p:extLst>
      <p:ext uri="{BB962C8B-B14F-4D97-AF65-F5344CB8AC3E}">
        <p14:creationId xmlns:p14="http://schemas.microsoft.com/office/powerpoint/2010/main" val="2536515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mediacall" presetSubtype="0" fill="hold" nodeType="clickEffect">
                                  <p:stCondLst>
                                    <p:cond delay="0"/>
                                  </p:stCondLst>
                                  <p:childTnLst>
                                    <p:cmd type="call" cmd="playFrom(0.0)">
                                      <p:cBhvr>
                                        <p:cTn id="13" dur="1370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4" fill="hold" display="0">
                  <p:stCondLst>
                    <p:cond delay="indefinite"/>
                  </p:stCondLst>
                </p:cTn>
                <p:tgtEl>
                  <p:spTgt spid="10"/>
                </p:tgtEl>
              </p:cMediaNode>
            </p:vide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244357"/>
        </a:solidFill>
        <a:effectLst/>
      </p:bgPr>
    </p:bg>
    <p:spTree>
      <p:nvGrpSpPr>
        <p:cNvPr id="1" name=""/>
        <p:cNvGrpSpPr/>
        <p:nvPr/>
      </p:nvGrpSpPr>
      <p:grpSpPr>
        <a:xfrm>
          <a:off x="0" y="0"/>
          <a:ext cx="0" cy="0"/>
          <a:chOff x="0" y="0"/>
          <a:chExt cx="0" cy="0"/>
        </a:xfrm>
      </p:grpSpPr>
      <p:sp>
        <p:nvSpPr>
          <p:cNvPr id="2" name="AutoShape 2"/>
          <p:cNvSpPr/>
          <p:nvPr/>
        </p:nvSpPr>
        <p:spPr>
          <a:xfrm>
            <a:off x="1028700" y="2477802"/>
            <a:ext cx="6396639" cy="6155145"/>
          </a:xfrm>
          <a:prstGeom prst="rect">
            <a:avLst/>
          </a:prstGeom>
          <a:solidFill>
            <a:srgbClr val="F2FAFF"/>
          </a:solidFill>
        </p:spPr>
      </p:sp>
      <p:sp>
        <p:nvSpPr>
          <p:cNvPr id="3" name="AutoShape 3"/>
          <p:cNvSpPr/>
          <p:nvPr/>
        </p:nvSpPr>
        <p:spPr>
          <a:xfrm>
            <a:off x="10861550" y="2477802"/>
            <a:ext cx="6764939" cy="6155145"/>
          </a:xfrm>
          <a:prstGeom prst="rect">
            <a:avLst/>
          </a:prstGeom>
          <a:solidFill>
            <a:srgbClr val="F2FAFF"/>
          </a:solidFill>
        </p:spPr>
      </p:sp>
      <p:pic>
        <p:nvPicPr>
          <p:cNvPr id="4" name="Picture 4"/>
          <p:cNvPicPr>
            <a:picLocks noChangeAspect="1"/>
          </p:cNvPicPr>
          <p:nvPr/>
        </p:nvPicPr>
        <p:blipFill>
          <a:blip r:embed="rId4"/>
          <a:srcRect/>
          <a:stretch>
            <a:fillRect/>
          </a:stretch>
        </p:blipFill>
        <p:spPr>
          <a:xfrm>
            <a:off x="8001000" y="4412374"/>
            <a:ext cx="2286000" cy="2286000"/>
          </a:xfrm>
          <a:prstGeom prst="rect">
            <a:avLst/>
          </a:prstGeom>
        </p:spPr>
      </p:pic>
      <p:grpSp>
        <p:nvGrpSpPr>
          <p:cNvPr id="5" name="Group 5"/>
          <p:cNvGrpSpPr/>
          <p:nvPr/>
        </p:nvGrpSpPr>
        <p:grpSpPr>
          <a:xfrm>
            <a:off x="0" y="9009993"/>
            <a:ext cx="18288000" cy="1277007"/>
            <a:chOff x="0" y="0"/>
            <a:chExt cx="6186311" cy="431975"/>
          </a:xfrm>
        </p:grpSpPr>
        <p:sp>
          <p:nvSpPr>
            <p:cNvPr id="6" name="Freeform 6"/>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9DD520"/>
            </a:solidFill>
          </p:spPr>
        </p:sp>
      </p:grpSp>
      <p:sp>
        <p:nvSpPr>
          <p:cNvPr id="7" name="TextBox 7"/>
          <p:cNvSpPr txBox="1"/>
          <p:nvPr/>
        </p:nvSpPr>
        <p:spPr>
          <a:xfrm>
            <a:off x="11347309" y="2761340"/>
            <a:ext cx="5793420" cy="5588068"/>
          </a:xfrm>
          <a:prstGeom prst="rect">
            <a:avLst/>
          </a:prstGeom>
        </p:spPr>
        <p:txBody>
          <a:bodyPr lIns="0" tIns="0" rIns="0" bIns="0" rtlCol="0" anchor="t">
            <a:spAutoFit/>
          </a:bodyPr>
          <a:lstStyle/>
          <a:p>
            <a:pPr>
              <a:lnSpc>
                <a:spcPts val="6300"/>
              </a:lnSpc>
            </a:pPr>
            <a:r>
              <a:rPr lang="en-US" sz="4200" spc="105" dirty="0">
                <a:solidFill>
                  <a:srgbClr val="244357"/>
                </a:solidFill>
                <a:latin typeface="Roboto"/>
              </a:rPr>
              <a:t>Les </a:t>
            </a:r>
            <a:r>
              <a:rPr lang="en-US" sz="4200" spc="105" dirty="0" err="1">
                <a:solidFill>
                  <a:srgbClr val="244357"/>
                </a:solidFill>
                <a:latin typeface="Roboto"/>
              </a:rPr>
              <a:t>océans</a:t>
            </a:r>
            <a:r>
              <a:rPr lang="en-US" sz="4200" spc="105" dirty="0">
                <a:solidFill>
                  <a:srgbClr val="244357"/>
                </a:solidFill>
                <a:latin typeface="Roboto"/>
              </a:rPr>
              <a:t> </a:t>
            </a:r>
            <a:r>
              <a:rPr lang="en-US" sz="4200" spc="105" dirty="0" err="1">
                <a:solidFill>
                  <a:srgbClr val="244357"/>
                </a:solidFill>
                <a:latin typeface="Roboto"/>
              </a:rPr>
              <a:t>peuvent</a:t>
            </a:r>
            <a:r>
              <a:rPr lang="en-US" sz="4200" spc="105" dirty="0">
                <a:solidFill>
                  <a:srgbClr val="244357"/>
                </a:solidFill>
                <a:latin typeface="Roboto"/>
              </a:rPr>
              <a:t> </a:t>
            </a:r>
            <a:r>
              <a:rPr lang="en-US" sz="4200" spc="105" dirty="0" err="1">
                <a:solidFill>
                  <a:srgbClr val="244357"/>
                </a:solidFill>
                <a:latin typeface="Roboto"/>
              </a:rPr>
              <a:t>produire</a:t>
            </a:r>
            <a:r>
              <a:rPr lang="en-US" sz="4200" spc="105" dirty="0">
                <a:solidFill>
                  <a:srgbClr val="244357"/>
                </a:solidFill>
                <a:latin typeface="Roboto"/>
              </a:rPr>
              <a:t> de </a:t>
            </a:r>
            <a:r>
              <a:rPr lang="en-US" sz="4200" spc="105" dirty="0" err="1">
                <a:solidFill>
                  <a:srgbClr val="244357"/>
                </a:solidFill>
                <a:latin typeface="Roboto"/>
              </a:rPr>
              <a:t>l'énergie</a:t>
            </a:r>
            <a:r>
              <a:rPr lang="en-US" sz="4200" spc="105" dirty="0">
                <a:solidFill>
                  <a:srgbClr val="244357"/>
                </a:solidFill>
                <a:latin typeface="Roboto"/>
              </a:rPr>
              <a:t> </a:t>
            </a:r>
            <a:r>
              <a:rPr lang="en-US" sz="4200" spc="105" dirty="0" err="1">
                <a:solidFill>
                  <a:srgbClr val="244357"/>
                </a:solidFill>
                <a:latin typeface="Roboto"/>
              </a:rPr>
              <a:t>thermique</a:t>
            </a:r>
            <a:r>
              <a:rPr lang="en-US" sz="4200" spc="105" dirty="0">
                <a:solidFill>
                  <a:srgbClr val="244357"/>
                </a:solidFill>
                <a:latin typeface="Roboto"/>
              </a:rPr>
              <a:t> </a:t>
            </a:r>
            <a:r>
              <a:rPr lang="en-US" sz="4200" spc="105" dirty="0" err="1">
                <a:solidFill>
                  <a:srgbClr val="244357"/>
                </a:solidFill>
                <a:latin typeface="Roboto"/>
              </a:rPr>
              <a:t>à</a:t>
            </a:r>
            <a:r>
              <a:rPr lang="en-US" sz="4200" spc="105" dirty="0">
                <a:solidFill>
                  <a:srgbClr val="244357"/>
                </a:solidFill>
                <a:latin typeface="Roboto"/>
              </a:rPr>
              <a:t> </a:t>
            </a:r>
            <a:r>
              <a:rPr lang="en-US" sz="4200" spc="105" dirty="0" err="1">
                <a:solidFill>
                  <a:srgbClr val="244357"/>
                </a:solidFill>
                <a:latin typeface="Roboto"/>
              </a:rPr>
              <a:t>partir</a:t>
            </a:r>
            <a:r>
              <a:rPr lang="en-US" sz="4200" spc="105" dirty="0">
                <a:solidFill>
                  <a:srgbClr val="244357"/>
                </a:solidFill>
                <a:latin typeface="Roboto"/>
              </a:rPr>
              <a:t> de la </a:t>
            </a:r>
            <a:r>
              <a:rPr lang="en-US" sz="4200" spc="105" dirty="0" err="1">
                <a:solidFill>
                  <a:srgbClr val="244357"/>
                </a:solidFill>
                <a:latin typeface="Roboto"/>
              </a:rPr>
              <a:t>chaleur</a:t>
            </a:r>
            <a:r>
              <a:rPr lang="en-US" sz="4200" spc="105" dirty="0">
                <a:solidFill>
                  <a:srgbClr val="244357"/>
                </a:solidFill>
                <a:latin typeface="Roboto"/>
              </a:rPr>
              <a:t> du soleil et de </a:t>
            </a:r>
            <a:r>
              <a:rPr lang="en-US" sz="4200" spc="105" dirty="0" err="1">
                <a:solidFill>
                  <a:srgbClr val="244357"/>
                </a:solidFill>
                <a:latin typeface="Roboto"/>
              </a:rPr>
              <a:t>l'énergie</a:t>
            </a:r>
            <a:r>
              <a:rPr lang="en-US" sz="4200" spc="105" dirty="0">
                <a:solidFill>
                  <a:srgbClr val="244357"/>
                </a:solidFill>
                <a:latin typeface="Roboto"/>
              </a:rPr>
              <a:t> </a:t>
            </a:r>
            <a:r>
              <a:rPr lang="en-US" sz="4200" spc="105" dirty="0" err="1">
                <a:solidFill>
                  <a:srgbClr val="244357"/>
                </a:solidFill>
                <a:latin typeface="Roboto"/>
              </a:rPr>
              <a:t>mécanique</a:t>
            </a:r>
            <a:r>
              <a:rPr lang="en-US" sz="4200" spc="105" dirty="0">
                <a:solidFill>
                  <a:srgbClr val="244357"/>
                </a:solidFill>
                <a:latin typeface="Roboto"/>
              </a:rPr>
              <a:t> des marées et des </a:t>
            </a:r>
            <a:r>
              <a:rPr lang="en-US" sz="4200" spc="105" dirty="0" err="1">
                <a:solidFill>
                  <a:srgbClr val="244357"/>
                </a:solidFill>
                <a:latin typeface="Roboto"/>
              </a:rPr>
              <a:t>vagues</a:t>
            </a:r>
            <a:r>
              <a:rPr lang="en-US" sz="4200" spc="105" dirty="0">
                <a:solidFill>
                  <a:srgbClr val="244357"/>
                </a:solidFill>
                <a:latin typeface="Roboto"/>
              </a:rPr>
              <a:t>.</a:t>
            </a:r>
          </a:p>
        </p:txBody>
      </p:sp>
      <p:sp>
        <p:nvSpPr>
          <p:cNvPr id="8" name="TextBox 8"/>
          <p:cNvSpPr txBox="1"/>
          <p:nvPr/>
        </p:nvSpPr>
        <p:spPr>
          <a:xfrm>
            <a:off x="3752998" y="748543"/>
            <a:ext cx="10782004" cy="942721"/>
          </a:xfrm>
          <a:prstGeom prst="rect">
            <a:avLst/>
          </a:prstGeom>
        </p:spPr>
        <p:txBody>
          <a:bodyPr lIns="0" tIns="0" rIns="0" bIns="0" rtlCol="0" anchor="t">
            <a:spAutoFit/>
          </a:bodyPr>
          <a:lstStyle/>
          <a:p>
            <a:pPr lvl="0" algn="ctr">
              <a:lnSpc>
                <a:spcPts val="7231"/>
              </a:lnSpc>
              <a:spcBef>
                <a:spcPct val="0"/>
              </a:spcBef>
            </a:pPr>
            <a:r>
              <a:rPr lang="en-US" sz="6400" spc="672" dirty="0">
                <a:solidFill>
                  <a:srgbClr val="FFFFFF"/>
                </a:solidFill>
                <a:latin typeface="Roboto Condensed Bold"/>
              </a:rPr>
              <a:t>ÉNERGIE OCÉANIQUE</a:t>
            </a:r>
          </a:p>
        </p:txBody>
      </p:sp>
      <p:pic>
        <p:nvPicPr>
          <p:cNvPr id="10" name="THE ENVIRONMENT AND CLIMATE CHANGE (13)">
            <a:hlinkClick r:id="" action="ppaction://media"/>
            <a:extLst>
              <a:ext uri="{FF2B5EF4-FFF2-40B4-BE49-F238E27FC236}">
                <a16:creationId xmlns:a16="http://schemas.microsoft.com/office/drawing/2014/main" id="{223EAF04-8344-465C-83ED-59B9849CCBE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5208" t="23148" r="59607" b="17608"/>
          <a:stretch/>
        </p:blipFill>
        <p:spPr>
          <a:xfrm>
            <a:off x="764591" y="2416924"/>
            <a:ext cx="6764938" cy="6384176"/>
          </a:xfrm>
          <a:prstGeom prst="rect">
            <a:avLst/>
          </a:prstGeom>
        </p:spPr>
      </p:pic>
      <p:sp>
        <p:nvSpPr>
          <p:cNvPr id="12" name="TextBox 9">
            <a:extLst>
              <a:ext uri="{FF2B5EF4-FFF2-40B4-BE49-F238E27FC236}">
                <a16:creationId xmlns:a16="http://schemas.microsoft.com/office/drawing/2014/main" id="{112B86D1-5444-EF42-BC23-CF8351C33B6F}"/>
              </a:ext>
            </a:extLst>
          </p:cNvPr>
          <p:cNvSpPr txBox="1"/>
          <p:nvPr/>
        </p:nvSpPr>
        <p:spPr>
          <a:xfrm>
            <a:off x="9525000" y="9170202"/>
            <a:ext cx="8560127" cy="1070742"/>
          </a:xfrm>
          <a:prstGeom prst="rect">
            <a:avLst/>
          </a:prstGeom>
        </p:spPr>
        <p:txBody>
          <a:bodyPr wrap="square" lIns="0" tIns="0" rIns="0" bIns="0" rtlCol="0" anchor="t">
            <a:spAutoFit/>
          </a:bodyPr>
          <a:lstStyle/>
          <a:p>
            <a:pPr>
              <a:lnSpc>
                <a:spcPts val="8960"/>
              </a:lnSpc>
            </a:pPr>
            <a:r>
              <a:rPr lang="en-US" sz="6400" dirty="0">
                <a:solidFill>
                  <a:srgbClr val="F8FFEF"/>
                </a:solidFill>
                <a:latin typeface="Roboto Condensed Bold"/>
              </a:rPr>
              <a:t> ÉNERGIE RENOUVELABLE</a:t>
            </a:r>
          </a:p>
        </p:txBody>
      </p:sp>
    </p:spTree>
    <p:extLst>
      <p:ext uri="{BB962C8B-B14F-4D97-AF65-F5344CB8AC3E}">
        <p14:creationId xmlns:p14="http://schemas.microsoft.com/office/powerpoint/2010/main" val="486530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 presetClass="mediacall" presetSubtype="0" fill="hold" nodeType="clickEffect">
                                  <p:stCondLst>
                                    <p:cond delay="0"/>
                                  </p:stCondLst>
                                  <p:childTnLst>
                                    <p:cmd type="call" cmd="playFrom(0.0)">
                                      <p:cBhvr>
                                        <p:cTn id="25" dur="7367"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26" fill="hold" display="0">
                  <p:stCondLst>
                    <p:cond delay="indefinite"/>
                  </p:stCondLst>
                </p:cTn>
                <p:tgtEl>
                  <p:spTgt spid="10"/>
                </p:tgtEl>
              </p:cMediaNode>
            </p:video>
          </p:childTnLst>
        </p:cTn>
      </p:par>
    </p:tnLst>
    <p:bldLst>
      <p:bldP spid="7"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244357"/>
        </a:solidFill>
        <a:effectLst/>
      </p:bgPr>
    </p:bg>
    <p:spTree>
      <p:nvGrpSpPr>
        <p:cNvPr id="1" name=""/>
        <p:cNvGrpSpPr/>
        <p:nvPr/>
      </p:nvGrpSpPr>
      <p:grpSpPr>
        <a:xfrm>
          <a:off x="0" y="0"/>
          <a:ext cx="0" cy="0"/>
          <a:chOff x="0" y="0"/>
          <a:chExt cx="0" cy="0"/>
        </a:xfrm>
      </p:grpSpPr>
      <p:sp>
        <p:nvSpPr>
          <p:cNvPr id="2" name="AutoShape 2"/>
          <p:cNvSpPr/>
          <p:nvPr/>
        </p:nvSpPr>
        <p:spPr>
          <a:xfrm>
            <a:off x="1028700" y="2477802"/>
            <a:ext cx="6396639" cy="6155145"/>
          </a:xfrm>
          <a:prstGeom prst="rect">
            <a:avLst/>
          </a:prstGeom>
          <a:solidFill>
            <a:srgbClr val="F2FAFF"/>
          </a:solidFill>
        </p:spPr>
      </p:sp>
      <p:sp>
        <p:nvSpPr>
          <p:cNvPr id="3" name="AutoShape 3"/>
          <p:cNvSpPr/>
          <p:nvPr/>
        </p:nvSpPr>
        <p:spPr>
          <a:xfrm>
            <a:off x="10861550" y="2477802"/>
            <a:ext cx="6764939" cy="6155145"/>
          </a:xfrm>
          <a:prstGeom prst="rect">
            <a:avLst/>
          </a:prstGeom>
          <a:solidFill>
            <a:srgbClr val="F2FAFF"/>
          </a:solidFill>
        </p:spPr>
      </p:sp>
      <p:pic>
        <p:nvPicPr>
          <p:cNvPr id="4" name="Picture 4"/>
          <p:cNvPicPr>
            <a:picLocks noChangeAspect="1"/>
          </p:cNvPicPr>
          <p:nvPr/>
        </p:nvPicPr>
        <p:blipFill>
          <a:blip r:embed="rId4"/>
          <a:srcRect/>
          <a:stretch>
            <a:fillRect/>
          </a:stretch>
        </p:blipFill>
        <p:spPr>
          <a:xfrm>
            <a:off x="8001000" y="4412374"/>
            <a:ext cx="2286000" cy="2286000"/>
          </a:xfrm>
          <a:prstGeom prst="rect">
            <a:avLst/>
          </a:prstGeom>
        </p:spPr>
      </p:pic>
      <p:grpSp>
        <p:nvGrpSpPr>
          <p:cNvPr id="5" name="Group 5"/>
          <p:cNvGrpSpPr/>
          <p:nvPr/>
        </p:nvGrpSpPr>
        <p:grpSpPr>
          <a:xfrm>
            <a:off x="0" y="9009993"/>
            <a:ext cx="18288000" cy="1277007"/>
            <a:chOff x="0" y="0"/>
            <a:chExt cx="6186311" cy="431975"/>
          </a:xfrm>
        </p:grpSpPr>
        <p:sp>
          <p:nvSpPr>
            <p:cNvPr id="6" name="Freeform 6"/>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9DD520"/>
            </a:solidFill>
          </p:spPr>
        </p:sp>
      </p:grpSp>
      <p:sp>
        <p:nvSpPr>
          <p:cNvPr id="7" name="TextBox 7"/>
          <p:cNvSpPr txBox="1"/>
          <p:nvPr/>
        </p:nvSpPr>
        <p:spPr>
          <a:xfrm>
            <a:off x="11347309" y="3569253"/>
            <a:ext cx="5793420" cy="3972241"/>
          </a:xfrm>
          <a:prstGeom prst="rect">
            <a:avLst/>
          </a:prstGeom>
        </p:spPr>
        <p:txBody>
          <a:bodyPr lIns="0" tIns="0" rIns="0" bIns="0" rtlCol="0" anchor="t">
            <a:spAutoFit/>
          </a:bodyPr>
          <a:lstStyle/>
          <a:p>
            <a:pPr>
              <a:lnSpc>
                <a:spcPts val="6300"/>
              </a:lnSpc>
            </a:pPr>
            <a:r>
              <a:rPr lang="en-US" sz="4200" spc="105" dirty="0" err="1">
                <a:solidFill>
                  <a:srgbClr val="244357"/>
                </a:solidFill>
                <a:latin typeface="Roboto"/>
              </a:rPr>
              <a:t>L'électricité</a:t>
            </a:r>
            <a:r>
              <a:rPr lang="en-US" sz="4200" spc="105" dirty="0">
                <a:solidFill>
                  <a:srgbClr val="244357"/>
                </a:solidFill>
                <a:latin typeface="Roboto"/>
              </a:rPr>
              <a:t> </a:t>
            </a:r>
            <a:r>
              <a:rPr lang="en-US" sz="4200" spc="105" dirty="0" err="1">
                <a:solidFill>
                  <a:srgbClr val="244357"/>
                </a:solidFill>
                <a:latin typeface="Roboto"/>
              </a:rPr>
              <a:t>est</a:t>
            </a:r>
            <a:r>
              <a:rPr lang="en-US" sz="4200" spc="105" dirty="0">
                <a:solidFill>
                  <a:srgbClr val="244357"/>
                </a:solidFill>
                <a:latin typeface="Roboto"/>
              </a:rPr>
              <a:t> </a:t>
            </a:r>
            <a:r>
              <a:rPr lang="en-US" sz="4200" spc="105" dirty="0" err="1">
                <a:solidFill>
                  <a:srgbClr val="244357"/>
                </a:solidFill>
                <a:latin typeface="Roboto"/>
              </a:rPr>
              <a:t>générée</a:t>
            </a:r>
            <a:r>
              <a:rPr lang="en-US" sz="4200" spc="105" dirty="0">
                <a:solidFill>
                  <a:srgbClr val="244357"/>
                </a:solidFill>
                <a:latin typeface="Roboto"/>
              </a:rPr>
              <a:t> </a:t>
            </a:r>
            <a:r>
              <a:rPr lang="en-US" sz="4200" spc="105" dirty="0" err="1">
                <a:solidFill>
                  <a:srgbClr val="244357"/>
                </a:solidFill>
                <a:latin typeface="Roboto"/>
              </a:rPr>
              <a:t>en</a:t>
            </a:r>
            <a:r>
              <a:rPr lang="en-US" sz="4200" spc="105" dirty="0">
                <a:solidFill>
                  <a:srgbClr val="244357"/>
                </a:solidFill>
                <a:latin typeface="Roboto"/>
              </a:rPr>
              <a:t> </a:t>
            </a:r>
            <a:r>
              <a:rPr lang="en-US" sz="4200" spc="105" dirty="0" err="1">
                <a:solidFill>
                  <a:srgbClr val="244357"/>
                </a:solidFill>
                <a:latin typeface="Roboto"/>
              </a:rPr>
              <a:t>utilisant</a:t>
            </a:r>
            <a:r>
              <a:rPr lang="en-US" sz="4200" spc="105" dirty="0">
                <a:solidFill>
                  <a:srgbClr val="244357"/>
                </a:solidFill>
                <a:latin typeface="Roboto"/>
              </a:rPr>
              <a:t> la </a:t>
            </a:r>
            <a:r>
              <a:rPr lang="en-US" sz="4200" spc="105" dirty="0" err="1">
                <a:solidFill>
                  <a:srgbClr val="244357"/>
                </a:solidFill>
                <a:latin typeface="Roboto"/>
              </a:rPr>
              <a:t>température</a:t>
            </a:r>
            <a:r>
              <a:rPr lang="en-US" sz="4200" spc="105" dirty="0">
                <a:solidFill>
                  <a:srgbClr val="244357"/>
                </a:solidFill>
                <a:latin typeface="Roboto"/>
              </a:rPr>
              <a:t> interne de la Terre de </a:t>
            </a:r>
            <a:r>
              <a:rPr lang="en-US" sz="4200" spc="105" dirty="0" err="1">
                <a:solidFill>
                  <a:srgbClr val="244357"/>
                </a:solidFill>
                <a:latin typeface="Roboto"/>
              </a:rPr>
              <a:t>diverses</a:t>
            </a:r>
            <a:r>
              <a:rPr lang="en-US" sz="4200" spc="105" dirty="0">
                <a:solidFill>
                  <a:srgbClr val="244357"/>
                </a:solidFill>
                <a:latin typeface="Roboto"/>
              </a:rPr>
              <a:t> manières.</a:t>
            </a:r>
          </a:p>
        </p:txBody>
      </p:sp>
      <p:sp>
        <p:nvSpPr>
          <p:cNvPr id="8" name="TextBox 8"/>
          <p:cNvSpPr txBox="1"/>
          <p:nvPr/>
        </p:nvSpPr>
        <p:spPr>
          <a:xfrm>
            <a:off x="3752998" y="748543"/>
            <a:ext cx="10782004" cy="942721"/>
          </a:xfrm>
          <a:prstGeom prst="rect">
            <a:avLst/>
          </a:prstGeom>
        </p:spPr>
        <p:txBody>
          <a:bodyPr lIns="0" tIns="0" rIns="0" bIns="0" rtlCol="0" anchor="t">
            <a:spAutoFit/>
          </a:bodyPr>
          <a:lstStyle/>
          <a:p>
            <a:pPr lvl="0" algn="ctr">
              <a:lnSpc>
                <a:spcPts val="7231"/>
              </a:lnSpc>
              <a:spcBef>
                <a:spcPct val="0"/>
              </a:spcBef>
            </a:pPr>
            <a:r>
              <a:rPr lang="en-US" sz="6400" spc="672" dirty="0">
                <a:solidFill>
                  <a:srgbClr val="FFFFFF"/>
                </a:solidFill>
                <a:latin typeface="Roboto Condensed Bold"/>
              </a:rPr>
              <a:t>L'ÉNERGIE GÉOTHERMIQUE</a:t>
            </a:r>
          </a:p>
        </p:txBody>
      </p:sp>
      <p:pic>
        <p:nvPicPr>
          <p:cNvPr id="10" name="THE ENVIRONMENT AND CLIMATE CHANGE (14)">
            <a:hlinkClick r:id="" action="ppaction://media"/>
            <a:extLst>
              <a:ext uri="{FF2B5EF4-FFF2-40B4-BE49-F238E27FC236}">
                <a16:creationId xmlns:a16="http://schemas.microsoft.com/office/drawing/2014/main" id="{A08EF5BF-2AF1-4B68-9E24-BAE8A708E801}"/>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3646" t="25190" r="59896" b="17608"/>
          <a:stretch/>
        </p:blipFill>
        <p:spPr>
          <a:xfrm>
            <a:off x="912606" y="2383009"/>
            <a:ext cx="7081768" cy="6249938"/>
          </a:xfrm>
          <a:prstGeom prst="rect">
            <a:avLst/>
          </a:prstGeom>
        </p:spPr>
      </p:pic>
      <p:sp>
        <p:nvSpPr>
          <p:cNvPr id="11" name="TextBox 9">
            <a:extLst>
              <a:ext uri="{FF2B5EF4-FFF2-40B4-BE49-F238E27FC236}">
                <a16:creationId xmlns:a16="http://schemas.microsoft.com/office/drawing/2014/main" id="{5DCE08AB-7DA0-814B-BAAF-A2BBCA5D9ED1}"/>
              </a:ext>
            </a:extLst>
          </p:cNvPr>
          <p:cNvSpPr txBox="1"/>
          <p:nvPr/>
        </p:nvSpPr>
        <p:spPr>
          <a:xfrm>
            <a:off x="9525000" y="9170202"/>
            <a:ext cx="8560127" cy="1070742"/>
          </a:xfrm>
          <a:prstGeom prst="rect">
            <a:avLst/>
          </a:prstGeom>
        </p:spPr>
        <p:txBody>
          <a:bodyPr wrap="square" lIns="0" tIns="0" rIns="0" bIns="0" rtlCol="0" anchor="t">
            <a:spAutoFit/>
          </a:bodyPr>
          <a:lstStyle/>
          <a:p>
            <a:pPr>
              <a:lnSpc>
                <a:spcPts val="8960"/>
              </a:lnSpc>
            </a:pPr>
            <a:r>
              <a:rPr lang="en-US" sz="6400" dirty="0">
                <a:solidFill>
                  <a:srgbClr val="F8FFEF"/>
                </a:solidFill>
                <a:latin typeface="Roboto Condensed Bold"/>
              </a:rPr>
              <a:t> ÉNERGIE RENOUVELABLE</a:t>
            </a:r>
          </a:p>
        </p:txBody>
      </p:sp>
    </p:spTree>
    <p:extLst>
      <p:ext uri="{BB962C8B-B14F-4D97-AF65-F5344CB8AC3E}">
        <p14:creationId xmlns:p14="http://schemas.microsoft.com/office/powerpoint/2010/main" val="2148804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 presetClass="mediacall" presetSubtype="0" fill="hold" nodeType="clickEffect">
                                  <p:stCondLst>
                                    <p:cond delay="0"/>
                                  </p:stCondLst>
                                  <p:childTnLst>
                                    <p:cmd type="call" cmd="playFrom(0.0)">
                                      <p:cBhvr>
                                        <p:cTn id="25" dur="1000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26" fill="hold" display="0">
                  <p:stCondLst>
                    <p:cond delay="indefinite"/>
                  </p:stCondLst>
                </p:cTn>
                <p:tgtEl>
                  <p:spTgt spid="10"/>
                </p:tgtEl>
              </p:cMediaNode>
            </p:video>
          </p:childTnLst>
        </p:cTn>
      </p:par>
    </p:tnLst>
    <p:bldLst>
      <p:bldP spid="7"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244357"/>
        </a:solidFill>
        <a:effectLst/>
      </p:bgPr>
    </p:bg>
    <p:spTree>
      <p:nvGrpSpPr>
        <p:cNvPr id="1" name=""/>
        <p:cNvGrpSpPr/>
        <p:nvPr/>
      </p:nvGrpSpPr>
      <p:grpSpPr>
        <a:xfrm>
          <a:off x="0" y="0"/>
          <a:ext cx="0" cy="0"/>
          <a:chOff x="0" y="0"/>
          <a:chExt cx="0" cy="0"/>
        </a:xfrm>
      </p:grpSpPr>
      <p:sp>
        <p:nvSpPr>
          <p:cNvPr id="2" name="AutoShape 2"/>
          <p:cNvSpPr/>
          <p:nvPr/>
        </p:nvSpPr>
        <p:spPr>
          <a:xfrm>
            <a:off x="1028700" y="2477802"/>
            <a:ext cx="6396639" cy="6155145"/>
          </a:xfrm>
          <a:prstGeom prst="rect">
            <a:avLst/>
          </a:prstGeom>
          <a:solidFill>
            <a:srgbClr val="F2FAFF"/>
          </a:solidFill>
        </p:spPr>
      </p:sp>
      <p:sp>
        <p:nvSpPr>
          <p:cNvPr id="3" name="AutoShape 3"/>
          <p:cNvSpPr/>
          <p:nvPr/>
        </p:nvSpPr>
        <p:spPr>
          <a:xfrm>
            <a:off x="10287000" y="1791330"/>
            <a:ext cx="7339489" cy="6841617"/>
          </a:xfrm>
          <a:prstGeom prst="rect">
            <a:avLst/>
          </a:prstGeom>
          <a:solidFill>
            <a:srgbClr val="F2FAFF"/>
          </a:solidFill>
        </p:spPr>
      </p:sp>
      <p:pic>
        <p:nvPicPr>
          <p:cNvPr id="4" name="Picture 4"/>
          <p:cNvPicPr>
            <a:picLocks noChangeAspect="1"/>
          </p:cNvPicPr>
          <p:nvPr/>
        </p:nvPicPr>
        <p:blipFill>
          <a:blip r:embed="rId2"/>
          <a:srcRect/>
          <a:stretch>
            <a:fillRect/>
          </a:stretch>
        </p:blipFill>
        <p:spPr>
          <a:xfrm>
            <a:off x="7713169" y="4412374"/>
            <a:ext cx="2286000" cy="2286000"/>
          </a:xfrm>
          <a:prstGeom prst="rect">
            <a:avLst/>
          </a:prstGeom>
        </p:spPr>
      </p:pic>
      <p:grpSp>
        <p:nvGrpSpPr>
          <p:cNvPr id="5" name="Group 5"/>
          <p:cNvGrpSpPr/>
          <p:nvPr/>
        </p:nvGrpSpPr>
        <p:grpSpPr>
          <a:xfrm>
            <a:off x="0" y="9009993"/>
            <a:ext cx="18288000" cy="1277007"/>
            <a:chOff x="0" y="0"/>
            <a:chExt cx="6186311" cy="431975"/>
          </a:xfrm>
        </p:grpSpPr>
        <p:sp>
          <p:nvSpPr>
            <p:cNvPr id="6" name="Freeform 6"/>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9DD520"/>
            </a:solidFill>
          </p:spPr>
        </p:sp>
      </p:grpSp>
      <p:pic>
        <p:nvPicPr>
          <p:cNvPr id="7" name="Picture 7"/>
          <p:cNvPicPr>
            <a:picLocks noChangeAspect="1"/>
          </p:cNvPicPr>
          <p:nvPr/>
        </p:nvPicPr>
        <p:blipFill>
          <a:blip r:embed="rId3"/>
          <a:srcRect/>
          <a:stretch>
            <a:fillRect/>
          </a:stretch>
        </p:blipFill>
        <p:spPr>
          <a:xfrm>
            <a:off x="473152" y="1723759"/>
            <a:ext cx="6923612" cy="6909188"/>
          </a:xfrm>
          <a:prstGeom prst="rect">
            <a:avLst/>
          </a:prstGeom>
        </p:spPr>
      </p:pic>
      <p:sp>
        <p:nvSpPr>
          <p:cNvPr id="8" name="TextBox 8"/>
          <p:cNvSpPr txBox="1"/>
          <p:nvPr/>
        </p:nvSpPr>
        <p:spPr>
          <a:xfrm>
            <a:off x="3752998" y="571627"/>
            <a:ext cx="10782004" cy="942721"/>
          </a:xfrm>
          <a:prstGeom prst="rect">
            <a:avLst/>
          </a:prstGeom>
        </p:spPr>
        <p:txBody>
          <a:bodyPr lIns="0" tIns="0" rIns="0" bIns="0" rtlCol="0" anchor="t">
            <a:spAutoFit/>
          </a:bodyPr>
          <a:lstStyle/>
          <a:p>
            <a:pPr lvl="0" algn="ctr">
              <a:lnSpc>
                <a:spcPts val="7231"/>
              </a:lnSpc>
              <a:spcBef>
                <a:spcPct val="0"/>
              </a:spcBef>
            </a:pPr>
            <a:r>
              <a:rPr lang="en-US" sz="6400" spc="672" dirty="0">
                <a:solidFill>
                  <a:srgbClr val="FFFFFF"/>
                </a:solidFill>
                <a:latin typeface="Roboto Condensed Bold"/>
              </a:rPr>
              <a:t>BIOMASSE</a:t>
            </a:r>
          </a:p>
        </p:txBody>
      </p:sp>
      <p:sp>
        <p:nvSpPr>
          <p:cNvPr id="10" name="TextBox 10"/>
          <p:cNvSpPr txBox="1"/>
          <p:nvPr/>
        </p:nvSpPr>
        <p:spPr>
          <a:xfrm>
            <a:off x="10494938" y="1716279"/>
            <a:ext cx="6923611" cy="6854441"/>
          </a:xfrm>
          <a:prstGeom prst="rect">
            <a:avLst/>
          </a:prstGeom>
        </p:spPr>
        <p:txBody>
          <a:bodyPr wrap="square" lIns="0" tIns="0" rIns="0" bIns="0" rtlCol="0" anchor="t">
            <a:spAutoFit/>
          </a:bodyPr>
          <a:lstStyle/>
          <a:p>
            <a:pPr>
              <a:lnSpc>
                <a:spcPts val="5422"/>
              </a:lnSpc>
            </a:pPr>
            <a:r>
              <a:rPr lang="en-US" sz="3200" spc="90" dirty="0">
                <a:solidFill>
                  <a:srgbClr val="244357"/>
                </a:solidFill>
                <a:latin typeface="Roboto"/>
              </a:rPr>
              <a:t>La </a:t>
            </a:r>
            <a:r>
              <a:rPr lang="en-US" sz="3200" spc="90" dirty="0" err="1">
                <a:solidFill>
                  <a:srgbClr val="244357"/>
                </a:solidFill>
                <a:latin typeface="Roboto"/>
              </a:rPr>
              <a:t>biomasse</a:t>
            </a:r>
            <a:r>
              <a:rPr lang="en-US" sz="3200" spc="90" dirty="0">
                <a:solidFill>
                  <a:srgbClr val="244357"/>
                </a:solidFill>
                <a:latin typeface="Roboto"/>
              </a:rPr>
              <a:t> </a:t>
            </a:r>
            <a:r>
              <a:rPr lang="en-US" sz="3200" spc="90" dirty="0" err="1">
                <a:solidFill>
                  <a:srgbClr val="244357"/>
                </a:solidFill>
                <a:latin typeface="Roboto"/>
              </a:rPr>
              <a:t>est</a:t>
            </a:r>
            <a:r>
              <a:rPr lang="en-US" sz="3200" spc="90" dirty="0">
                <a:solidFill>
                  <a:srgbClr val="244357"/>
                </a:solidFill>
                <a:latin typeface="Roboto"/>
              </a:rPr>
              <a:t> </a:t>
            </a:r>
            <a:r>
              <a:rPr lang="en-US" sz="3200" spc="90" dirty="0" err="1">
                <a:solidFill>
                  <a:srgbClr val="244357"/>
                </a:solidFill>
                <a:latin typeface="Roboto"/>
              </a:rPr>
              <a:t>une</a:t>
            </a:r>
            <a:r>
              <a:rPr lang="en-US" sz="3200" spc="90" dirty="0">
                <a:solidFill>
                  <a:srgbClr val="244357"/>
                </a:solidFill>
                <a:latin typeface="Roboto"/>
              </a:rPr>
              <a:t> source </a:t>
            </a:r>
            <a:r>
              <a:rPr lang="en-US" sz="3200" spc="90" dirty="0" err="1">
                <a:solidFill>
                  <a:srgbClr val="244357"/>
                </a:solidFill>
                <a:latin typeface="Roboto"/>
              </a:rPr>
              <a:t>d'énergie</a:t>
            </a:r>
            <a:r>
              <a:rPr lang="en-US" sz="3200" spc="90" dirty="0">
                <a:solidFill>
                  <a:srgbClr val="244357"/>
                </a:solidFill>
                <a:latin typeface="Roboto"/>
              </a:rPr>
              <a:t> </a:t>
            </a:r>
            <a:r>
              <a:rPr lang="en-US" sz="3200" spc="90" dirty="0" err="1">
                <a:solidFill>
                  <a:srgbClr val="244357"/>
                </a:solidFill>
                <a:latin typeface="Roboto"/>
              </a:rPr>
              <a:t>renouvelable</a:t>
            </a:r>
            <a:r>
              <a:rPr lang="en-US" sz="3200" spc="90" dirty="0">
                <a:solidFill>
                  <a:srgbClr val="244357"/>
                </a:solidFill>
                <a:latin typeface="Roboto"/>
              </a:rPr>
              <a:t> qui </a:t>
            </a:r>
            <a:r>
              <a:rPr lang="en-US" sz="3200" spc="90" dirty="0" err="1">
                <a:solidFill>
                  <a:srgbClr val="244357"/>
                </a:solidFill>
                <a:latin typeface="Roboto"/>
              </a:rPr>
              <a:t>provient</a:t>
            </a:r>
            <a:r>
              <a:rPr lang="en-US" sz="3200" spc="90" dirty="0">
                <a:solidFill>
                  <a:srgbClr val="244357"/>
                </a:solidFill>
                <a:latin typeface="Roboto"/>
              </a:rPr>
              <a:t> de matières </a:t>
            </a:r>
            <a:r>
              <a:rPr lang="en-US" sz="3200" spc="90" dirty="0" err="1">
                <a:solidFill>
                  <a:srgbClr val="244357"/>
                </a:solidFill>
                <a:latin typeface="Roboto"/>
              </a:rPr>
              <a:t>organiques</a:t>
            </a:r>
            <a:r>
              <a:rPr lang="en-US" sz="3200" spc="90" dirty="0">
                <a:solidFill>
                  <a:srgbClr val="244357"/>
                </a:solidFill>
                <a:latin typeface="Roboto"/>
              </a:rPr>
              <a:t> (</a:t>
            </a:r>
            <a:r>
              <a:rPr lang="en-US" sz="3200" spc="90" dirty="0" err="1">
                <a:solidFill>
                  <a:srgbClr val="244357"/>
                </a:solidFill>
                <a:latin typeface="Roboto"/>
              </a:rPr>
              <a:t>plantes</a:t>
            </a:r>
            <a:r>
              <a:rPr lang="en-US" sz="3200" spc="90" dirty="0">
                <a:solidFill>
                  <a:srgbClr val="244357"/>
                </a:solidFill>
                <a:latin typeface="Roboto"/>
              </a:rPr>
              <a:t> et </a:t>
            </a:r>
            <a:r>
              <a:rPr lang="en-US" sz="3200" spc="90" dirty="0" err="1">
                <a:solidFill>
                  <a:srgbClr val="244357"/>
                </a:solidFill>
                <a:latin typeface="Roboto"/>
              </a:rPr>
              <a:t>animaux</a:t>
            </a:r>
            <a:r>
              <a:rPr lang="en-US" sz="3200" spc="90" dirty="0">
                <a:solidFill>
                  <a:srgbClr val="244357"/>
                </a:solidFill>
                <a:latin typeface="Roboto"/>
              </a:rPr>
              <a:t>). La </a:t>
            </a:r>
            <a:r>
              <a:rPr lang="en-US" sz="3200" spc="90" dirty="0" err="1">
                <a:solidFill>
                  <a:srgbClr val="244357"/>
                </a:solidFill>
                <a:latin typeface="Roboto"/>
              </a:rPr>
              <a:t>biomasse</a:t>
            </a:r>
            <a:r>
              <a:rPr lang="en-US" sz="3200" spc="90" dirty="0">
                <a:solidFill>
                  <a:srgbClr val="244357"/>
                </a:solidFill>
                <a:latin typeface="Roboto"/>
              </a:rPr>
              <a:t> </a:t>
            </a:r>
            <a:r>
              <a:rPr lang="en-US" sz="3200" spc="90" dirty="0" err="1">
                <a:solidFill>
                  <a:srgbClr val="244357"/>
                </a:solidFill>
                <a:latin typeface="Roboto"/>
              </a:rPr>
              <a:t>contient</a:t>
            </a:r>
            <a:r>
              <a:rPr lang="en-US" sz="3200" spc="90" dirty="0">
                <a:solidFill>
                  <a:srgbClr val="244357"/>
                </a:solidFill>
                <a:latin typeface="Roboto"/>
              </a:rPr>
              <a:t> de </a:t>
            </a:r>
            <a:r>
              <a:rPr lang="en-US" sz="3200" spc="90" dirty="0" err="1">
                <a:solidFill>
                  <a:srgbClr val="244357"/>
                </a:solidFill>
                <a:latin typeface="Roboto"/>
              </a:rPr>
              <a:t>l'énergie</a:t>
            </a:r>
            <a:r>
              <a:rPr lang="en-US" sz="3200" spc="90" dirty="0">
                <a:solidFill>
                  <a:srgbClr val="244357"/>
                </a:solidFill>
                <a:latin typeface="Roboto"/>
              </a:rPr>
              <a:t> </a:t>
            </a:r>
            <a:r>
              <a:rPr lang="en-US" sz="3200" spc="90" dirty="0" err="1">
                <a:solidFill>
                  <a:srgbClr val="244357"/>
                </a:solidFill>
                <a:latin typeface="Roboto"/>
              </a:rPr>
              <a:t>stockée</a:t>
            </a:r>
            <a:r>
              <a:rPr lang="en-US" sz="3200" spc="90" dirty="0">
                <a:solidFill>
                  <a:srgbClr val="244357"/>
                </a:solidFill>
                <a:latin typeface="Roboto"/>
              </a:rPr>
              <a:t> </a:t>
            </a:r>
            <a:r>
              <a:rPr lang="en-US" sz="3200" spc="90" dirty="0" err="1">
                <a:solidFill>
                  <a:srgbClr val="244357"/>
                </a:solidFill>
                <a:latin typeface="Roboto"/>
              </a:rPr>
              <a:t>à</a:t>
            </a:r>
            <a:r>
              <a:rPr lang="en-US" sz="3200" spc="90" dirty="0">
                <a:solidFill>
                  <a:srgbClr val="244357"/>
                </a:solidFill>
                <a:latin typeface="Roboto"/>
              </a:rPr>
              <a:t> </a:t>
            </a:r>
            <a:r>
              <a:rPr lang="en-US" sz="3200" spc="90" dirty="0" err="1">
                <a:solidFill>
                  <a:srgbClr val="244357"/>
                </a:solidFill>
                <a:latin typeface="Roboto"/>
              </a:rPr>
              <a:t>partir</a:t>
            </a:r>
            <a:r>
              <a:rPr lang="en-US" sz="3200" spc="90" dirty="0">
                <a:solidFill>
                  <a:srgbClr val="244357"/>
                </a:solidFill>
                <a:latin typeface="Roboto"/>
              </a:rPr>
              <a:t> de </a:t>
            </a:r>
            <a:r>
              <a:rPr lang="en-US" sz="3200" spc="90" dirty="0" err="1">
                <a:solidFill>
                  <a:srgbClr val="244357"/>
                </a:solidFill>
                <a:latin typeface="Roboto"/>
              </a:rPr>
              <a:t>l'énergie</a:t>
            </a:r>
            <a:r>
              <a:rPr lang="en-US" sz="3200" spc="90" dirty="0">
                <a:solidFill>
                  <a:srgbClr val="244357"/>
                </a:solidFill>
                <a:latin typeface="Roboto"/>
              </a:rPr>
              <a:t> du soleil dans un </a:t>
            </a:r>
            <a:r>
              <a:rPr lang="en-US" sz="3200" spc="90" dirty="0" err="1">
                <a:solidFill>
                  <a:srgbClr val="244357"/>
                </a:solidFill>
                <a:latin typeface="Roboto"/>
              </a:rPr>
              <a:t>processus</a:t>
            </a:r>
            <a:r>
              <a:rPr lang="en-US" sz="3200" spc="90" dirty="0">
                <a:solidFill>
                  <a:srgbClr val="244357"/>
                </a:solidFill>
                <a:latin typeface="Roboto"/>
              </a:rPr>
              <a:t> </a:t>
            </a:r>
            <a:r>
              <a:rPr lang="en-US" sz="3200" spc="90" dirty="0" err="1">
                <a:solidFill>
                  <a:srgbClr val="244357"/>
                </a:solidFill>
                <a:latin typeface="Roboto"/>
              </a:rPr>
              <a:t>appelé</a:t>
            </a:r>
            <a:r>
              <a:rPr lang="en-US" sz="3200" spc="90" dirty="0">
                <a:solidFill>
                  <a:srgbClr val="244357"/>
                </a:solidFill>
                <a:latin typeface="Roboto"/>
              </a:rPr>
              <a:t> </a:t>
            </a:r>
            <a:r>
              <a:rPr lang="en-US" sz="3200" b="1" spc="90" dirty="0" err="1">
                <a:solidFill>
                  <a:srgbClr val="244357"/>
                </a:solidFill>
                <a:latin typeface="Roboto"/>
              </a:rPr>
              <a:t>photosynthèse</a:t>
            </a:r>
            <a:r>
              <a:rPr lang="en-US" sz="3200" spc="90" dirty="0">
                <a:solidFill>
                  <a:srgbClr val="244357"/>
                </a:solidFill>
                <a:latin typeface="Roboto"/>
              </a:rPr>
              <a:t>. </a:t>
            </a:r>
            <a:r>
              <a:rPr lang="en-US" sz="3200" spc="90" dirty="0" err="1">
                <a:solidFill>
                  <a:srgbClr val="244357"/>
                </a:solidFill>
                <a:latin typeface="Roboto"/>
              </a:rPr>
              <a:t>Lorsque</a:t>
            </a:r>
            <a:r>
              <a:rPr lang="en-US" sz="3200" spc="90" dirty="0">
                <a:solidFill>
                  <a:srgbClr val="244357"/>
                </a:solidFill>
                <a:latin typeface="Roboto"/>
              </a:rPr>
              <a:t> la </a:t>
            </a:r>
            <a:r>
              <a:rPr lang="en-US" sz="3200" spc="90" dirty="0" err="1">
                <a:solidFill>
                  <a:srgbClr val="244357"/>
                </a:solidFill>
                <a:latin typeface="Roboto"/>
              </a:rPr>
              <a:t>biomasse</a:t>
            </a:r>
            <a:r>
              <a:rPr lang="en-US" sz="3200" spc="90" dirty="0">
                <a:solidFill>
                  <a:srgbClr val="244357"/>
                </a:solidFill>
                <a:latin typeface="Roboto"/>
              </a:rPr>
              <a:t> </a:t>
            </a:r>
            <a:r>
              <a:rPr lang="en-US" sz="3200" spc="90" dirty="0" err="1">
                <a:solidFill>
                  <a:srgbClr val="244357"/>
                </a:solidFill>
                <a:latin typeface="Roboto"/>
              </a:rPr>
              <a:t>est</a:t>
            </a:r>
            <a:r>
              <a:rPr lang="en-US" sz="3200" spc="90" dirty="0">
                <a:solidFill>
                  <a:srgbClr val="244357"/>
                </a:solidFill>
                <a:latin typeface="Roboto"/>
              </a:rPr>
              <a:t> </a:t>
            </a:r>
            <a:r>
              <a:rPr lang="en-US" sz="3200" spc="90" dirty="0" err="1">
                <a:solidFill>
                  <a:srgbClr val="244357"/>
                </a:solidFill>
                <a:latin typeface="Roboto"/>
              </a:rPr>
              <a:t>brûlée</a:t>
            </a:r>
            <a:r>
              <a:rPr lang="en-US" sz="3200" spc="90" dirty="0">
                <a:solidFill>
                  <a:srgbClr val="244357"/>
                </a:solidFill>
                <a:latin typeface="Roboto"/>
              </a:rPr>
              <a:t>, </a:t>
            </a:r>
            <a:r>
              <a:rPr lang="en-US" sz="3200" spc="90" dirty="0" err="1">
                <a:solidFill>
                  <a:srgbClr val="244357"/>
                </a:solidFill>
                <a:latin typeface="Roboto"/>
              </a:rPr>
              <a:t>l'énergie</a:t>
            </a:r>
            <a:r>
              <a:rPr lang="en-US" sz="3200" spc="90" dirty="0">
                <a:solidFill>
                  <a:srgbClr val="244357"/>
                </a:solidFill>
                <a:latin typeface="Roboto"/>
              </a:rPr>
              <a:t> </a:t>
            </a:r>
            <a:r>
              <a:rPr lang="en-US" sz="3200" spc="90" dirty="0" err="1">
                <a:solidFill>
                  <a:srgbClr val="244357"/>
                </a:solidFill>
                <a:latin typeface="Roboto"/>
              </a:rPr>
              <a:t>chimique</a:t>
            </a:r>
            <a:r>
              <a:rPr lang="en-US" sz="3200" spc="90" dirty="0">
                <a:solidFill>
                  <a:srgbClr val="244357"/>
                </a:solidFill>
                <a:latin typeface="Roboto"/>
              </a:rPr>
              <a:t> de la </a:t>
            </a:r>
            <a:r>
              <a:rPr lang="en-US" sz="3200" spc="90" dirty="0" err="1">
                <a:solidFill>
                  <a:srgbClr val="244357"/>
                </a:solidFill>
                <a:latin typeface="Roboto"/>
              </a:rPr>
              <a:t>biomasse</a:t>
            </a:r>
            <a:r>
              <a:rPr lang="en-US" sz="3200" spc="90" dirty="0">
                <a:solidFill>
                  <a:srgbClr val="244357"/>
                </a:solidFill>
                <a:latin typeface="Roboto"/>
              </a:rPr>
              <a:t> </a:t>
            </a:r>
            <a:r>
              <a:rPr lang="en-US" sz="3200" spc="90" dirty="0" err="1">
                <a:solidFill>
                  <a:srgbClr val="244357"/>
                </a:solidFill>
                <a:latin typeface="Roboto"/>
              </a:rPr>
              <a:t>est</a:t>
            </a:r>
            <a:r>
              <a:rPr lang="en-US" sz="3200" spc="90" dirty="0">
                <a:solidFill>
                  <a:srgbClr val="244357"/>
                </a:solidFill>
                <a:latin typeface="Roboto"/>
              </a:rPr>
              <a:t> </a:t>
            </a:r>
            <a:r>
              <a:rPr lang="en-US" sz="3200" spc="90" dirty="0" err="1">
                <a:solidFill>
                  <a:srgbClr val="244357"/>
                </a:solidFill>
                <a:latin typeface="Roboto"/>
              </a:rPr>
              <a:t>libérée</a:t>
            </a:r>
            <a:r>
              <a:rPr lang="en-US" sz="3200" spc="90" dirty="0">
                <a:solidFill>
                  <a:srgbClr val="244357"/>
                </a:solidFill>
                <a:latin typeface="Roboto"/>
              </a:rPr>
              <a:t> sous </a:t>
            </a:r>
            <a:r>
              <a:rPr lang="en-US" sz="3200" spc="90" dirty="0" err="1">
                <a:solidFill>
                  <a:srgbClr val="244357"/>
                </a:solidFill>
                <a:latin typeface="Roboto"/>
              </a:rPr>
              <a:t>forme</a:t>
            </a:r>
            <a:r>
              <a:rPr lang="en-US" sz="3200" spc="90" dirty="0">
                <a:solidFill>
                  <a:srgbClr val="244357"/>
                </a:solidFill>
                <a:latin typeface="Roboto"/>
              </a:rPr>
              <a:t> de </a:t>
            </a:r>
            <a:r>
              <a:rPr lang="en-US" sz="3200" spc="90" dirty="0" err="1">
                <a:solidFill>
                  <a:srgbClr val="244357"/>
                </a:solidFill>
                <a:latin typeface="Roboto"/>
              </a:rPr>
              <a:t>chaleur</a:t>
            </a:r>
            <a:r>
              <a:rPr lang="en-US" sz="3200" spc="90" dirty="0">
                <a:solidFill>
                  <a:srgbClr val="244357"/>
                </a:solidFill>
                <a:latin typeface="Roboto"/>
              </a:rPr>
              <a:t>.</a:t>
            </a:r>
            <a:endParaRPr lang="en-US" sz="3600" spc="90" dirty="0">
              <a:solidFill>
                <a:srgbClr val="244357"/>
              </a:solidFill>
              <a:latin typeface="Roboto"/>
            </a:endParaRPr>
          </a:p>
        </p:txBody>
      </p:sp>
      <p:sp>
        <p:nvSpPr>
          <p:cNvPr id="11" name="TextBox 9">
            <a:extLst>
              <a:ext uri="{FF2B5EF4-FFF2-40B4-BE49-F238E27FC236}">
                <a16:creationId xmlns:a16="http://schemas.microsoft.com/office/drawing/2014/main" id="{6F2DB118-7EB1-5C46-BF99-BA76020A42FE}"/>
              </a:ext>
            </a:extLst>
          </p:cNvPr>
          <p:cNvSpPr txBox="1"/>
          <p:nvPr/>
        </p:nvSpPr>
        <p:spPr>
          <a:xfrm>
            <a:off x="9525000" y="9170202"/>
            <a:ext cx="8560127" cy="1070742"/>
          </a:xfrm>
          <a:prstGeom prst="rect">
            <a:avLst/>
          </a:prstGeom>
        </p:spPr>
        <p:txBody>
          <a:bodyPr wrap="square" lIns="0" tIns="0" rIns="0" bIns="0" rtlCol="0" anchor="t">
            <a:spAutoFit/>
          </a:bodyPr>
          <a:lstStyle/>
          <a:p>
            <a:pPr>
              <a:lnSpc>
                <a:spcPts val="8960"/>
              </a:lnSpc>
            </a:pPr>
            <a:r>
              <a:rPr lang="en-US" sz="6400" dirty="0">
                <a:solidFill>
                  <a:srgbClr val="F8FFEF"/>
                </a:solidFill>
                <a:latin typeface="Roboto Condensed Bold"/>
              </a:rPr>
              <a:t> ÉNERGIE RENOUVELABLE</a:t>
            </a:r>
          </a:p>
        </p:txBody>
      </p:sp>
    </p:spTree>
    <p:extLst>
      <p:ext uri="{BB962C8B-B14F-4D97-AF65-F5344CB8AC3E}">
        <p14:creationId xmlns:p14="http://schemas.microsoft.com/office/powerpoint/2010/main" val="697478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244357"/>
        </a:solidFill>
        <a:effectLst/>
      </p:bgPr>
    </p:bg>
    <p:spTree>
      <p:nvGrpSpPr>
        <p:cNvPr id="1" name=""/>
        <p:cNvGrpSpPr/>
        <p:nvPr/>
      </p:nvGrpSpPr>
      <p:grpSpPr>
        <a:xfrm>
          <a:off x="0" y="0"/>
          <a:ext cx="0" cy="0"/>
          <a:chOff x="0" y="0"/>
          <a:chExt cx="0" cy="0"/>
        </a:xfrm>
      </p:grpSpPr>
      <p:sp>
        <p:nvSpPr>
          <p:cNvPr id="2" name="AutoShape 2"/>
          <p:cNvSpPr/>
          <p:nvPr/>
        </p:nvSpPr>
        <p:spPr>
          <a:xfrm>
            <a:off x="1028700" y="2477802"/>
            <a:ext cx="6396639" cy="6155145"/>
          </a:xfrm>
          <a:prstGeom prst="rect">
            <a:avLst/>
          </a:prstGeom>
          <a:solidFill>
            <a:srgbClr val="F2FAFF"/>
          </a:solidFill>
        </p:spPr>
      </p:sp>
      <p:sp>
        <p:nvSpPr>
          <p:cNvPr id="3" name="AutoShape 3"/>
          <p:cNvSpPr/>
          <p:nvPr/>
        </p:nvSpPr>
        <p:spPr>
          <a:xfrm>
            <a:off x="10861550" y="2153350"/>
            <a:ext cx="6764939" cy="6487233"/>
          </a:xfrm>
          <a:prstGeom prst="rect">
            <a:avLst/>
          </a:prstGeom>
          <a:solidFill>
            <a:srgbClr val="F2FAFF"/>
          </a:solidFill>
        </p:spPr>
      </p:sp>
      <p:pic>
        <p:nvPicPr>
          <p:cNvPr id="4" name="Picture 4"/>
          <p:cNvPicPr>
            <a:picLocks noChangeAspect="1"/>
          </p:cNvPicPr>
          <p:nvPr/>
        </p:nvPicPr>
        <p:blipFill>
          <a:blip r:embed="rId4"/>
          <a:srcRect/>
          <a:stretch>
            <a:fillRect/>
          </a:stretch>
        </p:blipFill>
        <p:spPr>
          <a:xfrm>
            <a:off x="9009343" y="4767943"/>
            <a:ext cx="1852207" cy="1852207"/>
          </a:xfrm>
          <a:prstGeom prst="rect">
            <a:avLst/>
          </a:prstGeom>
        </p:spPr>
      </p:pic>
      <p:grpSp>
        <p:nvGrpSpPr>
          <p:cNvPr id="5" name="Group 5"/>
          <p:cNvGrpSpPr/>
          <p:nvPr/>
        </p:nvGrpSpPr>
        <p:grpSpPr>
          <a:xfrm>
            <a:off x="0" y="9009993"/>
            <a:ext cx="18288000" cy="1277007"/>
            <a:chOff x="0" y="0"/>
            <a:chExt cx="6186311" cy="431975"/>
          </a:xfrm>
        </p:grpSpPr>
        <p:sp>
          <p:nvSpPr>
            <p:cNvPr id="6" name="Freeform 6"/>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9DD520"/>
            </a:solidFill>
          </p:spPr>
        </p:sp>
      </p:grpSp>
      <p:sp>
        <p:nvSpPr>
          <p:cNvPr id="7" name="TextBox 7"/>
          <p:cNvSpPr txBox="1"/>
          <p:nvPr/>
        </p:nvSpPr>
        <p:spPr>
          <a:xfrm>
            <a:off x="3752998" y="571627"/>
            <a:ext cx="10782004" cy="942721"/>
          </a:xfrm>
          <a:prstGeom prst="rect">
            <a:avLst/>
          </a:prstGeom>
        </p:spPr>
        <p:txBody>
          <a:bodyPr lIns="0" tIns="0" rIns="0" bIns="0" rtlCol="0" anchor="t">
            <a:spAutoFit/>
          </a:bodyPr>
          <a:lstStyle/>
          <a:p>
            <a:pPr lvl="0" algn="ctr">
              <a:lnSpc>
                <a:spcPts val="7231"/>
              </a:lnSpc>
              <a:spcBef>
                <a:spcPct val="0"/>
              </a:spcBef>
            </a:pPr>
            <a:r>
              <a:rPr lang="en-US" sz="6400" spc="672" dirty="0">
                <a:solidFill>
                  <a:srgbClr val="FFFFFF"/>
                </a:solidFill>
                <a:latin typeface="Roboto Condensed Bold"/>
              </a:rPr>
              <a:t>HYDROGÈNE</a:t>
            </a:r>
          </a:p>
        </p:txBody>
      </p:sp>
      <p:sp>
        <p:nvSpPr>
          <p:cNvPr id="9" name="TextBox 9"/>
          <p:cNvSpPr txBox="1"/>
          <p:nvPr/>
        </p:nvSpPr>
        <p:spPr>
          <a:xfrm>
            <a:off x="11015643" y="2153350"/>
            <a:ext cx="6622569" cy="6651949"/>
          </a:xfrm>
          <a:prstGeom prst="rect">
            <a:avLst/>
          </a:prstGeom>
        </p:spPr>
        <p:txBody>
          <a:bodyPr wrap="square" lIns="0" tIns="0" rIns="0" bIns="0" rtlCol="0" anchor="t">
            <a:spAutoFit/>
          </a:bodyPr>
          <a:lstStyle/>
          <a:p>
            <a:pPr>
              <a:lnSpc>
                <a:spcPts val="7476"/>
              </a:lnSpc>
            </a:pPr>
            <a:r>
              <a:rPr lang="en-US" sz="4984" spc="124" dirty="0" err="1">
                <a:solidFill>
                  <a:srgbClr val="244357"/>
                </a:solidFill>
                <a:latin typeface="Roboto"/>
              </a:rPr>
              <a:t>Lorsqu'il</a:t>
            </a:r>
            <a:r>
              <a:rPr lang="en-US" sz="4984" spc="124" dirty="0">
                <a:solidFill>
                  <a:srgbClr val="244357"/>
                </a:solidFill>
                <a:latin typeface="Roboto"/>
              </a:rPr>
              <a:t> </a:t>
            </a:r>
            <a:r>
              <a:rPr lang="en-US" sz="4984" spc="124" dirty="0" err="1">
                <a:solidFill>
                  <a:srgbClr val="244357"/>
                </a:solidFill>
                <a:latin typeface="Roboto"/>
              </a:rPr>
              <a:t>est</a:t>
            </a:r>
            <a:r>
              <a:rPr lang="en-US" sz="4984" spc="124" dirty="0">
                <a:solidFill>
                  <a:srgbClr val="244357"/>
                </a:solidFill>
                <a:latin typeface="Roboto"/>
              </a:rPr>
              <a:t> </a:t>
            </a:r>
            <a:r>
              <a:rPr lang="en-US" sz="4984" spc="124" dirty="0" err="1">
                <a:solidFill>
                  <a:srgbClr val="244357"/>
                </a:solidFill>
                <a:latin typeface="Roboto"/>
              </a:rPr>
              <a:t>combiné</a:t>
            </a:r>
            <a:r>
              <a:rPr lang="en-US" sz="4984" spc="124" dirty="0">
                <a:solidFill>
                  <a:srgbClr val="244357"/>
                </a:solidFill>
                <a:latin typeface="Roboto"/>
              </a:rPr>
              <a:t> avec de </a:t>
            </a:r>
            <a:r>
              <a:rPr lang="en-US" sz="4984" spc="124" dirty="0" err="1">
                <a:solidFill>
                  <a:srgbClr val="244357"/>
                </a:solidFill>
                <a:latin typeface="Roboto"/>
              </a:rPr>
              <a:t>l'oxygène</a:t>
            </a:r>
            <a:r>
              <a:rPr lang="en-US" sz="4984" spc="124" dirty="0">
                <a:solidFill>
                  <a:srgbClr val="244357"/>
                </a:solidFill>
                <a:latin typeface="Roboto"/>
              </a:rPr>
              <a:t>, </a:t>
            </a:r>
            <a:r>
              <a:rPr lang="en-US" sz="4984" spc="124" dirty="0" err="1">
                <a:solidFill>
                  <a:srgbClr val="244357"/>
                </a:solidFill>
                <a:latin typeface="Roboto"/>
              </a:rPr>
              <a:t>en</a:t>
            </a:r>
            <a:r>
              <a:rPr lang="en-US" sz="4984" spc="124" dirty="0">
                <a:solidFill>
                  <a:srgbClr val="244357"/>
                </a:solidFill>
                <a:latin typeface="Roboto"/>
              </a:rPr>
              <a:t> </a:t>
            </a:r>
            <a:r>
              <a:rPr lang="en-US" sz="4984" spc="124" dirty="0" err="1">
                <a:solidFill>
                  <a:srgbClr val="244357"/>
                </a:solidFill>
                <a:latin typeface="Roboto"/>
              </a:rPr>
              <a:t>utilisant</a:t>
            </a:r>
            <a:r>
              <a:rPr lang="en-US" sz="4984" spc="124" dirty="0">
                <a:solidFill>
                  <a:srgbClr val="244357"/>
                </a:solidFill>
                <a:latin typeface="Roboto"/>
              </a:rPr>
              <a:t> </a:t>
            </a:r>
            <a:r>
              <a:rPr lang="en-US" sz="4984" spc="124" dirty="0" err="1">
                <a:solidFill>
                  <a:srgbClr val="244357"/>
                </a:solidFill>
                <a:latin typeface="Roboto"/>
              </a:rPr>
              <a:t>une</a:t>
            </a:r>
            <a:r>
              <a:rPr lang="en-US" sz="4984" spc="124" dirty="0">
                <a:solidFill>
                  <a:srgbClr val="244357"/>
                </a:solidFill>
                <a:latin typeface="Roboto"/>
              </a:rPr>
              <a:t> pile </a:t>
            </a:r>
            <a:r>
              <a:rPr lang="en-US" sz="4984" spc="124" dirty="0" err="1">
                <a:solidFill>
                  <a:srgbClr val="244357"/>
                </a:solidFill>
                <a:latin typeface="Roboto"/>
              </a:rPr>
              <a:t>à</a:t>
            </a:r>
            <a:r>
              <a:rPr lang="en-US" sz="4984" spc="124" dirty="0">
                <a:solidFill>
                  <a:srgbClr val="244357"/>
                </a:solidFill>
                <a:latin typeface="Roboto"/>
              </a:rPr>
              <a:t> combustible, de </a:t>
            </a:r>
            <a:r>
              <a:rPr lang="en-US" sz="4984" spc="124" dirty="0" err="1">
                <a:solidFill>
                  <a:srgbClr val="244357"/>
                </a:solidFill>
                <a:latin typeface="Roboto"/>
              </a:rPr>
              <a:t>l'électricité</a:t>
            </a:r>
            <a:r>
              <a:rPr lang="en-US" sz="4984" spc="124" dirty="0">
                <a:solidFill>
                  <a:srgbClr val="244357"/>
                </a:solidFill>
                <a:latin typeface="Roboto"/>
              </a:rPr>
              <a:t> </a:t>
            </a:r>
            <a:r>
              <a:rPr lang="en-US" sz="4984" spc="124" dirty="0" err="1">
                <a:solidFill>
                  <a:srgbClr val="244357"/>
                </a:solidFill>
                <a:latin typeface="Roboto"/>
              </a:rPr>
              <a:t>est</a:t>
            </a:r>
            <a:r>
              <a:rPr lang="en-US" sz="4984" spc="124" dirty="0">
                <a:solidFill>
                  <a:srgbClr val="244357"/>
                </a:solidFill>
                <a:latin typeface="Roboto"/>
              </a:rPr>
              <a:t> </a:t>
            </a:r>
            <a:r>
              <a:rPr lang="en-US" sz="4984" spc="124" dirty="0" err="1">
                <a:solidFill>
                  <a:srgbClr val="244357"/>
                </a:solidFill>
                <a:latin typeface="Roboto"/>
              </a:rPr>
              <a:t>produite</a:t>
            </a:r>
            <a:r>
              <a:rPr lang="en-US" sz="4984" spc="124" dirty="0">
                <a:solidFill>
                  <a:srgbClr val="244357"/>
                </a:solidFill>
                <a:latin typeface="Roboto"/>
              </a:rPr>
              <a:t>. Le </a:t>
            </a:r>
            <a:r>
              <a:rPr lang="en-US" sz="4984" spc="124" dirty="0" err="1">
                <a:solidFill>
                  <a:srgbClr val="244357"/>
                </a:solidFill>
                <a:latin typeface="Roboto"/>
              </a:rPr>
              <a:t>produit</a:t>
            </a:r>
            <a:r>
              <a:rPr lang="en-US" sz="4984" spc="124" dirty="0">
                <a:solidFill>
                  <a:srgbClr val="244357"/>
                </a:solidFill>
                <a:latin typeface="Roboto"/>
              </a:rPr>
              <a:t> final </a:t>
            </a:r>
            <a:r>
              <a:rPr lang="en-US" sz="4984" spc="124" dirty="0" err="1">
                <a:solidFill>
                  <a:srgbClr val="244357"/>
                </a:solidFill>
                <a:latin typeface="Roboto"/>
              </a:rPr>
              <a:t>est</a:t>
            </a:r>
            <a:r>
              <a:rPr lang="en-US" sz="4984" spc="124" dirty="0">
                <a:solidFill>
                  <a:srgbClr val="244357"/>
                </a:solidFill>
                <a:latin typeface="Roboto"/>
              </a:rPr>
              <a:t> </a:t>
            </a:r>
            <a:r>
              <a:rPr lang="en-US" sz="4984" spc="124" dirty="0" err="1">
                <a:solidFill>
                  <a:srgbClr val="244357"/>
                </a:solidFill>
                <a:latin typeface="Roboto"/>
              </a:rPr>
              <a:t>l'eau</a:t>
            </a:r>
            <a:r>
              <a:rPr lang="en-US" sz="4984" spc="124" dirty="0">
                <a:solidFill>
                  <a:srgbClr val="244357"/>
                </a:solidFill>
                <a:latin typeface="Roboto"/>
              </a:rPr>
              <a:t>.</a:t>
            </a:r>
          </a:p>
        </p:txBody>
      </p:sp>
      <p:pic>
        <p:nvPicPr>
          <p:cNvPr id="10" name="THE ENVIRONMENT AND CLIMATE CHANGE (15)">
            <a:hlinkClick r:id="" action="ppaction://media"/>
            <a:extLst>
              <a:ext uri="{FF2B5EF4-FFF2-40B4-BE49-F238E27FC236}">
                <a16:creationId xmlns:a16="http://schemas.microsoft.com/office/drawing/2014/main" id="{E6E68290-0714-4BE1-9A16-6B13BEA186C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2604" t="23148" r="50000" b="17608"/>
          <a:stretch/>
        </p:blipFill>
        <p:spPr>
          <a:xfrm>
            <a:off x="389261" y="2477802"/>
            <a:ext cx="8754183" cy="6155144"/>
          </a:xfrm>
          <a:prstGeom prst="rect">
            <a:avLst/>
          </a:prstGeom>
        </p:spPr>
      </p:pic>
      <p:sp>
        <p:nvSpPr>
          <p:cNvPr id="11" name="TextBox 9">
            <a:extLst>
              <a:ext uri="{FF2B5EF4-FFF2-40B4-BE49-F238E27FC236}">
                <a16:creationId xmlns:a16="http://schemas.microsoft.com/office/drawing/2014/main" id="{8E176CFF-F52B-1A43-9058-C89BD336CC6B}"/>
              </a:ext>
            </a:extLst>
          </p:cNvPr>
          <p:cNvSpPr txBox="1"/>
          <p:nvPr/>
        </p:nvSpPr>
        <p:spPr>
          <a:xfrm>
            <a:off x="9525000" y="9170202"/>
            <a:ext cx="8560127" cy="1070742"/>
          </a:xfrm>
          <a:prstGeom prst="rect">
            <a:avLst/>
          </a:prstGeom>
        </p:spPr>
        <p:txBody>
          <a:bodyPr wrap="square" lIns="0" tIns="0" rIns="0" bIns="0" rtlCol="0" anchor="t">
            <a:spAutoFit/>
          </a:bodyPr>
          <a:lstStyle/>
          <a:p>
            <a:pPr>
              <a:lnSpc>
                <a:spcPts val="8960"/>
              </a:lnSpc>
            </a:pPr>
            <a:r>
              <a:rPr lang="en-US" sz="6400" dirty="0">
                <a:solidFill>
                  <a:srgbClr val="F8FFEF"/>
                </a:solidFill>
                <a:latin typeface="Roboto Condensed Bold"/>
              </a:rPr>
              <a:t> ÉNERGIE RENOUVELABLE</a:t>
            </a:r>
          </a:p>
        </p:txBody>
      </p:sp>
    </p:spTree>
    <p:extLst>
      <p:ext uri="{BB962C8B-B14F-4D97-AF65-F5344CB8AC3E}">
        <p14:creationId xmlns:p14="http://schemas.microsoft.com/office/powerpoint/2010/main" val="777596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 presetClass="mediacall" presetSubtype="0" fill="hold" nodeType="clickEffect">
                                  <p:stCondLst>
                                    <p:cond delay="0"/>
                                  </p:stCondLst>
                                  <p:childTnLst>
                                    <p:cmd type="call" cmd="playFrom(0.0)">
                                      <p:cBhvr>
                                        <p:cTn id="25" dur="560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20000" mute="1">
                <p:cTn id="26" fill="hold" display="0">
                  <p:stCondLst>
                    <p:cond delay="indefinite"/>
                  </p:stCondLst>
                </p:cTn>
                <p:tgtEl>
                  <p:spTgt spid="10"/>
                </p:tgtEl>
              </p:cMediaNode>
            </p:video>
          </p:childTnLst>
        </p:cTn>
      </p:par>
    </p:tnLst>
    <p:bldLst>
      <p:bldP spid="9"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1999571" y="2145714"/>
            <a:ext cx="14722652" cy="6487233"/>
          </a:xfrm>
          <a:prstGeom prst="rect">
            <a:avLst/>
          </a:prstGeom>
          <a:solidFill>
            <a:srgbClr val="F2FAFF"/>
          </a:solidFill>
        </p:spPr>
      </p:sp>
      <p:grpSp>
        <p:nvGrpSpPr>
          <p:cNvPr id="3" name="Group 3"/>
          <p:cNvGrpSpPr/>
          <p:nvPr/>
        </p:nvGrpSpPr>
        <p:grpSpPr>
          <a:xfrm>
            <a:off x="0" y="9009993"/>
            <a:ext cx="18288000" cy="1277007"/>
            <a:chOff x="0" y="0"/>
            <a:chExt cx="6186311" cy="431975"/>
          </a:xfrm>
        </p:grpSpPr>
        <p:sp>
          <p:nvSpPr>
            <p:cNvPr id="4" name="Freeform 4"/>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9DD520"/>
            </a:solidFill>
          </p:spPr>
        </p:sp>
      </p:grpSp>
      <p:pic>
        <p:nvPicPr>
          <p:cNvPr id="5" name="Picture 5"/>
          <p:cNvPicPr>
            <a:picLocks noChangeAspect="1"/>
          </p:cNvPicPr>
          <p:nvPr/>
        </p:nvPicPr>
        <p:blipFill>
          <a:blip r:embed="rId2"/>
          <a:srcRect r="27137" b="55191"/>
          <a:stretch>
            <a:fillRect/>
          </a:stretch>
        </p:blipFill>
        <p:spPr>
          <a:xfrm rot="-5400000">
            <a:off x="6636262" y="5801048"/>
            <a:ext cx="5330073" cy="73751"/>
          </a:xfrm>
          <a:prstGeom prst="rect">
            <a:avLst/>
          </a:prstGeom>
        </p:spPr>
      </p:pic>
      <p:pic>
        <p:nvPicPr>
          <p:cNvPr id="6" name="Picture 6"/>
          <p:cNvPicPr>
            <a:picLocks noChangeAspect="1"/>
          </p:cNvPicPr>
          <p:nvPr/>
        </p:nvPicPr>
        <p:blipFill>
          <a:blip r:embed="rId2"/>
          <a:srcRect l="231" r="27137" b="75854"/>
          <a:stretch>
            <a:fillRect/>
          </a:stretch>
        </p:blipFill>
        <p:spPr>
          <a:xfrm>
            <a:off x="2046316" y="3104427"/>
            <a:ext cx="14675906" cy="109774"/>
          </a:xfrm>
          <a:prstGeom prst="rect">
            <a:avLst/>
          </a:prstGeom>
        </p:spPr>
      </p:pic>
      <p:pic>
        <p:nvPicPr>
          <p:cNvPr id="7" name="Picture 7"/>
          <p:cNvPicPr>
            <a:picLocks noChangeAspect="1"/>
          </p:cNvPicPr>
          <p:nvPr/>
        </p:nvPicPr>
        <p:blipFill>
          <a:blip r:embed="rId3"/>
          <a:srcRect/>
          <a:stretch>
            <a:fillRect/>
          </a:stretch>
        </p:blipFill>
        <p:spPr>
          <a:xfrm>
            <a:off x="3581157" y="3228651"/>
            <a:ext cx="1914849" cy="1914849"/>
          </a:xfrm>
          <a:prstGeom prst="rect">
            <a:avLst/>
          </a:prstGeom>
        </p:spPr>
      </p:pic>
      <p:pic>
        <p:nvPicPr>
          <p:cNvPr id="8" name="Picture 8"/>
          <p:cNvPicPr>
            <a:picLocks noChangeAspect="1"/>
          </p:cNvPicPr>
          <p:nvPr/>
        </p:nvPicPr>
        <p:blipFill>
          <a:blip r:embed="rId4"/>
          <a:srcRect/>
          <a:stretch>
            <a:fillRect/>
          </a:stretch>
        </p:blipFill>
        <p:spPr>
          <a:xfrm>
            <a:off x="2046316" y="5389330"/>
            <a:ext cx="1534840" cy="1534840"/>
          </a:xfrm>
          <a:prstGeom prst="rect">
            <a:avLst/>
          </a:prstGeom>
        </p:spPr>
      </p:pic>
      <p:pic>
        <p:nvPicPr>
          <p:cNvPr id="9" name="Picture 9"/>
          <p:cNvPicPr>
            <a:picLocks noChangeAspect="1"/>
          </p:cNvPicPr>
          <p:nvPr/>
        </p:nvPicPr>
        <p:blipFill>
          <a:blip r:embed="rId5"/>
          <a:srcRect/>
          <a:stretch>
            <a:fillRect/>
          </a:stretch>
        </p:blipFill>
        <p:spPr>
          <a:xfrm flipH="1">
            <a:off x="6576525" y="3340790"/>
            <a:ext cx="1115431" cy="1613643"/>
          </a:xfrm>
          <a:prstGeom prst="rect">
            <a:avLst/>
          </a:prstGeom>
        </p:spPr>
      </p:pic>
      <p:pic>
        <p:nvPicPr>
          <p:cNvPr id="10" name="Picture 10"/>
          <p:cNvPicPr>
            <a:picLocks noChangeAspect="1"/>
          </p:cNvPicPr>
          <p:nvPr/>
        </p:nvPicPr>
        <p:blipFill>
          <a:blip r:embed="rId6"/>
          <a:srcRect/>
          <a:stretch>
            <a:fillRect/>
          </a:stretch>
        </p:blipFill>
        <p:spPr>
          <a:xfrm>
            <a:off x="7124434" y="6168995"/>
            <a:ext cx="2139989" cy="1308068"/>
          </a:xfrm>
          <a:prstGeom prst="rect">
            <a:avLst/>
          </a:prstGeom>
        </p:spPr>
      </p:pic>
      <p:pic>
        <p:nvPicPr>
          <p:cNvPr id="11" name="Picture 11"/>
          <p:cNvPicPr>
            <a:picLocks noChangeAspect="1"/>
          </p:cNvPicPr>
          <p:nvPr/>
        </p:nvPicPr>
        <p:blipFill>
          <a:blip r:embed="rId7"/>
          <a:srcRect/>
          <a:stretch>
            <a:fillRect/>
          </a:stretch>
        </p:blipFill>
        <p:spPr>
          <a:xfrm>
            <a:off x="4227549" y="6773182"/>
            <a:ext cx="1956055" cy="1664425"/>
          </a:xfrm>
          <a:prstGeom prst="rect">
            <a:avLst/>
          </a:prstGeom>
        </p:spPr>
      </p:pic>
      <p:pic>
        <p:nvPicPr>
          <p:cNvPr id="12" name="Picture 12"/>
          <p:cNvPicPr>
            <a:picLocks noChangeAspect="1"/>
          </p:cNvPicPr>
          <p:nvPr/>
        </p:nvPicPr>
        <p:blipFill>
          <a:blip r:embed="rId8"/>
          <a:srcRect/>
          <a:stretch>
            <a:fillRect/>
          </a:stretch>
        </p:blipFill>
        <p:spPr>
          <a:xfrm>
            <a:off x="10329382" y="3797066"/>
            <a:ext cx="1135337" cy="1773963"/>
          </a:xfrm>
          <a:prstGeom prst="rect">
            <a:avLst/>
          </a:prstGeom>
        </p:spPr>
      </p:pic>
      <p:pic>
        <p:nvPicPr>
          <p:cNvPr id="13" name="Picture 13"/>
          <p:cNvPicPr>
            <a:picLocks noChangeAspect="1"/>
          </p:cNvPicPr>
          <p:nvPr/>
        </p:nvPicPr>
        <p:blipFill>
          <a:blip r:embed="rId9"/>
          <a:srcRect/>
          <a:stretch>
            <a:fillRect/>
          </a:stretch>
        </p:blipFill>
        <p:spPr>
          <a:xfrm>
            <a:off x="14433869" y="3866879"/>
            <a:ext cx="1712478" cy="1246542"/>
          </a:xfrm>
          <a:prstGeom prst="rect">
            <a:avLst/>
          </a:prstGeom>
        </p:spPr>
      </p:pic>
      <p:pic>
        <p:nvPicPr>
          <p:cNvPr id="14" name="Picture 14"/>
          <p:cNvPicPr>
            <a:picLocks noChangeAspect="1"/>
          </p:cNvPicPr>
          <p:nvPr/>
        </p:nvPicPr>
        <p:blipFill>
          <a:blip r:embed="rId10"/>
          <a:srcRect/>
          <a:stretch>
            <a:fillRect/>
          </a:stretch>
        </p:blipFill>
        <p:spPr>
          <a:xfrm>
            <a:off x="9845312" y="6604492"/>
            <a:ext cx="1465384" cy="1625946"/>
          </a:xfrm>
          <a:prstGeom prst="rect">
            <a:avLst/>
          </a:prstGeom>
        </p:spPr>
      </p:pic>
      <p:pic>
        <p:nvPicPr>
          <p:cNvPr id="15" name="Picture 15"/>
          <p:cNvPicPr>
            <a:picLocks noChangeAspect="1"/>
          </p:cNvPicPr>
          <p:nvPr/>
        </p:nvPicPr>
        <p:blipFill>
          <a:blip r:embed="rId11"/>
          <a:srcRect/>
          <a:stretch>
            <a:fillRect/>
          </a:stretch>
        </p:blipFill>
        <p:spPr>
          <a:xfrm>
            <a:off x="14585875" y="6156750"/>
            <a:ext cx="1408467" cy="1877956"/>
          </a:xfrm>
          <a:prstGeom prst="rect">
            <a:avLst/>
          </a:prstGeom>
        </p:spPr>
      </p:pic>
      <p:pic>
        <p:nvPicPr>
          <p:cNvPr id="16" name="Picture 16"/>
          <p:cNvPicPr>
            <a:picLocks noChangeAspect="1"/>
          </p:cNvPicPr>
          <p:nvPr/>
        </p:nvPicPr>
        <p:blipFill>
          <a:blip r:embed="rId12"/>
          <a:srcRect/>
          <a:stretch>
            <a:fillRect/>
          </a:stretch>
        </p:blipFill>
        <p:spPr>
          <a:xfrm>
            <a:off x="12658100" y="4988167"/>
            <a:ext cx="1420038" cy="1816327"/>
          </a:xfrm>
          <a:prstGeom prst="rect">
            <a:avLst/>
          </a:prstGeom>
        </p:spPr>
      </p:pic>
      <p:pic>
        <p:nvPicPr>
          <p:cNvPr id="17" name="Picture 17"/>
          <p:cNvPicPr>
            <a:picLocks noChangeAspect="1"/>
          </p:cNvPicPr>
          <p:nvPr/>
        </p:nvPicPr>
        <p:blipFill>
          <a:blip r:embed="rId12"/>
          <a:srcRect/>
          <a:stretch>
            <a:fillRect/>
          </a:stretch>
        </p:blipFill>
        <p:spPr>
          <a:xfrm>
            <a:off x="5336204" y="4662866"/>
            <a:ext cx="1420038" cy="1816327"/>
          </a:xfrm>
          <a:prstGeom prst="rect">
            <a:avLst/>
          </a:prstGeom>
        </p:spPr>
      </p:pic>
      <p:pic>
        <p:nvPicPr>
          <p:cNvPr id="18" name="Picture 18"/>
          <p:cNvPicPr>
            <a:picLocks noChangeAspect="1"/>
          </p:cNvPicPr>
          <p:nvPr/>
        </p:nvPicPr>
        <p:blipFill>
          <a:blip r:embed="rId13"/>
          <a:srcRect/>
          <a:stretch>
            <a:fillRect/>
          </a:stretch>
        </p:blipFill>
        <p:spPr>
          <a:xfrm>
            <a:off x="5531746" y="5722394"/>
            <a:ext cx="767699" cy="700525"/>
          </a:xfrm>
          <a:prstGeom prst="rect">
            <a:avLst/>
          </a:prstGeom>
        </p:spPr>
      </p:pic>
      <p:sp>
        <p:nvSpPr>
          <p:cNvPr id="19" name="TextBox 19"/>
          <p:cNvSpPr txBox="1"/>
          <p:nvPr/>
        </p:nvSpPr>
        <p:spPr>
          <a:xfrm>
            <a:off x="902356" y="392858"/>
            <a:ext cx="16724133" cy="1461939"/>
          </a:xfrm>
          <a:prstGeom prst="rect">
            <a:avLst/>
          </a:prstGeom>
        </p:spPr>
        <p:txBody>
          <a:bodyPr lIns="0" tIns="0" rIns="0" bIns="0" rtlCol="0" anchor="t">
            <a:spAutoFit/>
          </a:bodyPr>
          <a:lstStyle/>
          <a:p>
            <a:pPr lvl="0" algn="ctr">
              <a:lnSpc>
                <a:spcPts val="5740"/>
              </a:lnSpc>
              <a:spcBef>
                <a:spcPct val="0"/>
              </a:spcBef>
            </a:pPr>
            <a:r>
              <a:rPr lang="en-US" sz="5080" spc="50" dirty="0">
                <a:solidFill>
                  <a:srgbClr val="244357"/>
                </a:solidFill>
                <a:latin typeface="Roboto Condensed Bold"/>
              </a:rPr>
              <a:t>COMMENT DESSINER L'ÉNERGIE RENOUVELABLE ET NON RENOUVELABLE</a:t>
            </a:r>
          </a:p>
        </p:txBody>
      </p:sp>
      <p:sp>
        <p:nvSpPr>
          <p:cNvPr id="21" name="TextBox 21"/>
          <p:cNvSpPr txBox="1"/>
          <p:nvPr/>
        </p:nvSpPr>
        <p:spPr>
          <a:xfrm>
            <a:off x="2087248" y="2313306"/>
            <a:ext cx="6497912" cy="732893"/>
          </a:xfrm>
          <a:prstGeom prst="rect">
            <a:avLst/>
          </a:prstGeom>
        </p:spPr>
        <p:txBody>
          <a:bodyPr wrap="square" lIns="0" tIns="0" rIns="0" bIns="0" rtlCol="0" anchor="t">
            <a:spAutoFit/>
          </a:bodyPr>
          <a:lstStyle/>
          <a:p>
            <a:pPr algn="ctr">
              <a:lnSpc>
                <a:spcPts val="5740"/>
              </a:lnSpc>
              <a:spcBef>
                <a:spcPct val="0"/>
              </a:spcBef>
            </a:pPr>
            <a:r>
              <a:rPr lang="en-US" sz="4800" spc="50" dirty="0">
                <a:solidFill>
                  <a:srgbClr val="6CAD21"/>
                </a:solidFill>
                <a:latin typeface="Schoolbell Bold"/>
              </a:rPr>
              <a:t> </a:t>
            </a:r>
            <a:r>
              <a:rPr lang="en-US" sz="4000" spc="50" dirty="0">
                <a:solidFill>
                  <a:srgbClr val="6CAD21"/>
                </a:solidFill>
                <a:latin typeface="Schoolbell Bold"/>
              </a:rPr>
              <a:t> ÉNERGIE RENOUVELABLE</a:t>
            </a:r>
          </a:p>
        </p:txBody>
      </p:sp>
      <p:sp>
        <p:nvSpPr>
          <p:cNvPr id="22" name="TextBox 22"/>
          <p:cNvSpPr txBox="1"/>
          <p:nvPr/>
        </p:nvSpPr>
        <p:spPr>
          <a:xfrm>
            <a:off x="9290295" y="2308016"/>
            <a:ext cx="7790615" cy="736903"/>
          </a:xfrm>
          <a:prstGeom prst="rect">
            <a:avLst/>
          </a:prstGeom>
        </p:spPr>
        <p:txBody>
          <a:bodyPr wrap="square" lIns="0" tIns="0" rIns="0" bIns="0" rtlCol="0" anchor="t">
            <a:spAutoFit/>
          </a:bodyPr>
          <a:lstStyle/>
          <a:p>
            <a:pPr algn="ctr">
              <a:lnSpc>
                <a:spcPts val="5740"/>
              </a:lnSpc>
              <a:spcBef>
                <a:spcPct val="0"/>
              </a:spcBef>
            </a:pPr>
            <a:r>
              <a:rPr lang="en-US" sz="4800" spc="50" dirty="0">
                <a:solidFill>
                  <a:srgbClr val="EB5B60"/>
                </a:solidFill>
                <a:latin typeface="Schoolbell Bold"/>
              </a:rPr>
              <a:t> </a:t>
            </a:r>
            <a:r>
              <a:rPr lang="en-US" sz="4000" spc="50" dirty="0">
                <a:solidFill>
                  <a:srgbClr val="EB5B60"/>
                </a:solidFill>
                <a:latin typeface="Schoolbell Bold"/>
              </a:rPr>
              <a:t> ÉNERGIE NON RENOUVELABLE</a:t>
            </a:r>
          </a:p>
        </p:txBody>
      </p:sp>
      <p:pic>
        <p:nvPicPr>
          <p:cNvPr id="23" name="Picture 23"/>
          <p:cNvPicPr>
            <a:picLocks noChangeAspect="1"/>
          </p:cNvPicPr>
          <p:nvPr/>
        </p:nvPicPr>
        <p:blipFill>
          <a:blip r:embed="rId13"/>
          <a:srcRect/>
          <a:stretch>
            <a:fillRect/>
          </a:stretch>
        </p:blipFill>
        <p:spPr>
          <a:xfrm>
            <a:off x="12801754" y="6072657"/>
            <a:ext cx="767699" cy="700525"/>
          </a:xfrm>
          <a:prstGeom prst="rect">
            <a:avLst/>
          </a:prstGeom>
        </p:spPr>
      </p:pic>
      <p:sp>
        <p:nvSpPr>
          <p:cNvPr id="24" name="TextBox 24"/>
          <p:cNvSpPr txBox="1"/>
          <p:nvPr/>
        </p:nvSpPr>
        <p:spPr>
          <a:xfrm>
            <a:off x="2046316" y="4128926"/>
            <a:ext cx="1717573" cy="957634"/>
          </a:xfrm>
          <a:prstGeom prst="rect">
            <a:avLst/>
          </a:prstGeom>
        </p:spPr>
        <p:txBody>
          <a:bodyPr lIns="0" tIns="0" rIns="0" bIns="0" rtlCol="0" anchor="t">
            <a:spAutoFit/>
          </a:bodyPr>
          <a:lstStyle/>
          <a:p>
            <a:pPr algn="ctr">
              <a:lnSpc>
                <a:spcPts val="3813"/>
              </a:lnSpc>
            </a:pPr>
            <a:r>
              <a:rPr lang="en-US" sz="2724" dirty="0" err="1">
                <a:solidFill>
                  <a:srgbClr val="000000"/>
                </a:solidFill>
                <a:latin typeface="Schoolbell"/>
              </a:rPr>
              <a:t>énergie</a:t>
            </a:r>
            <a:r>
              <a:rPr lang="en-US" sz="2724" dirty="0">
                <a:solidFill>
                  <a:srgbClr val="000000"/>
                </a:solidFill>
                <a:latin typeface="Schoolbell"/>
              </a:rPr>
              <a:t> </a:t>
            </a:r>
            <a:r>
              <a:rPr lang="en-US" sz="2724" dirty="0" err="1">
                <a:solidFill>
                  <a:srgbClr val="000000"/>
                </a:solidFill>
                <a:latin typeface="Schoolbell"/>
              </a:rPr>
              <a:t>solaire</a:t>
            </a:r>
            <a:endParaRPr lang="en-US" sz="2724" dirty="0">
              <a:solidFill>
                <a:srgbClr val="000000"/>
              </a:solidFill>
              <a:latin typeface="Schoolbell"/>
            </a:endParaRPr>
          </a:p>
        </p:txBody>
      </p:sp>
      <p:sp>
        <p:nvSpPr>
          <p:cNvPr id="25" name="TextBox 25"/>
          <p:cNvSpPr txBox="1"/>
          <p:nvPr/>
        </p:nvSpPr>
        <p:spPr>
          <a:xfrm>
            <a:off x="2027427" y="6972171"/>
            <a:ext cx="2200122" cy="957634"/>
          </a:xfrm>
          <a:prstGeom prst="rect">
            <a:avLst/>
          </a:prstGeom>
        </p:spPr>
        <p:txBody>
          <a:bodyPr wrap="square" lIns="0" tIns="0" rIns="0" bIns="0" rtlCol="0" anchor="t">
            <a:spAutoFit/>
          </a:bodyPr>
          <a:lstStyle/>
          <a:p>
            <a:pPr algn="ctr">
              <a:lnSpc>
                <a:spcPts val="3813"/>
              </a:lnSpc>
            </a:pPr>
            <a:r>
              <a:rPr lang="en-US" sz="2724" dirty="0" err="1">
                <a:solidFill>
                  <a:srgbClr val="000000"/>
                </a:solidFill>
                <a:latin typeface="Schoolbell"/>
              </a:rPr>
              <a:t>énergie</a:t>
            </a:r>
            <a:r>
              <a:rPr lang="en-US" sz="2724" dirty="0">
                <a:solidFill>
                  <a:srgbClr val="000000"/>
                </a:solidFill>
                <a:latin typeface="Schoolbell"/>
              </a:rPr>
              <a:t> </a:t>
            </a:r>
            <a:r>
              <a:rPr lang="en-US" sz="2724" dirty="0" err="1">
                <a:solidFill>
                  <a:srgbClr val="000000"/>
                </a:solidFill>
                <a:latin typeface="Schoolbell"/>
              </a:rPr>
              <a:t>hydroélectrique</a:t>
            </a:r>
            <a:endParaRPr lang="en-US" sz="2724" dirty="0">
              <a:solidFill>
                <a:srgbClr val="000000"/>
              </a:solidFill>
              <a:latin typeface="Schoolbell"/>
            </a:endParaRPr>
          </a:p>
        </p:txBody>
      </p:sp>
      <p:sp>
        <p:nvSpPr>
          <p:cNvPr id="26" name="TextBox 26"/>
          <p:cNvSpPr txBox="1"/>
          <p:nvPr/>
        </p:nvSpPr>
        <p:spPr>
          <a:xfrm>
            <a:off x="6131899" y="7942697"/>
            <a:ext cx="3120114" cy="470322"/>
          </a:xfrm>
          <a:prstGeom prst="rect">
            <a:avLst/>
          </a:prstGeom>
        </p:spPr>
        <p:txBody>
          <a:bodyPr wrap="square" lIns="0" tIns="0" rIns="0" bIns="0" rtlCol="0" anchor="t">
            <a:spAutoFit/>
          </a:bodyPr>
          <a:lstStyle/>
          <a:p>
            <a:pPr>
              <a:lnSpc>
                <a:spcPts val="3813"/>
              </a:lnSpc>
            </a:pPr>
            <a:r>
              <a:rPr lang="en-US" sz="2724" dirty="0" err="1">
                <a:solidFill>
                  <a:srgbClr val="000000"/>
                </a:solidFill>
                <a:latin typeface="Schoolbell"/>
              </a:rPr>
              <a:t>l'énergie</a:t>
            </a:r>
            <a:r>
              <a:rPr lang="en-US" sz="2724" dirty="0">
                <a:solidFill>
                  <a:srgbClr val="000000"/>
                </a:solidFill>
                <a:latin typeface="Schoolbell"/>
              </a:rPr>
              <a:t> </a:t>
            </a:r>
            <a:r>
              <a:rPr lang="en-US" sz="2724" dirty="0" err="1">
                <a:solidFill>
                  <a:srgbClr val="000000"/>
                </a:solidFill>
                <a:latin typeface="Schoolbell"/>
              </a:rPr>
              <a:t>géothermique</a:t>
            </a:r>
            <a:endParaRPr lang="en-US" sz="2724" dirty="0">
              <a:solidFill>
                <a:srgbClr val="000000"/>
              </a:solidFill>
              <a:latin typeface="Schoolbell"/>
            </a:endParaRPr>
          </a:p>
        </p:txBody>
      </p:sp>
      <p:sp>
        <p:nvSpPr>
          <p:cNvPr id="27" name="TextBox 27"/>
          <p:cNvSpPr txBox="1"/>
          <p:nvPr/>
        </p:nvSpPr>
        <p:spPr>
          <a:xfrm>
            <a:off x="7934236" y="4943697"/>
            <a:ext cx="1185382" cy="952633"/>
          </a:xfrm>
          <a:prstGeom prst="rect">
            <a:avLst/>
          </a:prstGeom>
        </p:spPr>
        <p:txBody>
          <a:bodyPr lIns="0" tIns="0" rIns="0" bIns="0" rtlCol="0" anchor="t">
            <a:spAutoFit/>
          </a:bodyPr>
          <a:lstStyle/>
          <a:p>
            <a:pPr algn="r">
              <a:lnSpc>
                <a:spcPts val="3813"/>
              </a:lnSpc>
            </a:pPr>
            <a:r>
              <a:rPr lang="en-US" sz="2724" dirty="0" err="1">
                <a:solidFill>
                  <a:srgbClr val="000000"/>
                </a:solidFill>
                <a:latin typeface="Schoolbell"/>
              </a:rPr>
              <a:t>l'énergie</a:t>
            </a:r>
            <a:r>
              <a:rPr lang="en-US" sz="2724" dirty="0">
                <a:solidFill>
                  <a:srgbClr val="000000"/>
                </a:solidFill>
                <a:latin typeface="Schoolbell"/>
              </a:rPr>
              <a:t> </a:t>
            </a:r>
            <a:r>
              <a:rPr lang="en-US" sz="2724" dirty="0" err="1">
                <a:solidFill>
                  <a:srgbClr val="000000"/>
                </a:solidFill>
                <a:latin typeface="Schoolbell"/>
              </a:rPr>
              <a:t>éolienne</a:t>
            </a:r>
            <a:endParaRPr lang="en-US" sz="2724" dirty="0">
              <a:solidFill>
                <a:srgbClr val="000000"/>
              </a:solidFill>
              <a:latin typeface="Schoolbell"/>
            </a:endParaRPr>
          </a:p>
        </p:txBody>
      </p:sp>
      <p:sp>
        <p:nvSpPr>
          <p:cNvPr id="28" name="TextBox 28"/>
          <p:cNvSpPr txBox="1"/>
          <p:nvPr/>
        </p:nvSpPr>
        <p:spPr>
          <a:xfrm>
            <a:off x="7226424" y="3509333"/>
            <a:ext cx="1784430" cy="952633"/>
          </a:xfrm>
          <a:prstGeom prst="rect">
            <a:avLst/>
          </a:prstGeom>
        </p:spPr>
        <p:txBody>
          <a:bodyPr lIns="0" tIns="0" rIns="0" bIns="0" rtlCol="0" anchor="t">
            <a:spAutoFit/>
          </a:bodyPr>
          <a:lstStyle/>
          <a:p>
            <a:pPr algn="r">
              <a:lnSpc>
                <a:spcPts val="3813"/>
              </a:lnSpc>
            </a:pPr>
            <a:r>
              <a:rPr lang="en-US" sz="2724" dirty="0" err="1">
                <a:solidFill>
                  <a:srgbClr val="000000"/>
                </a:solidFill>
                <a:latin typeface="Schoolbell"/>
              </a:rPr>
              <a:t>énergie</a:t>
            </a:r>
            <a:r>
              <a:rPr lang="en-US" sz="2724" dirty="0">
                <a:solidFill>
                  <a:srgbClr val="000000"/>
                </a:solidFill>
                <a:latin typeface="Schoolbell"/>
              </a:rPr>
              <a:t> </a:t>
            </a:r>
            <a:r>
              <a:rPr lang="en-US" sz="2724" dirty="0" err="1">
                <a:solidFill>
                  <a:srgbClr val="000000"/>
                </a:solidFill>
                <a:latin typeface="Schoolbell"/>
              </a:rPr>
              <a:t>biomasse</a:t>
            </a:r>
            <a:endParaRPr lang="en-US" sz="2724" dirty="0">
              <a:solidFill>
                <a:srgbClr val="000000"/>
              </a:solidFill>
              <a:latin typeface="Schoolbell"/>
            </a:endParaRPr>
          </a:p>
        </p:txBody>
      </p:sp>
      <p:sp>
        <p:nvSpPr>
          <p:cNvPr id="29" name="TextBox 29"/>
          <p:cNvSpPr txBox="1"/>
          <p:nvPr/>
        </p:nvSpPr>
        <p:spPr>
          <a:xfrm>
            <a:off x="3457916" y="5359547"/>
            <a:ext cx="1624420" cy="1444947"/>
          </a:xfrm>
          <a:prstGeom prst="rect">
            <a:avLst/>
          </a:prstGeom>
        </p:spPr>
        <p:txBody>
          <a:bodyPr wrap="square" lIns="0" tIns="0" rIns="0" bIns="0" rtlCol="0" anchor="t">
            <a:spAutoFit/>
          </a:bodyPr>
          <a:lstStyle/>
          <a:p>
            <a:pPr algn="r">
              <a:lnSpc>
                <a:spcPts val="3813"/>
              </a:lnSpc>
            </a:pPr>
            <a:r>
              <a:rPr lang="en-US" sz="2724" dirty="0" err="1">
                <a:solidFill>
                  <a:srgbClr val="000000"/>
                </a:solidFill>
                <a:latin typeface="Schoolbell"/>
              </a:rPr>
              <a:t>l'énergie</a:t>
            </a:r>
            <a:r>
              <a:rPr lang="en-US" sz="2724" dirty="0">
                <a:solidFill>
                  <a:srgbClr val="000000"/>
                </a:solidFill>
                <a:latin typeface="Schoolbell"/>
              </a:rPr>
              <a:t>: le carburant de la vie</a:t>
            </a:r>
          </a:p>
        </p:txBody>
      </p:sp>
      <p:sp>
        <p:nvSpPr>
          <p:cNvPr id="30" name="TextBox 30"/>
          <p:cNvSpPr txBox="1"/>
          <p:nvPr/>
        </p:nvSpPr>
        <p:spPr>
          <a:xfrm>
            <a:off x="10663272" y="5650781"/>
            <a:ext cx="1784430" cy="1444947"/>
          </a:xfrm>
          <a:prstGeom prst="rect">
            <a:avLst/>
          </a:prstGeom>
        </p:spPr>
        <p:txBody>
          <a:bodyPr lIns="0" tIns="0" rIns="0" bIns="0" rtlCol="0" anchor="t">
            <a:spAutoFit/>
          </a:bodyPr>
          <a:lstStyle/>
          <a:p>
            <a:pPr algn="r">
              <a:lnSpc>
                <a:spcPts val="3813"/>
              </a:lnSpc>
            </a:pPr>
            <a:r>
              <a:rPr lang="en-US" sz="2724" dirty="0" err="1">
                <a:solidFill>
                  <a:srgbClr val="000000"/>
                </a:solidFill>
                <a:latin typeface="Schoolbell"/>
              </a:rPr>
              <a:t>l'énergie</a:t>
            </a:r>
            <a:r>
              <a:rPr lang="en-US" sz="2724" dirty="0">
                <a:solidFill>
                  <a:srgbClr val="000000"/>
                </a:solidFill>
                <a:latin typeface="Schoolbell"/>
              </a:rPr>
              <a:t>: le carburant de la vie</a:t>
            </a:r>
          </a:p>
        </p:txBody>
      </p:sp>
      <p:sp>
        <p:nvSpPr>
          <p:cNvPr id="31" name="TextBox 31"/>
          <p:cNvSpPr txBox="1"/>
          <p:nvPr/>
        </p:nvSpPr>
        <p:spPr>
          <a:xfrm>
            <a:off x="9845312" y="3233442"/>
            <a:ext cx="2124643" cy="470293"/>
          </a:xfrm>
          <a:prstGeom prst="rect">
            <a:avLst/>
          </a:prstGeom>
        </p:spPr>
        <p:txBody>
          <a:bodyPr lIns="0" tIns="0" rIns="0" bIns="0" rtlCol="0" anchor="t">
            <a:spAutoFit/>
          </a:bodyPr>
          <a:lstStyle/>
          <a:p>
            <a:pPr algn="r">
              <a:lnSpc>
                <a:spcPts val="3813"/>
              </a:lnSpc>
            </a:pPr>
            <a:r>
              <a:rPr lang="en-US" sz="2724" dirty="0" err="1">
                <a:solidFill>
                  <a:srgbClr val="000000"/>
                </a:solidFill>
                <a:latin typeface="Schoolbell"/>
              </a:rPr>
              <a:t>fioul</a:t>
            </a:r>
            <a:r>
              <a:rPr lang="en-US" sz="2724" dirty="0">
                <a:solidFill>
                  <a:srgbClr val="000000"/>
                </a:solidFill>
                <a:latin typeface="Schoolbell"/>
              </a:rPr>
              <a:t> </a:t>
            </a:r>
            <a:r>
              <a:rPr lang="en-US" sz="2724" dirty="0" err="1">
                <a:solidFill>
                  <a:srgbClr val="000000"/>
                </a:solidFill>
                <a:latin typeface="Schoolbell"/>
              </a:rPr>
              <a:t>fossile</a:t>
            </a:r>
            <a:endParaRPr lang="en-US" sz="2724" dirty="0">
              <a:solidFill>
                <a:srgbClr val="000000"/>
              </a:solidFill>
              <a:latin typeface="Schoolbell"/>
            </a:endParaRPr>
          </a:p>
        </p:txBody>
      </p:sp>
      <p:sp>
        <p:nvSpPr>
          <p:cNvPr id="32" name="TextBox 32"/>
          <p:cNvSpPr txBox="1"/>
          <p:nvPr/>
        </p:nvSpPr>
        <p:spPr>
          <a:xfrm>
            <a:off x="14209912" y="3233442"/>
            <a:ext cx="1784430" cy="470293"/>
          </a:xfrm>
          <a:prstGeom prst="rect">
            <a:avLst/>
          </a:prstGeom>
        </p:spPr>
        <p:txBody>
          <a:bodyPr lIns="0" tIns="0" rIns="0" bIns="0" rtlCol="0" anchor="t">
            <a:spAutoFit/>
          </a:bodyPr>
          <a:lstStyle/>
          <a:p>
            <a:pPr algn="r">
              <a:lnSpc>
                <a:spcPts val="3813"/>
              </a:lnSpc>
            </a:pPr>
            <a:r>
              <a:rPr lang="en-US" sz="2724" dirty="0" err="1">
                <a:solidFill>
                  <a:srgbClr val="000000"/>
                </a:solidFill>
                <a:latin typeface="Schoolbell"/>
              </a:rPr>
              <a:t>charbon</a:t>
            </a:r>
            <a:endParaRPr lang="en-US" sz="2724" dirty="0">
              <a:solidFill>
                <a:srgbClr val="000000"/>
              </a:solidFill>
              <a:latin typeface="Schoolbell"/>
            </a:endParaRPr>
          </a:p>
        </p:txBody>
      </p:sp>
      <p:sp>
        <p:nvSpPr>
          <p:cNvPr id="33" name="TextBox 33"/>
          <p:cNvSpPr txBox="1"/>
          <p:nvPr/>
        </p:nvSpPr>
        <p:spPr>
          <a:xfrm>
            <a:off x="10418481" y="7867654"/>
            <a:ext cx="1784430" cy="470293"/>
          </a:xfrm>
          <a:prstGeom prst="rect">
            <a:avLst/>
          </a:prstGeom>
        </p:spPr>
        <p:txBody>
          <a:bodyPr lIns="0" tIns="0" rIns="0" bIns="0" rtlCol="0" anchor="t">
            <a:spAutoFit/>
          </a:bodyPr>
          <a:lstStyle/>
          <a:p>
            <a:pPr algn="r">
              <a:lnSpc>
                <a:spcPts val="3813"/>
              </a:lnSpc>
            </a:pPr>
            <a:r>
              <a:rPr lang="en-US" sz="2724" dirty="0" err="1">
                <a:solidFill>
                  <a:srgbClr val="000000"/>
                </a:solidFill>
                <a:latin typeface="Schoolbell"/>
              </a:rPr>
              <a:t>nucléaire</a:t>
            </a:r>
            <a:endParaRPr lang="en-US" sz="2724" dirty="0">
              <a:solidFill>
                <a:srgbClr val="000000"/>
              </a:solidFill>
              <a:latin typeface="Schoolbell"/>
            </a:endParaRPr>
          </a:p>
        </p:txBody>
      </p:sp>
      <p:sp>
        <p:nvSpPr>
          <p:cNvPr id="34" name="TextBox 34"/>
          <p:cNvSpPr txBox="1"/>
          <p:nvPr/>
        </p:nvSpPr>
        <p:spPr>
          <a:xfrm>
            <a:off x="14585875" y="8032667"/>
            <a:ext cx="1784430" cy="470293"/>
          </a:xfrm>
          <a:prstGeom prst="rect">
            <a:avLst/>
          </a:prstGeom>
        </p:spPr>
        <p:txBody>
          <a:bodyPr lIns="0" tIns="0" rIns="0" bIns="0" rtlCol="0" anchor="t">
            <a:spAutoFit/>
          </a:bodyPr>
          <a:lstStyle/>
          <a:p>
            <a:pPr algn="r">
              <a:lnSpc>
                <a:spcPts val="3813"/>
              </a:lnSpc>
            </a:pPr>
            <a:r>
              <a:rPr lang="en-US" sz="2724" dirty="0" err="1">
                <a:solidFill>
                  <a:srgbClr val="000000"/>
                </a:solidFill>
                <a:latin typeface="Schoolbell"/>
              </a:rPr>
              <a:t>gaz</a:t>
            </a:r>
            <a:r>
              <a:rPr lang="en-US" sz="2724" dirty="0">
                <a:solidFill>
                  <a:srgbClr val="000000"/>
                </a:solidFill>
                <a:latin typeface="Schoolbell"/>
              </a:rPr>
              <a:t> naturel</a:t>
            </a:r>
          </a:p>
        </p:txBody>
      </p:sp>
      <p:sp>
        <p:nvSpPr>
          <p:cNvPr id="35" name="TextBox 9">
            <a:extLst>
              <a:ext uri="{FF2B5EF4-FFF2-40B4-BE49-F238E27FC236}">
                <a16:creationId xmlns:a16="http://schemas.microsoft.com/office/drawing/2014/main" id="{FB1CFC71-4CA1-1C4D-9580-B499C9F0B382}"/>
              </a:ext>
            </a:extLst>
          </p:cNvPr>
          <p:cNvSpPr txBox="1"/>
          <p:nvPr/>
        </p:nvSpPr>
        <p:spPr>
          <a:xfrm>
            <a:off x="9525000" y="9170202"/>
            <a:ext cx="8560127" cy="1070742"/>
          </a:xfrm>
          <a:prstGeom prst="rect">
            <a:avLst/>
          </a:prstGeom>
        </p:spPr>
        <p:txBody>
          <a:bodyPr wrap="square" lIns="0" tIns="0" rIns="0" bIns="0" rtlCol="0" anchor="t">
            <a:spAutoFit/>
          </a:bodyPr>
          <a:lstStyle/>
          <a:p>
            <a:pPr>
              <a:lnSpc>
                <a:spcPts val="8960"/>
              </a:lnSpc>
            </a:pPr>
            <a:r>
              <a:rPr lang="en-US" sz="6400" dirty="0">
                <a:solidFill>
                  <a:srgbClr val="F8FFEF"/>
                </a:solidFill>
                <a:latin typeface="Roboto Condensed Bold"/>
              </a:rPr>
              <a:t> ÉNERGIE RENOUVELABLE</a:t>
            </a:r>
          </a:p>
        </p:txBody>
      </p:sp>
    </p:spTree>
    <p:extLst>
      <p:ext uri="{BB962C8B-B14F-4D97-AF65-F5344CB8AC3E}">
        <p14:creationId xmlns:p14="http://schemas.microsoft.com/office/powerpoint/2010/main" val="3097094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F4B0046ED11BE459D6448DFF86C7CA7" ma:contentTypeVersion="12" ma:contentTypeDescription="Create a new document." ma:contentTypeScope="" ma:versionID="93bee81d1cbfd5af212a81d1542e547d">
  <xsd:schema xmlns:xsd="http://www.w3.org/2001/XMLSchema" xmlns:xs="http://www.w3.org/2001/XMLSchema" xmlns:p="http://schemas.microsoft.com/office/2006/metadata/properties" xmlns:ns2="3b551fe5-994f-461c-9952-50457ddbe9d2" xmlns:ns3="65342464-89e8-45be-a6b6-76ec2cfaafb3" targetNamespace="http://schemas.microsoft.com/office/2006/metadata/properties" ma:root="true" ma:fieldsID="7c91547fec6bf671e9e0cadacf741bbe" ns2:_="" ns3:_="">
    <xsd:import namespace="3b551fe5-994f-461c-9952-50457ddbe9d2"/>
    <xsd:import namespace="65342464-89e8-45be-a6b6-76ec2cfaafb3"/>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ServiceLocation"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b551fe5-994f-461c-9952-50457ddbe9d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5342464-89e8-45be-a6b6-76ec2cfaafb3"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2E42D2E-7174-4AF8-91CB-FBE3430344A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b551fe5-994f-461c-9952-50457ddbe9d2"/>
    <ds:schemaRef ds:uri="65342464-89e8-45be-a6b6-76ec2cfaaf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A653C1A-E73C-4340-A2F9-7D61E42DB883}">
  <ds:schemaRefs>
    <ds:schemaRef ds:uri="http://schemas.microsoft.com/sharepoint/v3/contenttype/forms"/>
  </ds:schemaRefs>
</ds:datastoreItem>
</file>

<file path=customXml/itemProps3.xml><?xml version="1.0" encoding="utf-8"?>
<ds:datastoreItem xmlns:ds="http://schemas.openxmlformats.org/officeDocument/2006/customXml" ds:itemID="{EA031CAE-032A-4084-8373-1B8C3F232780}">
  <ds:schemaRefs>
    <ds:schemaRef ds:uri="http://www.w3.org/XML/1998/namespace"/>
    <ds:schemaRef ds:uri="3b551fe5-994f-461c-9952-50457ddbe9d2"/>
    <ds:schemaRef ds:uri="http://schemas.microsoft.com/office/2006/documentManagement/types"/>
    <ds:schemaRef ds:uri="http://schemas.microsoft.com/office/2006/metadata/properties"/>
    <ds:schemaRef ds:uri="http://purl.org/dc/elements/1.1/"/>
    <ds:schemaRef ds:uri="http://purl.org/dc/terms/"/>
    <ds:schemaRef ds:uri="http://schemas.microsoft.com/office/infopath/2007/PartnerControls"/>
    <ds:schemaRef ds:uri="http://schemas.openxmlformats.org/package/2006/metadata/core-properties"/>
    <ds:schemaRef ds:uri="65342464-89e8-45be-a6b6-76ec2cfaafb3"/>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798</TotalTime>
  <Words>1367</Words>
  <Application>Microsoft Office PowerPoint</Application>
  <PresentationFormat>Vlastní</PresentationFormat>
  <Paragraphs>157</Paragraphs>
  <Slides>38</Slides>
  <Notes>0</Notes>
  <HiddenSlides>0</HiddenSlides>
  <MMClips>15</MMClips>
  <ScaleCrop>false</ScaleCrop>
  <HeadingPairs>
    <vt:vector size="4" baseType="variant">
      <vt:variant>
        <vt:lpstr>Motiv</vt:lpstr>
      </vt:variant>
      <vt:variant>
        <vt:i4>1</vt:i4>
      </vt:variant>
      <vt:variant>
        <vt:lpstr>Nadpisy snímků</vt:lpstr>
      </vt:variant>
      <vt:variant>
        <vt:i4>38</vt:i4>
      </vt:variant>
    </vt:vector>
  </HeadingPairs>
  <TitlesOfParts>
    <vt:vector size="39" baseType="lpstr">
      <vt:lpstr>Office Theme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ENVIRONMENT AND CLIMATE CHANGE</dc:title>
  <dc:creator>Sabrina Plisková</dc:creator>
  <cp:lastModifiedBy>GLUNTZ Sebastian</cp:lastModifiedBy>
  <cp:revision>165</cp:revision>
  <dcterms:created xsi:type="dcterms:W3CDTF">2006-08-16T00:00:00Z</dcterms:created>
  <dcterms:modified xsi:type="dcterms:W3CDTF">2021-03-08T11:43:21Z</dcterms:modified>
  <dc:identifier>DAEIB5hB9jE</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0x0101006F4B0046ED11BE459D6448DFF86C7CA7</vt:lpwstr>
  </property>
</Properties>
</file>