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2" r:id="rId10"/>
    <p:sldId id="273" r:id="rId11"/>
    <p:sldId id="265" r:id="rId12"/>
    <p:sldId id="267" r:id="rId13"/>
    <p:sldId id="269" r:id="rId14"/>
    <p:sldId id="268" r:id="rId15"/>
  </p:sldIdLst>
  <p:sldSz cx="7559675" cy="10691813"/>
  <p:notesSz cx="6858000" cy="9144000"/>
  <p:defaultTextStyle>
    <a:defPPr>
      <a:defRPr lang="cs-CZ"/>
    </a:defPPr>
    <a:lvl1pPr marL="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  <a:srgbClr val="272626"/>
    <a:srgbClr val="292928"/>
    <a:srgbClr val="8A8B8A"/>
    <a:srgbClr val="D7D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1012"/>
  </p:normalViewPr>
  <p:slideViewPr>
    <p:cSldViewPr snapToGrid="0" snapToObjects="1" showGuides="1">
      <p:cViewPr>
        <p:scale>
          <a:sx n="115" d="100"/>
          <a:sy n="115" d="100"/>
        </p:scale>
        <p:origin x="3192" y="-96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3" d="100"/>
          <a:sy n="113" d="100"/>
        </p:scale>
        <p:origin x="52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FF91-2EA2-114D-B6C7-82990A13C77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668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8569-A45A-9A46-BBA7-0AB03A43B301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CB8D-E109-4C42-99AB-6BFBD26C3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35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82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Titulní</a:t>
            </a:r>
            <a:r>
              <a:rPr lang="cs-CZ" baseline="0" dirty="0" smtClean="0"/>
              <a:t> strana:</a:t>
            </a:r>
          </a:p>
          <a:p>
            <a:endParaRPr lang="cs-CZ" baseline="0" dirty="0" smtClean="0"/>
          </a:p>
          <a:p>
            <a:r>
              <a:rPr lang="cs-CZ" dirty="0" smtClean="0"/>
              <a:t>Fotografii</a:t>
            </a:r>
            <a:r>
              <a:rPr lang="cs-CZ" baseline="0" dirty="0" smtClean="0"/>
              <a:t> přizpůsobit do rozměru 19 </a:t>
            </a:r>
            <a:r>
              <a:rPr lang="cs-CZ" baseline="0" dirty="0" err="1" smtClean="0"/>
              <a:t>x</a:t>
            </a:r>
            <a:r>
              <a:rPr lang="cs-CZ" baseline="0" dirty="0" smtClean="0"/>
              <a:t> 27,7 cm.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95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64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8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360000" y="359906"/>
            <a:ext cx="6839674" cy="9972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6" name="Obdélník 25"/>
          <p:cNvSpPr/>
          <p:nvPr userDrawn="1"/>
        </p:nvSpPr>
        <p:spPr>
          <a:xfrm>
            <a:off x="360000" y="359906"/>
            <a:ext cx="6839675" cy="9972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030" y="4559543"/>
            <a:ext cx="5399676" cy="2713944"/>
          </a:xfrm>
        </p:spPr>
        <p:txBody>
          <a:bodyPr anchor="b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030" y="7440272"/>
            <a:ext cx="5399676" cy="2581379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grpSp>
        <p:nvGrpSpPr>
          <p:cNvPr id="16" name="Skupina 15"/>
          <p:cNvGrpSpPr/>
          <p:nvPr userDrawn="1"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14" name="Skupina 13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2" name="Obdélník 11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5" name="Obdélník 14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ovéPole 21"/>
          <p:cNvSpPr txBox="1"/>
          <p:nvPr userDrawn="1"/>
        </p:nvSpPr>
        <p:spPr>
          <a:xfrm>
            <a:off x="932252" y="9928283"/>
            <a:ext cx="1951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0" dirty="0" err="1" smtClean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rPr>
              <a:t>www.staeg.cz</a:t>
            </a:r>
            <a:endParaRPr lang="cs-CZ" sz="1100" b="1" i="0" dirty="0">
              <a:solidFill>
                <a:schemeClr val="bg1"/>
              </a:solidFill>
              <a:latin typeface="Saira SemiBold" charset="0"/>
              <a:ea typeface="Saira SemiBold" charset="0"/>
              <a:cs typeface="Saira SemiBold" charset="0"/>
            </a:endParaRPr>
          </a:p>
        </p:txBody>
      </p:sp>
      <p:sp>
        <p:nvSpPr>
          <p:cNvPr id="18" name="Obdélník 17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60001" y="360001"/>
            <a:ext cx="6839674" cy="9971906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1" name="Obdélník 20"/>
          <p:cNvSpPr/>
          <p:nvPr userDrawn="1"/>
        </p:nvSpPr>
        <p:spPr>
          <a:xfrm>
            <a:off x="360000" y="360001"/>
            <a:ext cx="6839675" cy="9971906"/>
          </a:xfrm>
          <a:prstGeom prst="rect">
            <a:avLst/>
          </a:prstGeom>
          <a:solidFill>
            <a:srgbClr val="272626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9" name="Skupina 8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1" name="Obdélník 10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0" name="Obdélník 9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2270706" y="5376537"/>
            <a:ext cx="4184958" cy="26633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8"/>
          </p:nvPr>
        </p:nvSpPr>
        <p:spPr>
          <a:xfrm>
            <a:off x="2270706" y="8184882"/>
            <a:ext cx="4184958" cy="11589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360001" y="1516285"/>
            <a:ext cx="6553756" cy="8527621"/>
          </a:xfrm>
          <a:prstGeom prst="rect">
            <a:avLst/>
          </a:prstGeom>
          <a:gradFill>
            <a:gsLst>
              <a:gs pos="60000">
                <a:srgbClr val="EDEDED"/>
              </a:gs>
              <a:gs pos="0">
                <a:schemeClr val="bg1"/>
              </a:gs>
              <a:gs pos="100000">
                <a:srgbClr val="D7D8D7">
                  <a:alpha val="6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788" y="3512636"/>
            <a:ext cx="4788000" cy="907922"/>
          </a:xfrm>
        </p:spPr>
        <p:txBody>
          <a:bodyPr>
            <a:normAutofit/>
          </a:bodyPr>
          <a:lstStyle>
            <a:lvl1pPr>
              <a:defRPr sz="2800" b="0" i="0"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6" name="Obdélník 15"/>
          <p:cNvSpPr/>
          <p:nvPr userDrawn="1"/>
        </p:nvSpPr>
        <p:spPr>
          <a:xfrm>
            <a:off x="2658700" y="360000"/>
            <a:ext cx="4255057" cy="1156285"/>
          </a:xfrm>
          <a:prstGeom prst="rect">
            <a:avLst/>
          </a:prstGeom>
          <a:solidFill>
            <a:srgbClr val="D7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360000" y="360000"/>
            <a:ext cx="2304000" cy="2304000"/>
            <a:chOff x="2504143" y="920672"/>
            <a:chExt cx="2304000" cy="2304000"/>
          </a:xfrm>
        </p:grpSpPr>
        <p:sp>
          <p:nvSpPr>
            <p:cNvPr id="9" name="Obdélník 8"/>
            <p:cNvSpPr/>
            <p:nvPr userDrawn="1"/>
          </p:nvSpPr>
          <p:spPr>
            <a:xfrm>
              <a:off x="2504143" y="920672"/>
              <a:ext cx="2304000" cy="2304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04143" y="925972"/>
              <a:ext cx="2298700" cy="2298700"/>
            </a:xfrm>
            <a:prstGeom prst="rect">
              <a:avLst/>
            </a:prstGeom>
          </p:spPr>
        </p:pic>
      </p:grp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4427998"/>
            <a:ext cx="4788000" cy="406436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990788" y="10059491"/>
            <a:ext cx="1951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8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57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 noChangeAspect="1"/>
          </p:cNvSpPr>
          <p:nvPr>
            <p:ph idx="14"/>
          </p:nvPr>
        </p:nvSpPr>
        <p:spPr>
          <a:xfrm>
            <a:off x="3816000" y="5984701"/>
            <a:ext cx="3384000" cy="43488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838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983106"/>
            <a:ext cx="3384000" cy="4348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9" name="TextovéPole 18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 noChangeAspect="1"/>
          </p:cNvSpPr>
          <p:nvPr>
            <p:ph idx="14"/>
          </p:nvPr>
        </p:nvSpPr>
        <p:spPr>
          <a:xfrm>
            <a:off x="3816000" y="5985157"/>
            <a:ext cx="3384000" cy="433703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54700" y="5983781"/>
            <a:ext cx="3384000" cy="434675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2000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1767840"/>
            <a:ext cx="5346784" cy="380014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3816000" y="5737549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1106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564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2000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816000" y="80675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641663" y="975706"/>
            <a:ext cx="4153992" cy="599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3816000" y="5731153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2000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816000" y="80675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641663" y="975706"/>
            <a:ext cx="4153992" cy="599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360000" y="6047509"/>
            <a:ext cx="3256543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7549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58976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3938154" y="6047509"/>
            <a:ext cx="3256544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7549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59999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3938154" y="6047509"/>
            <a:ext cx="3256543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1767840"/>
            <a:ext cx="5346784" cy="35621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329950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54700" y="360000"/>
            <a:ext cx="720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1079999" y="359999"/>
            <a:ext cx="6120000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42030" y="508195"/>
            <a:ext cx="5074401" cy="510758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720000" cy="7200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816000" y="1329950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360000" y="3435950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4784" y="3543300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6" name="Obdélník 25"/>
          <p:cNvSpPr/>
          <p:nvPr userDrawn="1"/>
        </p:nvSpPr>
        <p:spPr>
          <a:xfrm>
            <a:off x="3816000" y="3435950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920747" y="3543300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8"/>
          </p:nvPr>
        </p:nvSpPr>
        <p:spPr>
          <a:xfrm>
            <a:off x="360000" y="4254349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9"/>
          </p:nvPr>
        </p:nvSpPr>
        <p:spPr>
          <a:xfrm>
            <a:off x="3816000" y="4240124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0" name="Obdélník 29"/>
          <p:cNvSpPr/>
          <p:nvPr userDrawn="1"/>
        </p:nvSpPr>
        <p:spPr>
          <a:xfrm>
            <a:off x="360000" y="6346124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4784" y="6426599"/>
            <a:ext cx="2699239" cy="43489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2" name="Obdélník 31"/>
          <p:cNvSpPr/>
          <p:nvPr userDrawn="1"/>
        </p:nvSpPr>
        <p:spPr>
          <a:xfrm>
            <a:off x="3816000" y="6346124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920747" y="6453474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360000" y="7152348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23"/>
          </p:nvPr>
        </p:nvSpPr>
        <p:spPr>
          <a:xfrm>
            <a:off x="3816000" y="7152348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7" name="Obdélník 36"/>
          <p:cNvSpPr/>
          <p:nvPr userDrawn="1"/>
        </p:nvSpPr>
        <p:spPr>
          <a:xfrm>
            <a:off x="360000" y="9258348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74784" y="9365698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9" name="Obdélník 38"/>
          <p:cNvSpPr/>
          <p:nvPr userDrawn="1"/>
        </p:nvSpPr>
        <p:spPr>
          <a:xfrm>
            <a:off x="3816000" y="9258348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920747" y="9365698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4" name="TextovéPole 33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9F3B-C781-924B-A4FD-F073E6C58C06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D97-31B9-CA45-899E-8FF510DD9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9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9" r:id="rId4"/>
    <p:sldLayoutId id="2147483686" r:id="rId5"/>
    <p:sldLayoutId id="2147483690" r:id="rId6"/>
    <p:sldLayoutId id="2147483687" r:id="rId7"/>
    <p:sldLayoutId id="2147483691" r:id="rId8"/>
    <p:sldLayoutId id="2147483688" r:id="rId9"/>
    <p:sldLayoutId id="214748367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1" i="0" kern="1200">
          <a:solidFill>
            <a:schemeClr val="tx1"/>
          </a:solidFill>
          <a:latin typeface="Saira SemiBold" charset="0"/>
          <a:ea typeface="Saira SemiBold" charset="0"/>
          <a:cs typeface="Saira SemiBold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Saira" charset="0"/>
          <a:ea typeface="Saira" charset="0"/>
          <a:cs typeface="Saira" charset="0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Saira" charset="0"/>
          <a:ea typeface="Saira" charset="0"/>
          <a:cs typeface="Saira" charset="0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Saira" charset="0"/>
          <a:ea typeface="Saira" charset="0"/>
          <a:cs typeface="Saira" charset="0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Saira" charset="0"/>
          <a:ea typeface="Saira" charset="0"/>
          <a:cs typeface="Saira" charset="0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Saira" charset="0"/>
          <a:ea typeface="Saira" charset="0"/>
          <a:cs typeface="Saira" charset="0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10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11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12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t="17674" r="37750" b="17674"/>
          <a:stretch/>
        </p:blipFill>
        <p:spPr>
          <a:xfrm>
            <a:off x="360363" y="360000"/>
            <a:ext cx="6838950" cy="9978254"/>
          </a:xfrm>
        </p:spPr>
      </p:pic>
      <p:sp>
        <p:nvSpPr>
          <p:cNvPr id="6" name="Obdélník 5"/>
          <p:cNvSpPr/>
          <p:nvPr/>
        </p:nvSpPr>
        <p:spPr>
          <a:xfrm>
            <a:off x="360000" y="360000"/>
            <a:ext cx="6839675" cy="9971905"/>
          </a:xfrm>
          <a:prstGeom prst="rect">
            <a:avLst/>
          </a:prstGeom>
          <a:solidFill>
            <a:srgbClr val="27262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8" name="Skupina 7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0" name="Obdélník 9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Obrázek 10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9" name="Obdélník 8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7"/>
          </p:nvPr>
        </p:nvSpPr>
        <p:spPr>
          <a:xfrm>
            <a:off x="2270706" y="5376538"/>
            <a:ext cx="4184958" cy="26633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D9222A"/>
                </a:solidFill>
              </a:rPr>
              <a:t>STAEG, </a:t>
            </a:r>
            <a:r>
              <a:rPr lang="cs-CZ" b="1" dirty="0" err="1">
                <a:solidFill>
                  <a:srgbClr val="D9222A"/>
                </a:solidFill>
              </a:rPr>
              <a:t>spol</a:t>
            </a:r>
            <a:r>
              <a:rPr lang="cs-CZ" b="1" dirty="0">
                <a:solidFill>
                  <a:srgbClr val="D9222A"/>
                </a:solidFill>
              </a:rPr>
              <a:t>, s r.o.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Průmyslová 738/8F</a:t>
            </a:r>
            <a:br>
              <a:rPr lang="cs-CZ" dirty="0"/>
            </a:br>
            <a:r>
              <a:rPr lang="cs-CZ" dirty="0"/>
              <a:t>CZ – 682 01 Vyškov – Předměstí</a:t>
            </a:r>
          </a:p>
          <a:p>
            <a:r>
              <a:rPr lang="cs-CZ" b="1" dirty="0" smtClean="0">
                <a:solidFill>
                  <a:srgbClr val="D9222A"/>
                </a:solidFill>
              </a:rPr>
              <a:t>IČ</a:t>
            </a:r>
            <a:r>
              <a:rPr lang="cs-CZ" b="1" dirty="0" smtClean="0"/>
              <a:t>     </a:t>
            </a:r>
            <a:r>
              <a:rPr lang="cs-CZ" dirty="0" smtClean="0"/>
              <a:t>25520059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D9222A"/>
                </a:solidFill>
              </a:rPr>
              <a:t>DIČ </a:t>
            </a:r>
            <a:r>
              <a:rPr lang="cs-CZ" b="1" dirty="0" smtClean="0"/>
              <a:t> </a:t>
            </a:r>
            <a:r>
              <a:rPr lang="cs-CZ" dirty="0" smtClean="0"/>
              <a:t>CZ25520059</a:t>
            </a:r>
            <a:endParaRPr lang="cs-CZ" dirty="0"/>
          </a:p>
          <a:p>
            <a:r>
              <a:rPr lang="cs-CZ" b="1" dirty="0" smtClean="0">
                <a:solidFill>
                  <a:srgbClr val="D9222A"/>
                </a:solidFill>
              </a:rPr>
              <a:t>T</a:t>
            </a:r>
            <a:r>
              <a:rPr lang="cs-CZ" b="1" dirty="0" smtClean="0"/>
              <a:t>      </a:t>
            </a:r>
            <a:r>
              <a:rPr lang="cs-CZ" dirty="0"/>
              <a:t>(+420) 517 343 417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F </a:t>
            </a:r>
            <a:r>
              <a:rPr lang="cs-CZ" b="1" dirty="0" smtClean="0"/>
              <a:t>     </a:t>
            </a:r>
            <a:r>
              <a:rPr lang="cs-CZ" dirty="0" smtClean="0"/>
              <a:t>(+</a:t>
            </a:r>
            <a:r>
              <a:rPr lang="cs-CZ" dirty="0"/>
              <a:t>420) 517 334 304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E </a:t>
            </a:r>
            <a:r>
              <a:rPr lang="cs-CZ" b="1" dirty="0" smtClean="0"/>
              <a:t>     </a:t>
            </a:r>
            <a:r>
              <a:rPr lang="cs-CZ" dirty="0" err="1" smtClean="0"/>
              <a:t>staeg@staeg.cz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D9222A"/>
                </a:solidFill>
              </a:rPr>
              <a:t>W</a:t>
            </a:r>
            <a:r>
              <a:rPr lang="cs-CZ" dirty="0" smtClean="0"/>
              <a:t>     </a:t>
            </a:r>
            <a:r>
              <a:rPr lang="cs-CZ" dirty="0" err="1" smtClean="0"/>
              <a:t>www.staeg.cz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8"/>
          </p:nvPr>
        </p:nvSpPr>
        <p:spPr>
          <a:xfrm>
            <a:off x="2270706" y="8151429"/>
            <a:ext cx="4184958" cy="1158945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D9222A"/>
                </a:solidFill>
              </a:rPr>
              <a:t>ISO 9001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/>
              <a:t>Systém řízení kvality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14001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/>
              <a:t>Systém environmentálního managementu 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18001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/>
              <a:t>Systém managementu bezpečnosti a ochrany </a:t>
            </a:r>
            <a:r>
              <a:rPr lang="cs-CZ" dirty="0" smtClean="0"/>
              <a:t>zdraví</a:t>
            </a:r>
            <a:br>
              <a:rPr lang="cs-CZ" dirty="0" smtClean="0"/>
            </a:br>
            <a:r>
              <a:rPr lang="cs-CZ" dirty="0" smtClean="0"/>
              <a:t>	při </a:t>
            </a:r>
            <a:r>
              <a:rPr lang="cs-CZ" dirty="0"/>
              <a:t>práci 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NBÚ</a:t>
            </a:r>
            <a:r>
              <a:rPr lang="cs-CZ" dirty="0">
                <a:solidFill>
                  <a:srgbClr val="D9222A"/>
                </a:solidFill>
              </a:rPr>
              <a:t> 	</a:t>
            </a:r>
            <a:r>
              <a:rPr lang="cs-CZ" dirty="0"/>
              <a:t>Bezpečnostní prověrka NBÚ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5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566" r="21514" b="566"/>
          <a:stretch/>
        </p:blipFill>
        <p:spPr>
          <a:xfrm>
            <a:off x="360001" y="359999"/>
            <a:ext cx="6832944" cy="9971908"/>
          </a:xfrm>
        </p:spPr>
      </p:pic>
      <p:sp>
        <p:nvSpPr>
          <p:cNvPr id="8" name="Obdélník 7"/>
          <p:cNvSpPr/>
          <p:nvPr/>
        </p:nvSpPr>
        <p:spPr>
          <a:xfrm>
            <a:off x="360000" y="360001"/>
            <a:ext cx="6839675" cy="997190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360000" y="360000"/>
            <a:ext cx="2586700" cy="2591838"/>
            <a:chOff x="360000" y="360000"/>
            <a:chExt cx="2586700" cy="2591838"/>
          </a:xfrm>
        </p:grpSpPr>
        <p:grpSp>
          <p:nvGrpSpPr>
            <p:cNvPr id="10" name="Skupina 9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2" name="Obdélník 11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1" name="Obdélník 10"/>
            <p:cNvSpPr/>
            <p:nvPr userDrawn="1"/>
          </p:nvSpPr>
          <p:spPr>
            <a:xfrm>
              <a:off x="26587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932252" y="9928283"/>
            <a:ext cx="1951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0" dirty="0" err="1" smtClean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rPr>
              <a:t>www.staeg.cz</a:t>
            </a:r>
            <a:endParaRPr lang="cs-CZ" sz="1100" b="1" i="0" dirty="0">
              <a:solidFill>
                <a:schemeClr val="bg1"/>
              </a:solidFill>
              <a:latin typeface="Saira SemiBold" charset="0"/>
              <a:ea typeface="Saira SemiBold" charset="0"/>
              <a:cs typeface="Saira SemiBold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35030" y="4559543"/>
            <a:ext cx="5719770" cy="2713944"/>
          </a:xfrm>
        </p:spPr>
        <p:txBody>
          <a:bodyPr/>
          <a:lstStyle/>
          <a:p>
            <a:r>
              <a:rPr lang="cs-CZ" dirty="0" smtClean="0"/>
              <a:t>POSTAVÍME VÁM COKOLIV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Jsme významný a stabilní</a:t>
            </a:r>
            <a:br>
              <a:rPr lang="cs-CZ" dirty="0" smtClean="0"/>
            </a:br>
            <a:r>
              <a:rPr lang="cs-CZ" dirty="0" smtClean="0"/>
              <a:t>zaměstnavatel v oboru stavebnictví.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1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7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9222A"/>
                </a:solidFill>
              </a:rPr>
              <a:t>STAEG</a:t>
            </a:r>
            <a:r>
              <a:rPr lang="cs-CZ" dirty="0" smtClean="0"/>
              <a:t> se představuje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Více než dvacet let zkušeností, přes stovky kvalifikovaných a motivovaných zaměstnanců, které sdružuje značka STAEG. Desítky spokojených klientů ze soukromého i veřejného sektoru.</a:t>
            </a:r>
          </a:p>
          <a:p>
            <a:r>
              <a:rPr lang="cs-CZ" dirty="0"/>
              <a:t>Z původně lokálního podniku, který se zaměřoval na výstavbu a správu nemovitostí v regionu jižní a severní Moravy, jsme vyrostli v jednu z významných společností v oblastech pozemního stavitelství a </a:t>
            </a:r>
            <a:r>
              <a:rPr lang="cs-CZ" dirty="0" err="1"/>
              <a:t>facility</a:t>
            </a:r>
            <a:r>
              <a:rPr lang="cs-CZ" dirty="0"/>
              <a:t> managementu. Díky flexibilnímu řízení pokrýváme celé území České republiky, napříč všemi segmenty stavebnictví, realitního trhu i typologií staveb.</a:t>
            </a:r>
          </a:p>
          <a:p>
            <a:r>
              <a:rPr lang="cs-CZ" dirty="0"/>
              <a:t>Jsme komplexními dodavateli staveb – od </a:t>
            </a:r>
            <a:r>
              <a:rPr lang="cs-CZ" dirty="0" err="1"/>
              <a:t>inženýringu</a:t>
            </a:r>
            <a:r>
              <a:rPr lang="cs-CZ" dirty="0"/>
              <a:t>, přes realizaci až po jejich správu. Díky letitým zkušenostem, kompaktnímu týmu profesionálů a certifikovanému systému řízení garantujeme nejvyšší kvalitu ve vztahu k ceně a úspory v provozních nákladech staveb.</a:t>
            </a:r>
          </a:p>
          <a:p>
            <a:r>
              <a:rPr lang="cs-CZ" dirty="0"/>
              <a:t>Uvědomujeme si i význam podpory a spolupráce se školstvím. Naše společnost je partnerem v oblasti stavebnictví  VUT Brno fakultě stavební, SOŠ a SOU ve Vyškově.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5</a:t>
            </a:fld>
            <a:r>
              <a:rPr lang="cs-CZ" dirty="0" smtClean="0"/>
              <a:t>/20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/>
          <p:cNvPicPr>
            <a:picLocks noGrp="1"/>
          </p:cNvPicPr>
          <p:nvPr>
            <p:ph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376" b="15739"/>
          <a:stretch/>
        </p:blipFill>
        <p:spPr>
          <a:xfrm>
            <a:off x="3816000" y="5988599"/>
            <a:ext cx="3384000" cy="4343307"/>
          </a:xfrm>
        </p:spPr>
      </p:pic>
      <p:pic>
        <p:nvPicPr>
          <p:cNvPr id="10" name="Zástupný symbol pro obsah 9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" b="-137"/>
          <a:stretch/>
        </p:blipFill>
        <p:spPr>
          <a:xfrm>
            <a:off x="359569" y="1080000"/>
            <a:ext cx="6840537" cy="4834800"/>
          </a:xfrm>
        </p:spPr>
      </p:pic>
      <p:pic>
        <p:nvPicPr>
          <p:cNvPr id="11" name="Zástupný symbol pro obsah 10"/>
          <p:cNvPicPr>
            <a:picLocks noGrp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r="1060" b="6692"/>
          <a:stretch/>
        </p:blipFill>
        <p:spPr>
          <a:xfrm>
            <a:off x="359568" y="5988599"/>
            <a:ext cx="3384000" cy="4343307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LENNART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cs-CZ" dirty="0" smtClean="0"/>
              <a:t>REFERENČNÍ STAVBY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3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4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7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8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12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5732352"/>
            <a:ext cx="3384000" cy="2261063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b="6338"/>
          <a:stretch/>
        </p:blipFill>
        <p:spPr>
          <a:xfrm>
            <a:off x="361741" y="1080000"/>
            <a:ext cx="6840537" cy="4560358"/>
          </a:xfrm>
        </p:spPr>
      </p:pic>
      <p:pic>
        <p:nvPicPr>
          <p:cNvPr id="12" name="Zástupný symbol pro obsah 11"/>
          <p:cNvPicPr>
            <a:picLocks noGrp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61" r="1220" b="6"/>
          <a:stretch/>
        </p:blipFill>
        <p:spPr>
          <a:xfrm>
            <a:off x="354011" y="5734246"/>
            <a:ext cx="3384000" cy="4597660"/>
          </a:xfrm>
        </p:spPr>
      </p:pic>
      <p:sp>
        <p:nvSpPr>
          <p:cNvPr id="11" name="Obdélník 10"/>
          <p:cNvSpPr/>
          <p:nvPr/>
        </p:nvSpPr>
        <p:spPr>
          <a:xfrm>
            <a:off x="2442700" y="360000"/>
            <a:ext cx="4751998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PANORAMA HLUBOČEPY</a:t>
            </a:r>
            <a:endParaRPr lang="cs-CZ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8" y="8078680"/>
            <a:ext cx="3384550" cy="2253226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cs-CZ" dirty="0" smtClean="0"/>
              <a:t>REFERENČNÍ STAVBY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cs-CZ" b="1" dirty="0" smtClean="0"/>
              <a:t>Typ stavby:</a:t>
            </a:r>
            <a:r>
              <a:rPr lang="cs-CZ" dirty="0" smtClean="0"/>
              <a:t>	   Luxusní byty</a:t>
            </a:r>
            <a:br>
              <a:rPr lang="cs-CZ" dirty="0" smtClean="0"/>
            </a:br>
            <a:r>
              <a:rPr lang="cs-CZ" b="1" dirty="0" smtClean="0"/>
              <a:t>Místo:</a:t>
            </a:r>
            <a:r>
              <a:rPr lang="cs-CZ" dirty="0" smtClean="0"/>
              <a:t>	   Praha Hlubočepy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/>
          <a:p>
            <a:r>
              <a:rPr lang="cs-CZ" dirty="0" smtClean="0"/>
              <a:t>10/20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171</Words>
  <Application>Microsoft Macintosh PowerPoint</Application>
  <PresentationFormat>Vlastní</PresentationFormat>
  <Paragraphs>33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Saira</vt:lpstr>
      <vt:lpstr>Saira SemiBold</vt:lpstr>
      <vt:lpstr>Arial</vt:lpstr>
      <vt:lpstr>Motiv Office</vt:lpstr>
      <vt:lpstr>Prezentace aplikace PowerPoint</vt:lpstr>
      <vt:lpstr>POSTAVÍME VÁM COKOLIV</vt:lpstr>
      <vt:lpstr>Prezentace aplikace PowerPoint</vt:lpstr>
      <vt:lpstr>STAEG se představuje</vt:lpstr>
      <vt:lpstr>Prezentace aplikace PowerPoint</vt:lpstr>
      <vt:lpstr>LENNART</vt:lpstr>
      <vt:lpstr>Prezentace aplikace PowerPoint</vt:lpstr>
      <vt:lpstr>Prezentace aplikace PowerPoint</vt:lpstr>
      <vt:lpstr>PANORAMA HLUBOČEPY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Uživatel Microsoft Office</cp:lastModifiedBy>
  <cp:revision>44</cp:revision>
  <dcterms:created xsi:type="dcterms:W3CDTF">2020-10-08T12:41:15Z</dcterms:created>
  <dcterms:modified xsi:type="dcterms:W3CDTF">2020-11-18T09:42:28Z</dcterms:modified>
</cp:coreProperties>
</file>